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3" r:id="rId5"/>
  </p:sldMasterIdLst>
  <p:notesMasterIdLst>
    <p:notesMasterId r:id="rId72"/>
  </p:notesMasterIdLst>
  <p:sldIdLst>
    <p:sldId id="2076137291" r:id="rId6"/>
    <p:sldId id="2076137523" r:id="rId7"/>
    <p:sldId id="2076137295" r:id="rId8"/>
    <p:sldId id="2076137527" r:id="rId9"/>
    <p:sldId id="2076137529" r:id="rId10"/>
    <p:sldId id="2076137530" r:id="rId11"/>
    <p:sldId id="2076137528" r:id="rId12"/>
    <p:sldId id="2076137510" r:id="rId13"/>
    <p:sldId id="2076137540" r:id="rId14"/>
    <p:sldId id="2076137554" r:id="rId15"/>
    <p:sldId id="2076137514" r:id="rId16"/>
    <p:sldId id="2076137531" r:id="rId17"/>
    <p:sldId id="2076137073" r:id="rId18"/>
    <p:sldId id="3460" r:id="rId19"/>
    <p:sldId id="2147470849" r:id="rId20"/>
    <p:sldId id="2076137055" r:id="rId21"/>
    <p:sldId id="2076137538" r:id="rId22"/>
    <p:sldId id="2076137534" r:id="rId23"/>
    <p:sldId id="2076137535" r:id="rId24"/>
    <p:sldId id="2076137536" r:id="rId25"/>
    <p:sldId id="2076137512" r:id="rId26"/>
    <p:sldId id="2076137505" r:id="rId27"/>
    <p:sldId id="2147470837" r:id="rId28"/>
    <p:sldId id="2076136775" r:id="rId29"/>
    <p:sldId id="2076137543" r:id="rId30"/>
    <p:sldId id="2076137544" r:id="rId31"/>
    <p:sldId id="2076137547" r:id="rId32"/>
    <p:sldId id="2076137545" r:id="rId33"/>
    <p:sldId id="2076137750" r:id="rId34"/>
    <p:sldId id="2076137753" r:id="rId35"/>
    <p:sldId id="2076137755" r:id="rId36"/>
    <p:sldId id="2076137760" r:id="rId37"/>
    <p:sldId id="2076137771" r:id="rId38"/>
    <p:sldId id="2076137768" r:id="rId39"/>
    <p:sldId id="2076137787" r:id="rId40"/>
    <p:sldId id="2076137550" r:id="rId41"/>
    <p:sldId id="2076137551" r:id="rId42"/>
    <p:sldId id="2076137552" r:id="rId43"/>
    <p:sldId id="2076137756" r:id="rId44"/>
    <p:sldId id="2076137782" r:id="rId45"/>
    <p:sldId id="2076137777" r:id="rId46"/>
    <p:sldId id="2076137779" r:id="rId47"/>
    <p:sldId id="2076137781" r:id="rId48"/>
    <p:sldId id="2076137785" r:id="rId49"/>
    <p:sldId id="2076137786" r:id="rId50"/>
    <p:sldId id="260" r:id="rId51"/>
    <p:sldId id="2076136851" r:id="rId52"/>
    <p:sldId id="2076136846" r:id="rId53"/>
    <p:sldId id="2147470850" r:id="rId54"/>
    <p:sldId id="2076137748" r:id="rId55"/>
    <p:sldId id="2076136967" r:id="rId56"/>
    <p:sldId id="2076136968" r:id="rId57"/>
    <p:sldId id="2134803785" r:id="rId58"/>
    <p:sldId id="2076136862" r:id="rId59"/>
    <p:sldId id="2076136869" r:id="rId60"/>
    <p:sldId id="2076136868" r:id="rId61"/>
    <p:sldId id="2076136873" r:id="rId62"/>
    <p:sldId id="2076136874" r:id="rId63"/>
    <p:sldId id="2076136875" r:id="rId64"/>
    <p:sldId id="2076136885" r:id="rId65"/>
    <p:sldId id="2076136865" r:id="rId66"/>
    <p:sldId id="2076136870" r:id="rId67"/>
    <p:sldId id="2076136899" r:id="rId68"/>
    <p:sldId id="2076136900" r:id="rId69"/>
    <p:sldId id="2076136898" r:id="rId70"/>
    <p:sldId id="207613755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D597"/>
    <a:srgbClr val="000000"/>
    <a:srgbClr val="898989"/>
    <a:srgbClr val="595959"/>
    <a:srgbClr val="B3B3B3"/>
    <a:srgbClr val="E6E6E6"/>
    <a:srgbClr val="A2B2C8"/>
    <a:srgbClr val="9063CD"/>
    <a:srgbClr val="307FE2"/>
    <a:srgbClr val="2CCC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9" autoAdjust="0"/>
    <p:restoredTop sz="96706" autoAdjust="0"/>
  </p:normalViewPr>
  <p:slideViewPr>
    <p:cSldViewPr snapToGrid="0" showGuides="1">
      <p:cViewPr varScale="1">
        <p:scale>
          <a:sx n="113" d="100"/>
          <a:sy n="113" d="100"/>
        </p:scale>
        <p:origin x="888" y="176"/>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12B67-A16C-4DC1-A008-C3D499B0FCFF}" type="datetimeFigureOut">
              <a:rPr lang="en-US" smtClean="0"/>
              <a:t>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15F04-FA96-4F4F-8589-00A5965DC729}" type="slidenum">
              <a:rPr lang="en-US" smtClean="0"/>
              <a:t>‹#›</a:t>
            </a:fld>
            <a:endParaRPr lang="en-US"/>
          </a:p>
        </p:txBody>
      </p:sp>
    </p:spTree>
    <p:extLst>
      <p:ext uri="{BB962C8B-B14F-4D97-AF65-F5344CB8AC3E}">
        <p14:creationId xmlns:p14="http://schemas.microsoft.com/office/powerpoint/2010/main" val="288431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1</a:t>
            </a:fld>
            <a:endParaRPr lang="en-US" dirty="0"/>
          </a:p>
        </p:txBody>
      </p:sp>
    </p:spTree>
    <p:extLst>
      <p:ext uri="{BB962C8B-B14F-4D97-AF65-F5344CB8AC3E}">
        <p14:creationId xmlns:p14="http://schemas.microsoft.com/office/powerpoint/2010/main" val="105656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600" dirty="0"/>
          </a:p>
          <a:p>
            <a:pPr marL="0" indent="0">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9053F3-FDBB-1949-BBDA-E824C1169D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842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14</a:t>
            </a:fld>
            <a:endParaRPr lang="en-US"/>
          </a:p>
        </p:txBody>
      </p:sp>
    </p:spTree>
    <p:extLst>
      <p:ext uri="{BB962C8B-B14F-4D97-AF65-F5344CB8AC3E}">
        <p14:creationId xmlns:p14="http://schemas.microsoft.com/office/powerpoint/2010/main" val="98585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Inter" panose="020B0502030000000004"/>
              </a:rPr>
              <a:t>With an application-specific design and embedded multi-core processors to accelerate the convergence of networking and security functions, FortiSP5 delivers:</a:t>
            </a:r>
          </a:p>
          <a:p>
            <a:pPr algn="l">
              <a:buFont typeface="Arial" panose="020B0604020202020204" pitchFamily="34" charset="0"/>
              <a:buChar char="•"/>
            </a:pPr>
            <a:r>
              <a:rPr lang="en-US" b="1" i="0" dirty="0">
                <a:solidFill>
                  <a:srgbClr val="000000"/>
                </a:solidFill>
                <a:effectLst/>
                <a:latin typeface="Inter" panose="020B0502030000000004"/>
              </a:rPr>
              <a:t>17x faster firewall performance</a:t>
            </a:r>
            <a:r>
              <a:rPr lang="en-US" b="0" i="0" dirty="0">
                <a:solidFill>
                  <a:srgbClr val="000000"/>
                </a:solidFill>
                <a:effectLst/>
                <a:latin typeface="Inter" panose="020B0502030000000004"/>
              </a:rPr>
              <a:t> compared to leading standard CPUs.</a:t>
            </a:r>
          </a:p>
          <a:p>
            <a:pPr algn="l">
              <a:buFont typeface="Arial" panose="020B0604020202020204" pitchFamily="34" charset="0"/>
              <a:buChar char="•"/>
            </a:pPr>
            <a:r>
              <a:rPr lang="en-US" b="1" i="0" dirty="0">
                <a:solidFill>
                  <a:srgbClr val="000000"/>
                </a:solidFill>
                <a:effectLst/>
                <a:latin typeface="Inter" panose="020B0502030000000004"/>
              </a:rPr>
              <a:t>3.5x faster next-generation firewall (NGFW) performance</a:t>
            </a:r>
            <a:r>
              <a:rPr lang="en-US" b="0" i="0" dirty="0">
                <a:solidFill>
                  <a:srgbClr val="000000"/>
                </a:solidFill>
                <a:effectLst/>
                <a:latin typeface="Inter" panose="020B0502030000000004"/>
              </a:rPr>
              <a:t> compared to leading standard CPUs to handle higher levels of traffic inspection to detect and block threats.</a:t>
            </a:r>
          </a:p>
          <a:p>
            <a:pPr algn="l">
              <a:buFont typeface="Arial" panose="020B0604020202020204" pitchFamily="34" charset="0"/>
              <a:buChar char="•"/>
            </a:pPr>
            <a:r>
              <a:rPr lang="en-US" b="1" i="0" dirty="0">
                <a:solidFill>
                  <a:srgbClr val="000000"/>
                </a:solidFill>
                <a:effectLst/>
                <a:latin typeface="Inter" panose="020B0502030000000004"/>
              </a:rPr>
              <a:t>32x faster encryption </a:t>
            </a:r>
            <a:r>
              <a:rPr lang="en-US" b="0" i="0" dirty="0">
                <a:solidFill>
                  <a:srgbClr val="000000"/>
                </a:solidFill>
                <a:effectLst/>
                <a:latin typeface="Inter" panose="020B0502030000000004"/>
              </a:rPr>
              <a:t>to</a:t>
            </a:r>
            <a:r>
              <a:rPr lang="en-US" b="1" i="0" dirty="0">
                <a:solidFill>
                  <a:srgbClr val="000000"/>
                </a:solidFill>
                <a:effectLst/>
                <a:latin typeface="Inter" panose="020B0502030000000004"/>
              </a:rPr>
              <a:t> </a:t>
            </a:r>
            <a:r>
              <a:rPr lang="en-US" b="0" i="0" dirty="0">
                <a:solidFill>
                  <a:srgbClr val="000000"/>
                </a:solidFill>
                <a:effectLst/>
                <a:latin typeface="Inter" panose="020B0502030000000004"/>
              </a:rPr>
              <a:t>protect sensitive data and secure virtual private networks.</a:t>
            </a:r>
          </a:p>
          <a:p>
            <a:pPr algn="l">
              <a:buFont typeface="Arial" panose="020B0604020202020204" pitchFamily="34" charset="0"/>
              <a:buChar char="•"/>
            </a:pPr>
            <a:r>
              <a:rPr lang="en-US" b="1" i="0" dirty="0">
                <a:solidFill>
                  <a:srgbClr val="000000"/>
                </a:solidFill>
                <a:effectLst/>
                <a:latin typeface="Inter" panose="020B0502030000000004"/>
              </a:rPr>
              <a:t>2.5 Gbps of SSL deep inspection</a:t>
            </a:r>
            <a:r>
              <a:rPr lang="en-US" b="0" i="0" dirty="0">
                <a:solidFill>
                  <a:srgbClr val="000000"/>
                </a:solidFill>
                <a:effectLst/>
                <a:latin typeface="Inter" panose="020B0502030000000004"/>
              </a:rPr>
              <a:t> to deliver the processing power needed to inspect encrypted traffic for malware without performance issues.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rgbClr val="000000"/>
                </a:solidFill>
                <a:effectLst/>
                <a:latin typeface="Inter" panose="020B0502030000000004"/>
              </a:rPr>
              <a:t>88% less power consumption</a:t>
            </a:r>
            <a:r>
              <a:rPr lang="en-US" b="0" i="0" dirty="0">
                <a:solidFill>
                  <a:srgbClr val="000000"/>
                </a:solidFill>
                <a:effectLst/>
                <a:latin typeface="Inter" panose="020B0502030000000004"/>
              </a:rPr>
              <a:t> compared to the leading industry-standard CPU</a:t>
            </a:r>
          </a:p>
          <a:p>
            <a:pPr algn="l">
              <a:buFont typeface="Arial" panose="020B0604020202020204" pitchFamily="34" charset="0"/>
              <a:buChar char="•"/>
            </a:pPr>
            <a:r>
              <a:rPr lang="en-US" b="1" i="0" dirty="0">
                <a:solidFill>
                  <a:srgbClr val="000000"/>
                </a:solidFill>
                <a:effectLst/>
                <a:latin typeface="Inter" panose="020B0502030000000004"/>
              </a:rPr>
              <a:t>Secure boot</a:t>
            </a:r>
            <a:r>
              <a:rPr lang="en-US" b="0" i="0" dirty="0">
                <a:solidFill>
                  <a:srgbClr val="000000"/>
                </a:solidFill>
                <a:effectLst/>
                <a:latin typeface="Inter" panose="020B0502030000000004"/>
              </a:rPr>
              <a:t> to allow only approved operating system software to boot up, protecting critical infrastructure against malicious tampering.</a:t>
            </a:r>
          </a:p>
          <a:p>
            <a:pPr algn="l">
              <a:buFont typeface="Arial" panose="020B0604020202020204" pitchFamily="34" charset="0"/>
              <a:buChar char="•"/>
            </a:pPr>
            <a:r>
              <a:rPr lang="en-US" b="1" i="0" dirty="0">
                <a:solidFill>
                  <a:srgbClr val="000000"/>
                </a:solidFill>
                <a:effectLst/>
                <a:latin typeface="Inter" panose="020B0502030000000004"/>
              </a:rPr>
              <a:t>Volumetric DDoS protection</a:t>
            </a:r>
            <a:r>
              <a:rPr lang="en-US" b="0" i="0" dirty="0">
                <a:solidFill>
                  <a:srgbClr val="000000"/>
                </a:solidFill>
                <a:effectLst/>
                <a:latin typeface="Inter" panose="020B0502030000000004"/>
              </a:rPr>
              <a:t> to thwart distributed denial-of-service (DDoS) attacks.</a:t>
            </a:r>
          </a:p>
          <a:p>
            <a:pPr algn="l">
              <a:buFont typeface="Arial" panose="020B0604020202020204" pitchFamily="34" charset="0"/>
              <a:buChar char="•"/>
            </a:pPr>
            <a:r>
              <a:rPr lang="en-US" b="1" i="0" dirty="0">
                <a:solidFill>
                  <a:srgbClr val="000000"/>
                </a:solidFill>
                <a:effectLst/>
                <a:latin typeface="Inter" panose="020B0502030000000004"/>
              </a:rPr>
              <a:t>VXLAN/GRE hardware-accelerated encapsulation </a:t>
            </a:r>
            <a:r>
              <a:rPr lang="en-US" b="0" i="0" dirty="0">
                <a:solidFill>
                  <a:srgbClr val="000000"/>
                </a:solidFill>
                <a:effectLst/>
                <a:latin typeface="Inter" panose="020B0502030000000004"/>
              </a:rPr>
              <a:t>to</a:t>
            </a:r>
            <a:r>
              <a:rPr lang="en-US" b="1" i="0" dirty="0">
                <a:solidFill>
                  <a:srgbClr val="000000"/>
                </a:solidFill>
                <a:effectLst/>
                <a:latin typeface="Inter" panose="020B0502030000000004"/>
              </a:rPr>
              <a:t> </a:t>
            </a:r>
            <a:r>
              <a:rPr lang="en-US" b="0" i="0" dirty="0">
                <a:solidFill>
                  <a:srgbClr val="000000"/>
                </a:solidFill>
                <a:effectLst/>
                <a:latin typeface="Inter" panose="020B0502030000000004"/>
              </a:rPr>
              <a:t>enable secure interconnectivity for distributed networks.</a:t>
            </a:r>
          </a:p>
          <a:p>
            <a:pPr algn="l">
              <a:buFont typeface="Arial" panose="020B0604020202020204" pitchFamily="34" charset="0"/>
              <a:buChar char="•"/>
            </a:pPr>
            <a:r>
              <a:rPr lang="en-US" b="1" i="0" dirty="0">
                <a:solidFill>
                  <a:srgbClr val="000000"/>
                </a:solidFill>
                <a:effectLst/>
                <a:latin typeface="Inter" panose="020B0502030000000004"/>
              </a:rPr>
              <a:t>Hardware-accelerated Quality of Service (QoS) </a:t>
            </a:r>
            <a:r>
              <a:rPr lang="en-US" b="0" i="0" dirty="0">
                <a:solidFill>
                  <a:srgbClr val="000000"/>
                </a:solidFill>
                <a:effectLst/>
                <a:latin typeface="Inter" panose="020B0502030000000004"/>
              </a:rPr>
              <a:t>to enhance user experience with dedicated QoS for sensitive applications such as videoconferencing.</a:t>
            </a:r>
          </a:p>
          <a:p>
            <a:pPr algn="l"/>
            <a:endParaRPr lang="en-US" b="1" i="0" dirty="0">
              <a:solidFill>
                <a:srgbClr val="000000"/>
              </a:solidFill>
              <a:effectLst/>
              <a:latin typeface="Inter" panose="020B05020300000000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0140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8115F04-FA96-4F4F-8589-00A5965DC729}" type="slidenum">
              <a:rPr lang="en-US" smtClean="0"/>
              <a:t>16</a:t>
            </a:fld>
            <a:endParaRPr lang="en-US"/>
          </a:p>
        </p:txBody>
      </p:sp>
    </p:spTree>
    <p:extLst>
      <p:ext uri="{BB962C8B-B14F-4D97-AF65-F5344CB8AC3E}">
        <p14:creationId xmlns:p14="http://schemas.microsoft.com/office/powerpoint/2010/main" val="340944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18</a:t>
            </a:fld>
            <a:endParaRPr lang="en-US"/>
          </a:p>
        </p:txBody>
      </p:sp>
    </p:spTree>
    <p:extLst>
      <p:ext uri="{BB962C8B-B14F-4D97-AF65-F5344CB8AC3E}">
        <p14:creationId xmlns:p14="http://schemas.microsoft.com/office/powerpoint/2010/main" val="74825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19</a:t>
            </a:fld>
            <a:endParaRPr lang="en-US"/>
          </a:p>
        </p:txBody>
      </p:sp>
    </p:spTree>
    <p:extLst>
      <p:ext uri="{BB962C8B-B14F-4D97-AF65-F5344CB8AC3E}">
        <p14:creationId xmlns:p14="http://schemas.microsoft.com/office/powerpoint/2010/main" val="2612509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20</a:t>
            </a:fld>
            <a:endParaRPr lang="en-US"/>
          </a:p>
        </p:txBody>
      </p:sp>
    </p:spTree>
    <p:extLst>
      <p:ext uri="{BB962C8B-B14F-4D97-AF65-F5344CB8AC3E}">
        <p14:creationId xmlns:p14="http://schemas.microsoft.com/office/powerpoint/2010/main" val="2936136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pPr/>
              <a:t>22</a:t>
            </a:fld>
            <a:endParaRPr lang="en-US"/>
          </a:p>
        </p:txBody>
      </p:sp>
    </p:spTree>
    <p:extLst>
      <p:ext uri="{BB962C8B-B14F-4D97-AF65-F5344CB8AC3E}">
        <p14:creationId xmlns:p14="http://schemas.microsoft.com/office/powerpoint/2010/main" val="100959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23</a:t>
            </a:fld>
            <a:endParaRPr lang="en-US"/>
          </a:p>
        </p:txBody>
      </p:sp>
    </p:spTree>
    <p:extLst>
      <p:ext uri="{BB962C8B-B14F-4D97-AF65-F5344CB8AC3E}">
        <p14:creationId xmlns:p14="http://schemas.microsoft.com/office/powerpoint/2010/main" val="186891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32B9A40-6220-4BC3-9B28-DCE01F117DD8}" type="slidenum">
              <a:rPr lang="en-US" smtClean="0"/>
              <a:t>26</a:t>
            </a:fld>
            <a:endParaRPr lang="en-US"/>
          </a:p>
        </p:txBody>
      </p:sp>
    </p:spTree>
    <p:extLst>
      <p:ext uri="{BB962C8B-B14F-4D97-AF65-F5344CB8AC3E}">
        <p14:creationId xmlns:p14="http://schemas.microsoft.com/office/powerpoint/2010/main" val="118659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8115F04-FA96-4F4F-8589-00A5965DC729}" type="slidenum">
              <a:rPr lang="en-US" smtClean="0"/>
              <a:t>2</a:t>
            </a:fld>
            <a:endParaRPr lang="en-US"/>
          </a:p>
        </p:txBody>
      </p:sp>
    </p:spTree>
    <p:extLst>
      <p:ext uri="{BB962C8B-B14F-4D97-AF65-F5344CB8AC3E}">
        <p14:creationId xmlns:p14="http://schemas.microsoft.com/office/powerpoint/2010/main" val="4195026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the high level steps that you will take when configuring the SD-WAN interface through the FortiGate itself:</a:t>
            </a:r>
          </a:p>
          <a:p>
            <a:endParaRPr lang="en-CA" dirty="0"/>
          </a:p>
          <a:p>
            <a:pPr marL="228600" indent="-228600">
              <a:buFont typeface="+mj-lt"/>
              <a:buAutoNum type="arabicPeriod"/>
            </a:pPr>
            <a:r>
              <a:rPr lang="en-CA" dirty="0"/>
              <a:t>The first thing that needs to be done is to enable SD-WAN. This is also where you select the member interfaces that will make up the SD-WAN virtual interface.</a:t>
            </a:r>
          </a:p>
          <a:p>
            <a:pPr marL="228600" indent="-228600">
              <a:buFont typeface="+mj-lt"/>
              <a:buAutoNum type="arabicPeriod"/>
            </a:pPr>
            <a:r>
              <a:rPr lang="en-CA" dirty="0"/>
              <a:t>Once enabled, you can refer to the SD-WAN virtual interface to create routes and security policies. </a:t>
            </a:r>
          </a:p>
          <a:p>
            <a:pPr marL="228600" indent="-228600">
              <a:buFont typeface="+mj-lt"/>
              <a:buAutoNum type="arabicPeriod"/>
            </a:pPr>
            <a:r>
              <a:rPr lang="en-CA" dirty="0"/>
              <a:t>At this point, traffic is allowed</a:t>
            </a:r>
            <a:r>
              <a:rPr lang="en-CA" baseline="0" dirty="0"/>
              <a:t> to flow through the SD-WAN interface, but apart from basic load balancing between the member links, you’re really not controlling the traffic.  That’s where the rules come in. </a:t>
            </a:r>
          </a:p>
          <a:p>
            <a:pPr marL="228600" indent="-228600">
              <a:buFont typeface="+mj-lt"/>
              <a:buAutoNum type="arabicPeriod"/>
            </a:pPr>
            <a:r>
              <a:rPr lang="en-CA" baseline="0" dirty="0"/>
              <a:t>Rules decide what traffic will be transmitted across what member link, and they use performance SLAs to make that decision. So you will need to configure SLAs before creating your rules.</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B32B9A40-6220-4BC3-9B28-DCE01F117DD8}" type="slidenum">
              <a:rPr lang="en-US" smtClean="0"/>
              <a:t>27</a:t>
            </a:fld>
            <a:endParaRPr lang="en-US"/>
          </a:p>
        </p:txBody>
      </p:sp>
    </p:spTree>
    <p:extLst>
      <p:ext uri="{BB962C8B-B14F-4D97-AF65-F5344CB8AC3E}">
        <p14:creationId xmlns:p14="http://schemas.microsoft.com/office/powerpoint/2010/main" val="4021706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a high level, these are the basic steps one would take to setup SD-WAN through FortiManager directly.</a:t>
            </a:r>
          </a:p>
          <a:p>
            <a:endParaRPr lang="en-CA" dirty="0"/>
          </a:p>
          <a:p>
            <a:r>
              <a:rPr lang="en-CA" dirty="0"/>
              <a:t>The first step is setting up the VPN tunnels between the branch office and the data center, if these do not already exist. This is technically not a necessary step, but you really don’t want your traffic going over the internet unprotected.</a:t>
            </a:r>
          </a:p>
          <a:p>
            <a:endParaRPr lang="en-CA" dirty="0"/>
          </a:p>
          <a:p>
            <a:r>
              <a:rPr lang="en-CA" dirty="0"/>
              <a:t>Then you’ll need to setup the shared</a:t>
            </a:r>
            <a:r>
              <a:rPr lang="en-CA" baseline="0" dirty="0"/>
              <a:t> resources, including the interface members, health-check servers, BGP neighbors, and input interfaces.  The templates you create can then reference the appropriate shared resources, depending on which device (or devices) you plan on assigning the template to. It’s also within the templates that you will configure the service-level agreements (SLA) and the SD-WAN rules which determine which member interface the traffic will use. A template can be assigned to one or many FortiGate devices. And you can create as many templates as you needed to cover all of the variations in your environment.</a:t>
            </a:r>
          </a:p>
          <a:p>
            <a:endParaRPr lang="en-CA" baseline="0"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B32B9A40-6220-4BC3-9B28-DCE01F117DD8}" type="slidenum">
              <a:rPr lang="en-US" smtClean="0"/>
              <a:t>28</a:t>
            </a:fld>
            <a:endParaRPr lang="en-US"/>
          </a:p>
        </p:txBody>
      </p:sp>
    </p:spTree>
    <p:extLst>
      <p:ext uri="{BB962C8B-B14F-4D97-AF65-F5344CB8AC3E}">
        <p14:creationId xmlns:p14="http://schemas.microsoft.com/office/powerpoint/2010/main" val="2669978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a:p>
            <a:pPr marL="0" indent="0">
              <a:spcBef>
                <a:spcPts val="1200"/>
              </a:spcBef>
              <a:buFont typeface="Arial" panose="020B0604020202020204" pitchFamily="34" charset="0"/>
              <a:buNone/>
            </a:pPr>
            <a:r>
              <a:rPr lang="en-US" sz="1200" b="1"/>
              <a:t>Manual</a:t>
            </a:r>
            <a:r>
              <a:rPr lang="en-US" sz="1200"/>
              <a:t> – Pins one or more applications to a specified SD-WAN member.</a:t>
            </a:r>
          </a:p>
          <a:p>
            <a:pPr marL="0" indent="0">
              <a:spcBef>
                <a:spcPts val="1200"/>
              </a:spcBef>
              <a:buFont typeface="Arial" panose="020B0604020202020204" pitchFamily="34" charset="0"/>
              <a:buNone/>
            </a:pPr>
            <a:endParaRPr lang="en-US" sz="1200"/>
          </a:p>
          <a:p>
            <a:pPr marL="0" indent="0">
              <a:spcBef>
                <a:spcPts val="1200"/>
              </a:spcBef>
              <a:buFont typeface="Arial" panose="020B0604020202020204" pitchFamily="34" charset="0"/>
              <a:buNone/>
            </a:pPr>
            <a:r>
              <a:rPr lang="en-US" sz="1200"/>
              <a:t>If you have some applications that are not mission critical, you might want to force them to take the lower quality link. Doing this saves the better links for the mission critical traffic.</a:t>
            </a:r>
          </a:p>
          <a:p>
            <a:pPr marL="0" indent="0">
              <a:spcBef>
                <a:spcPts val="1200"/>
              </a:spcBef>
              <a:buFont typeface="Arial" panose="020B0604020202020204" pitchFamily="34" charset="0"/>
              <a:buNone/>
            </a:pPr>
            <a:endParaRPr lang="en-US" sz="1200"/>
          </a:p>
          <a:p>
            <a:pPr marL="0" indent="0">
              <a:spcBef>
                <a:spcPts val="1200"/>
              </a:spcBef>
              <a:buFont typeface="Arial" panose="020B0604020202020204" pitchFamily="34" charset="0"/>
              <a:buNone/>
            </a:pPr>
            <a:r>
              <a:rPr lang="en-US" sz="1200"/>
              <a:t>You can only specify one interface per rule using</a:t>
            </a:r>
            <a:r>
              <a:rPr lang="en-US" sz="1200" baseline="0"/>
              <a:t> this strategy.</a:t>
            </a:r>
            <a:endParaRPr lang="en-US" sz="1200"/>
          </a:p>
          <a:p>
            <a:pPr marL="0" indent="0">
              <a:spcBef>
                <a:spcPts val="1200"/>
              </a:spcBef>
              <a:buFont typeface="Arial" panose="020B0604020202020204" pitchFamily="34" charset="0"/>
              <a:buNone/>
            </a:pPr>
            <a:endParaRPr lang="en-US" sz="1200"/>
          </a:p>
          <a:p>
            <a:pPr marL="0" indent="0">
              <a:spcBef>
                <a:spcPts val="1200"/>
              </a:spcBef>
              <a:buFont typeface="Arial" panose="020B0604020202020204" pitchFamily="34" charset="0"/>
              <a:buNone/>
            </a:pPr>
            <a:endParaRPr lang="en-US" sz="1200"/>
          </a:p>
          <a:p>
            <a:endParaRPr lang="en-US" sz="1200"/>
          </a:p>
          <a:p>
            <a:endParaRPr lang="en-US" sz="1200"/>
          </a:p>
        </p:txBody>
      </p:sp>
      <p:sp>
        <p:nvSpPr>
          <p:cNvPr id="5" name="Header Placeholder 4"/>
          <p:cNvSpPr>
            <a:spLocks noGrp="1"/>
          </p:cNvSpPr>
          <p:nvPr>
            <p:ph type="hdr" sz="quarter" idx="10"/>
          </p:nvPr>
        </p:nvSpPr>
        <p:spPr/>
        <p:txBody>
          <a:bodyPr/>
          <a:lstStyle/>
          <a:p>
            <a:pPr algn="r"/>
            <a:r>
              <a:rPr lang="en-US" sz="1000">
                <a:solidFill>
                  <a:srgbClr val="DC291E"/>
                </a:solidFill>
                <a:sym typeface="Wingdings 3" panose="05040102010807070707" pitchFamily="18" charset="2"/>
              </a:rPr>
              <a:t></a:t>
            </a:r>
            <a:r>
              <a:rPr lang="en-US" sz="1000">
                <a:solidFill>
                  <a:schemeClr val="accent1"/>
                </a:solidFill>
                <a:sym typeface="Wingdings 3" panose="05040102010807070707" pitchFamily="18" charset="2"/>
              </a:rPr>
              <a:t> </a:t>
            </a:r>
            <a:r>
              <a:rPr lang="en-CA" sz="1000">
                <a:solidFill>
                  <a:schemeClr val="bg1">
                    <a:lumMod val="50000"/>
                  </a:schemeClr>
                </a:solidFill>
              </a:rPr>
              <a:t>Software-Defined WAN (SD-WAN)</a:t>
            </a:r>
          </a:p>
        </p:txBody>
      </p:sp>
    </p:spTree>
    <p:extLst>
      <p:ext uri="{BB962C8B-B14F-4D97-AF65-F5344CB8AC3E}">
        <p14:creationId xmlns:p14="http://schemas.microsoft.com/office/powerpoint/2010/main" val="144229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a:t>
            </a:r>
            <a:r>
              <a:rPr lang="en-US" sz="1200" baseline="0" dirty="0"/>
              <a:t> </a:t>
            </a:r>
            <a:r>
              <a:rPr lang="en-US" sz="1200" b="1" dirty="0"/>
              <a:t>Best Quality </a:t>
            </a:r>
            <a:r>
              <a:rPr lang="en-US" sz="1200" dirty="0"/>
              <a:t>strategy is based on the performance of the network. In the example shown on the slide, we included ISP_1 and ISP_2 in the interface preference. ISP_1 is used (since it is the first on the list) until the quality criteria of that network</a:t>
            </a:r>
            <a:r>
              <a:rPr lang="en-US" sz="1200" baseline="0" dirty="0"/>
              <a:t> is 10% worst than that of </a:t>
            </a:r>
            <a:r>
              <a:rPr lang="en-US" sz="1200" dirty="0"/>
              <a:t>ISP_2</a:t>
            </a:r>
            <a:r>
              <a:rPr lang="en-US" sz="1200" baseline="0" dirty="0"/>
              <a:t>,</a:t>
            </a:r>
            <a:r>
              <a:rPr lang="en-US" sz="1200" dirty="0"/>
              <a:t> at which point ISP_2 would take over.  </a:t>
            </a:r>
          </a:p>
          <a:p>
            <a:endParaRPr lang="en-US" sz="1200" dirty="0"/>
          </a:p>
          <a:p>
            <a:r>
              <a:rPr lang="en-US" sz="1200" dirty="0"/>
              <a:t>The default is 10%, but that can be set via the CLI</a:t>
            </a:r>
            <a:r>
              <a:rPr lang="en-US" sz="1200" baseline="0" dirty="0"/>
              <a:t> using the command:</a:t>
            </a:r>
            <a:r>
              <a:rPr lang="en-US" sz="1200" dirty="0"/>
              <a:t>  </a:t>
            </a:r>
            <a:r>
              <a:rPr lang="en-US" sz="1200" b="1" i="0" dirty="0">
                <a:latin typeface="Courier New" panose="02070309020205020404" pitchFamily="49" charset="0"/>
                <a:cs typeface="Courier New" panose="02070309020205020404" pitchFamily="49" charset="0"/>
              </a:rPr>
              <a:t>set link-cost-threshold</a:t>
            </a:r>
          </a:p>
          <a:p>
            <a:endParaRPr lang="en-US" sz="1200" dirty="0"/>
          </a:p>
          <a:p>
            <a:pPr marL="0" marR="0" indent="0" algn="l" defTabSz="914240" rtl="0" eaLnBrk="1" fontAlgn="auto" latinLnBrk="0" hangingPunct="1">
              <a:lnSpc>
                <a:spcPct val="100000"/>
              </a:lnSpc>
              <a:spcBef>
                <a:spcPts val="0"/>
              </a:spcBef>
              <a:spcAft>
                <a:spcPts val="0"/>
              </a:spcAft>
              <a:buClrTx/>
              <a:buSzTx/>
              <a:buFontTx/>
              <a:buNone/>
              <a:tabLst/>
              <a:defRPr/>
            </a:pPr>
            <a:r>
              <a:rPr lang="en-US" sz="1200" dirty="0"/>
              <a:t>You have</a:t>
            </a:r>
            <a:r>
              <a:rPr lang="en-US" sz="1200" baseline="0" dirty="0"/>
              <a:t> </a:t>
            </a:r>
            <a:r>
              <a:rPr lang="en-US" sz="1200" dirty="0"/>
              <a:t>the familiar criteria options of latency, jitter, and packet loss percentage.</a:t>
            </a:r>
          </a:p>
          <a:p>
            <a:pPr marL="0" marR="0" indent="0" algn="l" defTabSz="91424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240" rtl="0" eaLnBrk="1" fontAlgn="auto" latinLnBrk="0" hangingPunct="1">
              <a:lnSpc>
                <a:spcPct val="100000"/>
              </a:lnSpc>
              <a:spcBef>
                <a:spcPts val="0"/>
              </a:spcBef>
              <a:spcAft>
                <a:spcPts val="0"/>
              </a:spcAft>
              <a:buClrTx/>
              <a:buSzTx/>
              <a:buFontTx/>
              <a:buNone/>
              <a:tabLst/>
              <a:defRPr/>
            </a:pPr>
            <a:r>
              <a:rPr lang="en-CA" sz="1200" dirty="0"/>
              <a:t>You can also use the bandwidth options (</a:t>
            </a:r>
            <a:r>
              <a:rPr lang="en-US" sz="1200" b="1" dirty="0" err="1"/>
              <a:t>Inbandwidth</a:t>
            </a:r>
            <a:r>
              <a:rPr lang="en-US" sz="1200" dirty="0"/>
              <a:t>, </a:t>
            </a:r>
            <a:r>
              <a:rPr lang="en-US" sz="1200" b="1" dirty="0" err="1"/>
              <a:t>Outbandwidth</a:t>
            </a:r>
            <a:r>
              <a:rPr lang="en-US" sz="1200" dirty="0"/>
              <a:t>, or </a:t>
            </a:r>
            <a:r>
              <a:rPr lang="en-US" sz="1200" b="1" dirty="0"/>
              <a:t>Bidirectional</a:t>
            </a:r>
            <a:r>
              <a:rPr lang="en-CA" sz="1200" dirty="0"/>
              <a:t>) so that the FortiGate selects the link based on available bandwidth of incoming, outgoing, or bidirectional traffic. This is useful because users may use some applications primarily for downloading and other applications primarily for uploading.</a:t>
            </a:r>
            <a:endParaRPr lang="en-US" sz="1200" dirty="0"/>
          </a:p>
          <a:p>
            <a:pPr marL="0" marR="0" indent="0" algn="l" defTabSz="91424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240" rtl="0" eaLnBrk="1" fontAlgn="auto" latinLnBrk="0" hangingPunct="1">
              <a:lnSpc>
                <a:spcPct val="100000"/>
              </a:lnSpc>
              <a:spcBef>
                <a:spcPts val="0"/>
              </a:spcBef>
              <a:spcAft>
                <a:spcPts val="0"/>
              </a:spcAft>
              <a:buClrTx/>
              <a:buSzTx/>
              <a:buFontTx/>
              <a:buNone/>
              <a:tabLst/>
              <a:defRPr/>
            </a:pPr>
            <a:r>
              <a:rPr lang="en-US" sz="1200" dirty="0"/>
              <a:t>The last option, </a:t>
            </a:r>
            <a:r>
              <a:rPr lang="en-US" sz="1200" b="1" dirty="0"/>
              <a:t>Custom-Profile-1</a:t>
            </a:r>
            <a:r>
              <a:rPr lang="en-US" sz="1200" dirty="0"/>
              <a:t>, allows you to base the link selection</a:t>
            </a:r>
            <a:r>
              <a:rPr lang="en-US" sz="1200" baseline="0" dirty="0"/>
              <a:t> on a combination of its criteria values.  The </a:t>
            </a:r>
            <a:r>
              <a:rPr lang="en-CA" dirty="0"/>
              <a:t>link quality will be determined by the following equation:</a:t>
            </a:r>
          </a:p>
          <a:p>
            <a:pPr marL="0" marR="0" indent="0" algn="l" defTabSz="914240" rtl="0" eaLnBrk="1" fontAlgn="auto" latinLnBrk="0" hangingPunct="1">
              <a:lnSpc>
                <a:spcPct val="100000"/>
              </a:lnSpc>
              <a:spcBef>
                <a:spcPts val="0"/>
              </a:spcBef>
              <a:spcAft>
                <a:spcPts val="0"/>
              </a:spcAft>
              <a:buClrTx/>
              <a:buSzTx/>
              <a:buFontTx/>
              <a:buNone/>
              <a:tabLst/>
              <a:defRPr/>
            </a:pPr>
            <a:endParaRPr lang="en-CA" dirty="0"/>
          </a:p>
          <a:p>
            <a:pPr marL="0" marR="0" indent="0" algn="l" defTabSz="914240" rtl="0" eaLnBrk="1" fontAlgn="auto" latinLnBrk="0" hangingPunct="1">
              <a:lnSpc>
                <a:spcPct val="100000"/>
              </a:lnSpc>
              <a:spcBef>
                <a:spcPts val="0"/>
              </a:spcBef>
              <a:spcAft>
                <a:spcPts val="0"/>
              </a:spcAft>
              <a:buClrTx/>
              <a:buSzTx/>
              <a:buFontTx/>
              <a:buNone/>
              <a:tabLst/>
              <a:defRPr/>
            </a:pPr>
            <a:r>
              <a:rPr lang="en-CA" dirty="0"/>
              <a:t>Link Quality  = (a*latency)+(b*jitter)+(c*packet loss)+(d/bandwidth)</a:t>
            </a:r>
          </a:p>
          <a:p>
            <a:pPr marL="0" marR="0" indent="0" algn="l" defTabSz="914240" rtl="0" eaLnBrk="1" fontAlgn="auto" latinLnBrk="0" hangingPunct="1">
              <a:lnSpc>
                <a:spcPct val="100000"/>
              </a:lnSpc>
              <a:spcBef>
                <a:spcPts val="0"/>
              </a:spcBef>
              <a:spcAft>
                <a:spcPts val="0"/>
              </a:spcAft>
              <a:buClrTx/>
              <a:buSzTx/>
              <a:buFontTx/>
              <a:buNone/>
              <a:tabLst/>
              <a:defRPr/>
            </a:pPr>
            <a:endParaRPr lang="en-US" sz="1200" dirty="0"/>
          </a:p>
          <a:p>
            <a:r>
              <a:rPr lang="en-US" sz="1200" dirty="0"/>
              <a:t>The larger the value, the more weight</a:t>
            </a:r>
            <a:r>
              <a:rPr lang="en-US" sz="1200" baseline="0" dirty="0"/>
              <a:t> that criteria will have in the selection. </a:t>
            </a:r>
            <a:r>
              <a:rPr lang="en-US" sz="1200" dirty="0"/>
              <a:t>Leave the weight value at zero</a:t>
            </a:r>
            <a:r>
              <a:rPr lang="en-US" sz="1200" baseline="0" dirty="0"/>
              <a:t> to exclude that criteria from the equation. </a:t>
            </a:r>
            <a:endParaRPr lang="en-US" sz="1200" dirty="0"/>
          </a:p>
          <a:p>
            <a:endParaRPr lang="en-US" sz="1200" dirty="0"/>
          </a:p>
        </p:txBody>
      </p:sp>
      <p:sp>
        <p:nvSpPr>
          <p:cNvPr id="5" name="Header Placeholder 4"/>
          <p:cNvSpPr>
            <a:spLocks noGrp="1"/>
          </p:cNvSpPr>
          <p:nvPr>
            <p:ph type="hdr" sz="quarter" idx="10"/>
          </p:nvPr>
        </p:nvSpPr>
        <p:spPr/>
        <p:txBody>
          <a:bodyPr/>
          <a:lstStyle/>
          <a:p>
            <a:pPr algn="r"/>
            <a:r>
              <a:rPr lang="en-US" sz="1000">
                <a:solidFill>
                  <a:srgbClr val="DC291E"/>
                </a:solidFill>
                <a:sym typeface="Wingdings 3" panose="05040102010807070707" pitchFamily="18" charset="2"/>
              </a:rPr>
              <a:t></a:t>
            </a:r>
            <a:r>
              <a:rPr lang="en-US" sz="1000">
                <a:solidFill>
                  <a:schemeClr val="accent1"/>
                </a:solidFill>
                <a:sym typeface="Wingdings 3" panose="05040102010807070707" pitchFamily="18" charset="2"/>
              </a:rPr>
              <a:t> </a:t>
            </a:r>
            <a:r>
              <a:rPr lang="en-CA" sz="1000">
                <a:solidFill>
                  <a:schemeClr val="bg1">
                    <a:lumMod val="50000"/>
                  </a:schemeClr>
                </a:solidFill>
              </a:rPr>
              <a:t>Software-Defined WAN (SD-WAN)</a:t>
            </a:r>
          </a:p>
        </p:txBody>
      </p:sp>
    </p:spTree>
    <p:extLst>
      <p:ext uri="{BB962C8B-B14F-4D97-AF65-F5344CB8AC3E}">
        <p14:creationId xmlns:p14="http://schemas.microsoft.com/office/powerpoint/2010/main" val="1679191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With the </a:t>
            </a:r>
            <a:r>
              <a:rPr lang="en-US" sz="1200" b="1" dirty="0"/>
              <a:t>Lowest Cost (SLA) </a:t>
            </a:r>
            <a:r>
              <a:rPr lang="en-US" sz="1200" dirty="0"/>
              <a:t>strategy, </a:t>
            </a:r>
            <a:r>
              <a:rPr lang="en-US" dirty="0"/>
              <a:t>all of the traffic that matches the</a:t>
            </a:r>
            <a:r>
              <a:rPr lang="en-US" baseline="0" dirty="0"/>
              <a:t> rule will be directed to the single interface with the lowest cost. This strategy not only uses the latency, jitter, and packet lost settings in the selected SLA target, but it also uses the cost value that can be set on the SD-WAN member interface. </a:t>
            </a:r>
          </a:p>
          <a:p>
            <a:endParaRPr lang="en-US" sz="1200" baseline="0" dirty="0"/>
          </a:p>
          <a:p>
            <a:r>
              <a:rPr lang="en-CA" sz="1200" kern="1200" dirty="0">
                <a:solidFill>
                  <a:schemeClr val="tx1"/>
                </a:solidFill>
                <a:effectLst/>
                <a:latin typeface="+mn-lt"/>
                <a:ea typeface="+mn-ea"/>
                <a:cs typeface="+mn-cs"/>
              </a:rPr>
              <a:t>A few things to note on the link selection process:</a:t>
            </a:r>
          </a:p>
          <a:p>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links are evaluated from the top down, as listed in the </a:t>
            </a:r>
            <a:r>
              <a:rPr lang="en-CA" sz="1200" b="1" kern="1200" dirty="0">
                <a:solidFill>
                  <a:schemeClr val="tx1"/>
                </a:solidFill>
                <a:effectLst/>
                <a:latin typeface="+mn-lt"/>
                <a:ea typeface="+mn-ea"/>
                <a:cs typeface="+mn-cs"/>
              </a:rPr>
              <a:t>Interface Preference </a:t>
            </a:r>
            <a:r>
              <a:rPr lang="en-CA" sz="1200" kern="1200" dirty="0">
                <a:solidFill>
                  <a:schemeClr val="tx1"/>
                </a:solidFill>
                <a:effectLst/>
                <a:latin typeface="+mn-lt"/>
                <a:ea typeface="+mn-ea"/>
                <a:cs typeface="+mn-cs"/>
              </a:rPr>
              <a:t>section.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If all links satisfy the SLA (or none of the links satisfy the SLA), the link with the lowest cost will be selected.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If the links have the same cost value, then a link will be selected based on the preferred order, even if that link is technically not the best quality link.</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It can handle up to 4000 health checks (SLA) and 4000 rules.</a:t>
            </a:r>
          </a:p>
          <a:p>
            <a:r>
              <a:rPr lang="en-CA" sz="1200" kern="1200" dirty="0">
                <a:solidFill>
                  <a:schemeClr val="tx1"/>
                </a:solidFill>
                <a:effectLst/>
                <a:latin typeface="+mn-lt"/>
                <a:ea typeface="+mn-ea"/>
                <a:cs typeface="+mn-cs"/>
              </a:rPr>
              <a:t> </a:t>
            </a:r>
          </a:p>
          <a:p>
            <a:endParaRPr lang="en-US" sz="1200" dirty="0"/>
          </a:p>
        </p:txBody>
      </p:sp>
      <p:sp>
        <p:nvSpPr>
          <p:cNvPr id="5" name="Header Placeholder 4"/>
          <p:cNvSpPr>
            <a:spLocks noGrp="1"/>
          </p:cNvSpPr>
          <p:nvPr>
            <p:ph type="hdr" sz="quarter" idx="10"/>
          </p:nvPr>
        </p:nvSpPr>
        <p:spPr/>
        <p:txBody>
          <a:bodyPr/>
          <a:lstStyle/>
          <a:p>
            <a:pPr algn="r"/>
            <a:r>
              <a:rPr lang="en-US" sz="1000">
                <a:solidFill>
                  <a:srgbClr val="DC291E"/>
                </a:solidFill>
                <a:sym typeface="Wingdings 3" panose="05040102010807070707" pitchFamily="18" charset="2"/>
              </a:rPr>
              <a:t></a:t>
            </a:r>
            <a:r>
              <a:rPr lang="en-US" sz="1000">
                <a:solidFill>
                  <a:schemeClr val="accent1"/>
                </a:solidFill>
                <a:sym typeface="Wingdings 3" panose="05040102010807070707" pitchFamily="18" charset="2"/>
              </a:rPr>
              <a:t> </a:t>
            </a:r>
            <a:r>
              <a:rPr lang="en-CA" sz="1000">
                <a:solidFill>
                  <a:schemeClr val="bg1">
                    <a:lumMod val="50000"/>
                  </a:schemeClr>
                </a:solidFill>
              </a:rPr>
              <a:t>Software-Defined WAN (SD-WAN)</a:t>
            </a:r>
          </a:p>
        </p:txBody>
      </p:sp>
    </p:spTree>
    <p:extLst>
      <p:ext uri="{BB962C8B-B14F-4D97-AF65-F5344CB8AC3E}">
        <p14:creationId xmlns:p14="http://schemas.microsoft.com/office/powerpoint/2010/main" val="1463506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US" dirty="0"/>
              <a:t>So what is </a:t>
            </a:r>
            <a:r>
              <a:rPr lang="en-US" dirty="0" err="1"/>
              <a:t>FortiZTP</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FortiZTP</a:t>
            </a:r>
            <a:r>
              <a:rPr lang="en-US" dirty="0"/>
              <a:t> is a zero-touch provisioning service that provides automatic connection of a remote Fortinet device to a Fortinet management service or appliance for device management.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service is available at no charge from FortiCloud.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With </a:t>
            </a:r>
            <a:r>
              <a:rPr lang="en-US" dirty="0" err="1"/>
              <a:t>FortiZTP</a:t>
            </a:r>
            <a:r>
              <a:rPr lang="en-US" dirty="0"/>
              <a:t>, customers can deploy and configure their Fortinet devices remotely, without the need for on-site resources.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service is available now as a beta service and is expected to GA in Q12023.</a:t>
            </a:r>
          </a:p>
        </p:txBody>
      </p:sp>
      <p:sp>
        <p:nvSpPr>
          <p:cNvPr id="4" name="Slide Number Placeholder 3"/>
          <p:cNvSpPr>
            <a:spLocks noGrp="1"/>
          </p:cNvSpPr>
          <p:nvPr>
            <p:ph type="sldNum" sz="quarter" idx="5"/>
          </p:nvPr>
        </p:nvSpPr>
        <p:spPr/>
        <p:txBody>
          <a:bodyPr/>
          <a:lstStyle/>
          <a:p>
            <a:fld id="{58115F04-FA96-4F4F-8589-00A5965DC729}" type="slidenum">
              <a:rPr lang="en-US" smtClean="0"/>
              <a:t>46</a:t>
            </a:fld>
            <a:endParaRPr lang="en-US"/>
          </a:p>
        </p:txBody>
      </p:sp>
    </p:spTree>
    <p:extLst>
      <p:ext uri="{BB962C8B-B14F-4D97-AF65-F5344CB8AC3E}">
        <p14:creationId xmlns:p14="http://schemas.microsoft.com/office/powerpoint/2010/main" val="6887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To use </a:t>
            </a:r>
            <a:r>
              <a:rPr lang="en-US" dirty="0" err="1"/>
              <a:t>FortiZTP</a:t>
            </a:r>
            <a:r>
              <a:rPr lang="en-US" dirty="0"/>
              <a:t>, customers must first register their Fortinet devices with FortiCloud Asset Management.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Devices can be added to FortiCloud Asset Management manually, or if the customer’s FortiCloud account is associated with the device order at the time of order, the device can be automatically added to their Asset Management.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After the customer registers their devices, management services and appliances in the Asset Management portal, the devices can be provisioned by </a:t>
            </a:r>
            <a:r>
              <a:rPr lang="en-US" dirty="0" err="1"/>
              <a:t>FortiZTP</a:t>
            </a:r>
            <a:r>
              <a:rPr lang="en-US" dirty="0"/>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Customers can go to </a:t>
            </a:r>
            <a:r>
              <a:rPr lang="en-US" dirty="0" err="1"/>
              <a:t>FortiZTP.forticloud.com</a:t>
            </a:r>
            <a:r>
              <a:rPr lang="en-US" dirty="0"/>
              <a:t> to start provision their devices.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From </a:t>
            </a:r>
            <a:r>
              <a:rPr lang="en-US" dirty="0" err="1"/>
              <a:t>FortiZTP</a:t>
            </a:r>
            <a:r>
              <a:rPr lang="en-US" dirty="0"/>
              <a:t>, customers can view registered devices, device provisioning status and take action to provision devices.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Device provisioning is easy, you simply select the devices to be provisioned and the target management solution to provision the devices to, and </a:t>
            </a:r>
            <a:r>
              <a:rPr lang="en-US" dirty="0" err="1"/>
              <a:t>FortiZTP</a:t>
            </a:r>
            <a:r>
              <a:rPr lang="en-US" dirty="0"/>
              <a:t> then assigns the device to the chosen management platform.</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Once a device is provisioned, the customer can log in to the assigned management platform to configure the device.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47</a:t>
            </a:fld>
            <a:endParaRPr lang="en-US"/>
          </a:p>
        </p:txBody>
      </p:sp>
    </p:spTree>
    <p:extLst>
      <p:ext uri="{BB962C8B-B14F-4D97-AF65-F5344CB8AC3E}">
        <p14:creationId xmlns:p14="http://schemas.microsoft.com/office/powerpoint/2010/main" val="779746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200" dirty="0">
                <a:effectLst/>
                <a:latin typeface="Times New Roman" panose="02020603050405020304" pitchFamily="18" charset="0"/>
                <a:ea typeface="Times New Roman" panose="02020603050405020304" pitchFamily="18" charset="0"/>
              </a:rPr>
              <a:t> Thanks, Sampath.</a:t>
            </a:r>
          </a:p>
          <a:p>
            <a:pPr marL="0" marR="0" fontAlgn="base">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dirty="0">
                <a:effectLst/>
                <a:latin typeface="Times New Roman" panose="02020603050405020304" pitchFamily="18" charset="0"/>
                <a:ea typeface="Times New Roman" panose="02020603050405020304" pitchFamily="18" charset="0"/>
              </a:rPr>
              <a:t>We’d now like to answer any questions you may have.</a:t>
            </a:r>
          </a:p>
          <a:p>
            <a:pPr marL="0" marR="0" fontAlgn="base">
              <a:spcBef>
                <a:spcPts val="0"/>
              </a:spcBef>
              <a:spcAft>
                <a:spcPts val="0"/>
              </a:spcAft>
            </a:pPr>
            <a:r>
              <a:rPr lang="en-US" sz="1200" dirty="0">
                <a:effectLst/>
                <a:latin typeface="Times New Roman" panose="02020603050405020304" pitchFamily="18" charset="0"/>
                <a:ea typeface="Times New Roman" panose="02020603050405020304" pitchFamily="18" charset="0"/>
              </a:rPr>
              <a:t>Please type your questions in the chat window.</a:t>
            </a:r>
          </a:p>
          <a:p>
            <a:pPr marL="0" marR="0" fontAlgn="base">
              <a:spcBef>
                <a:spcPts val="0"/>
              </a:spcBef>
              <a:spcAft>
                <a:spcPts val="0"/>
              </a:spcAft>
            </a:pPr>
            <a:r>
              <a:rPr lang="en-US" sz="1200" dirty="0">
                <a:effectLst/>
                <a:latin typeface="Times New Roman" panose="02020603050405020304" pitchFamily="18" charset="0"/>
                <a:ea typeface="Times New Roman" panose="02020603050405020304" pitchFamily="18" charset="0"/>
              </a:rPr>
              <a:t>I’ll start with a few frequently asked questions on this slide.</a:t>
            </a:r>
          </a:p>
          <a:p>
            <a:pPr marL="0" marR="0" fontAlgn="base">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48</a:t>
            </a:fld>
            <a:endParaRPr lang="en-US"/>
          </a:p>
        </p:txBody>
      </p:sp>
    </p:spTree>
    <p:extLst>
      <p:ext uri="{BB962C8B-B14F-4D97-AF65-F5344CB8AC3E}">
        <p14:creationId xmlns:p14="http://schemas.microsoft.com/office/powerpoint/2010/main" val="1100164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PL" dirty="0"/>
          </a:p>
        </p:txBody>
      </p:sp>
      <p:sp>
        <p:nvSpPr>
          <p:cNvPr id="4" name="Slide Number Placeholder 3"/>
          <p:cNvSpPr>
            <a:spLocks noGrp="1"/>
          </p:cNvSpPr>
          <p:nvPr>
            <p:ph type="sldNum" sz="quarter" idx="5"/>
          </p:nvPr>
        </p:nvSpPr>
        <p:spPr/>
        <p:txBody>
          <a:bodyPr/>
          <a:lstStyle/>
          <a:p>
            <a:fld id="{58115F04-FA96-4F4F-8589-00A5965DC729}" type="slidenum">
              <a:rPr lang="en-US" smtClean="0"/>
              <a:t>51</a:t>
            </a:fld>
            <a:endParaRPr lang="en-US"/>
          </a:p>
        </p:txBody>
      </p:sp>
    </p:spTree>
    <p:extLst>
      <p:ext uri="{BB962C8B-B14F-4D97-AF65-F5344CB8AC3E}">
        <p14:creationId xmlns:p14="http://schemas.microsoft.com/office/powerpoint/2010/main" val="1336793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PL" dirty="0"/>
          </a:p>
        </p:txBody>
      </p:sp>
      <p:sp>
        <p:nvSpPr>
          <p:cNvPr id="4" name="Slide Number Placeholder 3"/>
          <p:cNvSpPr>
            <a:spLocks noGrp="1"/>
          </p:cNvSpPr>
          <p:nvPr>
            <p:ph type="sldNum" sz="quarter" idx="5"/>
          </p:nvPr>
        </p:nvSpPr>
        <p:spPr/>
        <p:txBody>
          <a:bodyPr/>
          <a:lstStyle/>
          <a:p>
            <a:fld id="{58115F04-FA96-4F4F-8589-00A5965DC729}" type="slidenum">
              <a:rPr lang="en-US" smtClean="0"/>
              <a:t>52</a:t>
            </a:fld>
            <a:endParaRPr lang="en-US"/>
          </a:p>
        </p:txBody>
      </p:sp>
    </p:spTree>
    <p:extLst>
      <p:ext uri="{BB962C8B-B14F-4D97-AF65-F5344CB8AC3E}">
        <p14:creationId xmlns:p14="http://schemas.microsoft.com/office/powerpoint/2010/main" val="185249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ru-RU" dirty="0"/>
          </a:p>
        </p:txBody>
      </p:sp>
      <p:sp>
        <p:nvSpPr>
          <p:cNvPr id="4" name="Slide Number Placeholder 3"/>
          <p:cNvSpPr>
            <a:spLocks noGrp="1"/>
          </p:cNvSpPr>
          <p:nvPr>
            <p:ph type="sldNum" sz="quarter" idx="5"/>
          </p:nvPr>
        </p:nvSpPr>
        <p:spPr/>
        <p:txBody>
          <a:bodyPr/>
          <a:lstStyle/>
          <a:p>
            <a:fld id="{6BA5BCC9-2D58-BC45-8057-F0927490CD17}" type="slidenum">
              <a:rPr lang="en-US" smtClean="0"/>
              <a:t>5</a:t>
            </a:fld>
            <a:endParaRPr lang="en-US"/>
          </a:p>
        </p:txBody>
      </p:sp>
    </p:spTree>
    <p:extLst>
      <p:ext uri="{BB962C8B-B14F-4D97-AF65-F5344CB8AC3E}">
        <p14:creationId xmlns:p14="http://schemas.microsoft.com/office/powerpoint/2010/main" val="1329924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685800" y="1143000"/>
            <a:ext cx="5486400" cy="3086100"/>
          </a:xfrm>
          <a:prstGeom prst="rect">
            <a:avLst/>
          </a:prstGeom>
        </p:spPr>
      </p:sp>
      <p:sp>
        <p:nvSpPr>
          <p:cNvPr id="217"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218" name="Slide Number Placeholder 3"/>
          <p:cNvSpPr txBox="1"/>
          <p:nvPr/>
        </p:nvSpPr>
        <p:spPr>
          <a:xfrm>
            <a:off x="3884760" y="8685360"/>
            <a:ext cx="2971440" cy="458280"/>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FBAA8094-9BD5-46C7-8B64-450512CFF1D8}" type="slidenum">
              <a:rPr kumimoji="0" lang="en-US" sz="1200" b="0" i="0" u="none" strike="noStrike" kern="1200" cap="none" spc="-1" normalizeH="0" baseline="0" noProof="0">
                <a:ln>
                  <a:noFill/>
                </a:ln>
                <a:solidFill>
                  <a:srgbClr val="000000"/>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53</a:t>
            </a:fld>
            <a:endParaRPr kumimoji="0" lang="en-US"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0113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6645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08D5B-3DB0-814E-9A9A-B45C640108A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257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24434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7</a:t>
            </a:fld>
            <a:endParaRPr lang="en-US"/>
          </a:p>
        </p:txBody>
      </p:sp>
    </p:spTree>
    <p:extLst>
      <p:ext uri="{BB962C8B-B14F-4D97-AF65-F5344CB8AC3E}">
        <p14:creationId xmlns:p14="http://schemas.microsoft.com/office/powerpoint/2010/main" val="179686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195849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9</a:t>
            </a:fld>
            <a:endParaRPr lang="en-US"/>
          </a:p>
        </p:txBody>
      </p:sp>
    </p:spTree>
    <p:extLst>
      <p:ext uri="{BB962C8B-B14F-4D97-AF65-F5344CB8AC3E}">
        <p14:creationId xmlns:p14="http://schemas.microsoft.com/office/powerpoint/2010/main" val="24587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2B9A40-6220-4BC3-9B28-DCE01F117DD8}" type="slidenum">
              <a:rPr lang="en-US" smtClean="0"/>
              <a:t>10</a:t>
            </a:fld>
            <a:endParaRPr lang="en-US"/>
          </a:p>
        </p:txBody>
      </p:sp>
    </p:spTree>
    <p:extLst>
      <p:ext uri="{BB962C8B-B14F-4D97-AF65-F5344CB8AC3E}">
        <p14:creationId xmlns:p14="http://schemas.microsoft.com/office/powerpoint/2010/main" val="299608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B9A40-6220-4BC3-9B28-DCE01F117DD8}" type="slidenum">
              <a:rPr lang="en-US" smtClean="0"/>
              <a:t>12</a:t>
            </a:fld>
            <a:endParaRPr lang="en-US"/>
          </a:p>
        </p:txBody>
      </p:sp>
    </p:spTree>
    <p:extLst>
      <p:ext uri="{BB962C8B-B14F-4D97-AF65-F5344CB8AC3E}">
        <p14:creationId xmlns:p14="http://schemas.microsoft.com/office/powerpoint/2010/main" val="1717038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1CA2F01-5CA3-4CB0-BB29-85A1AEC852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782" y="3127948"/>
            <a:ext cx="770813" cy="3740710"/>
          </a:xfrm>
          <a:prstGeom prst="rect">
            <a:avLst/>
          </a:prstGeom>
        </p:spPr>
      </p:pic>
      <p:sp>
        <p:nvSpPr>
          <p:cNvPr id="37" name="Rectangle 36">
            <a:extLst>
              <a:ext uri="{FF2B5EF4-FFF2-40B4-BE49-F238E27FC236}">
                <a16:creationId xmlns:a16="http://schemas.microsoft.com/office/drawing/2014/main" id="{4500C66A-D5D3-4377-94B8-F457C618B2BE}"/>
              </a:ext>
            </a:extLst>
          </p:cNvPr>
          <p:cNvSpPr/>
          <p:nvPr userDrawn="1"/>
        </p:nvSpPr>
        <p:spPr>
          <a:xfrm>
            <a:off x="0" y="2878052"/>
            <a:ext cx="980110"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C79D37DE-4DFC-490E-8AC9-4C15D9ADCC4A}"/>
              </a:ext>
            </a:extLst>
          </p:cNvPr>
          <p:cNvPicPr>
            <a:picLocks noChangeAspect="1"/>
          </p:cNvPicPr>
          <p:nvPr userDrawn="1"/>
        </p:nvPicPr>
        <p:blipFill rotWithShape="1">
          <a:blip r:embed="rId3"/>
          <a:srcRect b="68122"/>
          <a:stretch/>
        </p:blipFill>
        <p:spPr>
          <a:xfrm>
            <a:off x="318091" y="254574"/>
            <a:ext cx="2529590" cy="683300"/>
          </a:xfrm>
          <a:prstGeom prst="rect">
            <a:avLst/>
          </a:prstGeom>
        </p:spPr>
      </p:pic>
      <p:pic>
        <p:nvPicPr>
          <p:cNvPr id="40" name="Picture 39">
            <a:extLst>
              <a:ext uri="{FF2B5EF4-FFF2-40B4-BE49-F238E27FC236}">
                <a16:creationId xmlns:a16="http://schemas.microsoft.com/office/drawing/2014/main" id="{5D3B8311-512E-4C9B-8993-942848EAC26D}"/>
              </a:ext>
            </a:extLst>
          </p:cNvPr>
          <p:cNvPicPr>
            <a:picLocks noChangeAspect="1"/>
          </p:cNvPicPr>
          <p:nvPr userDrawn="1"/>
        </p:nvPicPr>
        <p:blipFill>
          <a:blip r:embed="rId4"/>
          <a:stretch>
            <a:fillRect/>
          </a:stretch>
        </p:blipFill>
        <p:spPr>
          <a:xfrm flipH="1" flipV="1">
            <a:off x="11216640" y="-8626"/>
            <a:ext cx="975360" cy="225084"/>
          </a:xfrm>
          <a:prstGeom prst="rect">
            <a:avLst/>
          </a:prstGeom>
        </p:spPr>
      </p:pic>
      <p:sp>
        <p:nvSpPr>
          <p:cNvPr id="41" name="Rectangle 40">
            <a:extLst>
              <a:ext uri="{FF2B5EF4-FFF2-40B4-BE49-F238E27FC236}">
                <a16:creationId xmlns:a16="http://schemas.microsoft.com/office/drawing/2014/main" id="{A8B47E16-8D50-43EB-AC3B-728C07D8F280}"/>
              </a:ext>
            </a:extLst>
          </p:cNvPr>
          <p:cNvSpPr/>
          <p:nvPr userDrawn="1"/>
        </p:nvSpPr>
        <p:spPr>
          <a:xfrm>
            <a:off x="11498796" y="2429418"/>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D0866CA5-13EF-4C6E-9508-EE3355AAEE85}"/>
              </a:ext>
            </a:extLst>
          </p:cNvPr>
          <p:cNvSpPr/>
          <p:nvPr userDrawn="1"/>
        </p:nvSpPr>
        <p:spPr>
          <a:xfrm>
            <a:off x="11078074" y="1955366"/>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D8F26559-F00A-4DAC-8C21-62B98F01D040}"/>
              </a:ext>
            </a:extLst>
          </p:cNvPr>
          <p:cNvSpPr/>
          <p:nvPr userDrawn="1"/>
        </p:nvSpPr>
        <p:spPr>
          <a:xfrm>
            <a:off x="3479996" y="5746311"/>
            <a:ext cx="1010715" cy="1122347"/>
          </a:xfrm>
          <a:prstGeom prst="rect">
            <a:avLst/>
          </a:prstGeom>
          <a:gradFill>
            <a:gsLst>
              <a:gs pos="0">
                <a:srgbClr val="2CCCD3"/>
              </a:gs>
              <a:gs pos="98000">
                <a:srgbClr val="2CCCD3">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30A286A9-CEBF-4E5C-A029-D01FA4EF78BC}"/>
              </a:ext>
            </a:extLst>
          </p:cNvPr>
          <p:cNvPicPr>
            <a:picLocks noChangeAspect="1"/>
          </p:cNvPicPr>
          <p:nvPr userDrawn="1"/>
        </p:nvPicPr>
        <p:blipFill>
          <a:blip r:embed="rId4"/>
          <a:stretch>
            <a:fillRect/>
          </a:stretch>
        </p:blipFill>
        <p:spPr>
          <a:xfrm>
            <a:off x="3479996" y="5530321"/>
            <a:ext cx="1010715" cy="233243"/>
          </a:xfrm>
          <a:prstGeom prst="rect">
            <a:avLst/>
          </a:prstGeom>
        </p:spPr>
      </p:pic>
      <p:sp>
        <p:nvSpPr>
          <p:cNvPr id="45" name="Rectangle 44">
            <a:extLst>
              <a:ext uri="{FF2B5EF4-FFF2-40B4-BE49-F238E27FC236}">
                <a16:creationId xmlns:a16="http://schemas.microsoft.com/office/drawing/2014/main" id="{DD520733-259C-46DA-94E5-8CA8CAE17F52}"/>
              </a:ext>
            </a:extLst>
          </p:cNvPr>
          <p:cNvSpPr/>
          <p:nvPr userDrawn="1"/>
        </p:nvSpPr>
        <p:spPr>
          <a:xfrm>
            <a:off x="7420474" y="5371427"/>
            <a:ext cx="518957" cy="1497690"/>
          </a:xfrm>
          <a:prstGeom prst="rect">
            <a:avLst/>
          </a:prstGeom>
          <a:gradFill>
            <a:gsLst>
              <a:gs pos="0">
                <a:srgbClr val="FFFFFF"/>
              </a:gs>
              <a:gs pos="97000">
                <a:srgbClr val="FFFFFF">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20ED18D-48C0-4FE7-9112-A677CA9A1C2C}"/>
              </a:ext>
            </a:extLst>
          </p:cNvPr>
          <p:cNvSpPr/>
          <p:nvPr userDrawn="1"/>
        </p:nvSpPr>
        <p:spPr>
          <a:xfrm>
            <a:off x="7385270" y="0"/>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C258DFD-3FD3-4D7C-9FEB-12E6AC5D8E33}"/>
              </a:ext>
            </a:extLst>
          </p:cNvPr>
          <p:cNvSpPr/>
          <p:nvPr userDrawn="1"/>
        </p:nvSpPr>
        <p:spPr>
          <a:xfrm>
            <a:off x="9272436" y="563051"/>
            <a:ext cx="1010715" cy="1122347"/>
          </a:xfrm>
          <a:prstGeom prst="rect">
            <a:avLst/>
          </a:prstGeom>
          <a:gradFill>
            <a:gsLst>
              <a:gs pos="0">
                <a:srgbClr val="9063CD"/>
              </a:gs>
              <a:gs pos="97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3C69CBDA-5696-4832-9EAF-86CD8B589EDA}"/>
              </a:ext>
            </a:extLst>
          </p:cNvPr>
          <p:cNvPicPr>
            <a:picLocks noChangeAspect="1"/>
          </p:cNvPicPr>
          <p:nvPr userDrawn="1"/>
        </p:nvPicPr>
        <p:blipFill>
          <a:blip r:embed="rId4"/>
          <a:stretch>
            <a:fillRect/>
          </a:stretch>
        </p:blipFill>
        <p:spPr>
          <a:xfrm>
            <a:off x="9272436" y="347061"/>
            <a:ext cx="1010715" cy="233243"/>
          </a:xfrm>
          <a:prstGeom prst="rect">
            <a:avLst/>
          </a:prstGeom>
        </p:spPr>
      </p:pic>
      <p:pic>
        <p:nvPicPr>
          <p:cNvPr id="49" name="Picture 48">
            <a:extLst>
              <a:ext uri="{FF2B5EF4-FFF2-40B4-BE49-F238E27FC236}">
                <a16:creationId xmlns:a16="http://schemas.microsoft.com/office/drawing/2014/main" id="{02AF3999-2601-4500-B3CC-819F593F903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09450" y="4109158"/>
            <a:ext cx="568624" cy="2759500"/>
          </a:xfrm>
          <a:prstGeom prst="rect">
            <a:avLst/>
          </a:prstGeom>
        </p:spPr>
      </p:pic>
      <p:pic>
        <p:nvPicPr>
          <p:cNvPr id="11" name="Picture 10">
            <a:extLst>
              <a:ext uri="{FF2B5EF4-FFF2-40B4-BE49-F238E27FC236}">
                <a16:creationId xmlns:a16="http://schemas.microsoft.com/office/drawing/2014/main" id="{0280A61F-8A3D-4B1A-AAF0-ECF0BCDF8F9D}"/>
              </a:ext>
            </a:extLst>
          </p:cNvPr>
          <p:cNvPicPr>
            <a:picLocks noChangeAspect="1"/>
          </p:cNvPicPr>
          <p:nvPr userDrawn="1"/>
        </p:nvPicPr>
        <p:blipFill>
          <a:blip r:embed="rId6"/>
          <a:stretch>
            <a:fillRect/>
          </a:stretch>
        </p:blipFill>
        <p:spPr>
          <a:xfrm>
            <a:off x="2078974" y="1608116"/>
            <a:ext cx="2557346" cy="292632"/>
          </a:xfrm>
          <a:prstGeom prst="rect">
            <a:avLst/>
          </a:prstGeom>
        </p:spPr>
      </p:pic>
      <p:sp>
        <p:nvSpPr>
          <p:cNvPr id="2" name="Title 1">
            <a:extLst>
              <a:ext uri="{FF2B5EF4-FFF2-40B4-BE49-F238E27FC236}">
                <a16:creationId xmlns:a16="http://schemas.microsoft.com/office/drawing/2014/main" id="{51E3132E-BE6F-443F-BCC8-10670A25D383}"/>
              </a:ext>
            </a:extLst>
          </p:cNvPr>
          <p:cNvSpPr>
            <a:spLocks noGrp="1"/>
          </p:cNvSpPr>
          <p:nvPr>
            <p:ph type="ctrTitle" hasCustomPrompt="1"/>
          </p:nvPr>
        </p:nvSpPr>
        <p:spPr>
          <a:xfrm>
            <a:off x="1951892" y="2154115"/>
            <a:ext cx="8343900" cy="1538654"/>
          </a:xfrm>
        </p:spPr>
        <p:txBody>
          <a:bodyPr vert="horz" lIns="91440" tIns="45720" rIns="91440" bIns="45720" rtlCol="0" anchor="b">
            <a:normAutofit/>
          </a:bodyPr>
          <a:lstStyle>
            <a:lvl1pPr>
              <a:defRPr lang="en-US" sz="5000" cap="all" baseline="0" dirty="0">
                <a:latin typeface="Arial" panose="020B0604020202020204" pitchFamily="34" charset="0"/>
                <a:cs typeface="Arial" panose="020B0604020202020204" pitchFamily="34" charset="0"/>
              </a:defRPr>
            </a:lvl1pPr>
          </a:lstStyle>
          <a:p>
            <a:pPr lvl="0"/>
            <a:r>
              <a:rPr lang="en-US" dirty="0"/>
              <a:t>CLICK TO EDIT MASTER TITLE STYLE</a:t>
            </a:r>
          </a:p>
        </p:txBody>
      </p:sp>
      <p:sp>
        <p:nvSpPr>
          <p:cNvPr id="3" name="Subtitle 2">
            <a:extLst>
              <a:ext uri="{FF2B5EF4-FFF2-40B4-BE49-F238E27FC236}">
                <a16:creationId xmlns:a16="http://schemas.microsoft.com/office/drawing/2014/main" id="{4E805C02-C86D-4C0B-952A-29894ADDF978}"/>
              </a:ext>
            </a:extLst>
          </p:cNvPr>
          <p:cNvSpPr>
            <a:spLocks noGrp="1"/>
          </p:cNvSpPr>
          <p:nvPr>
            <p:ph type="subTitle" idx="1"/>
          </p:nvPr>
        </p:nvSpPr>
        <p:spPr>
          <a:xfrm>
            <a:off x="1951892" y="3807447"/>
            <a:ext cx="7596554" cy="398503"/>
          </a:xfrm>
        </p:spPr>
        <p:txBody>
          <a:bodyPr lIns="91440" tIns="45720" rIns="91440" bIns="45720"/>
          <a:lstStyle>
            <a:lvl1pPr marL="0" indent="0" algn="l">
              <a:spcBef>
                <a:spcPts val="1000"/>
              </a:spcBef>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9A0F1A0-AC0F-4481-AA71-D131C7165F15}"/>
              </a:ext>
            </a:extLst>
          </p:cNvPr>
          <p:cNvSpPr>
            <a:spLocks noGrp="1"/>
          </p:cNvSpPr>
          <p:nvPr>
            <p:ph type="dt" sz="half" idx="10"/>
          </p:nvPr>
        </p:nvSpPr>
        <p:spPr>
          <a:xfrm>
            <a:off x="1952625" y="5141260"/>
            <a:ext cx="1933575" cy="365125"/>
          </a:xfrm>
        </p:spPr>
        <p:txBody>
          <a:bodyPr/>
          <a:lstStyle>
            <a:lvl1pPr>
              <a:defRPr sz="1400"/>
            </a:lvl1pPr>
          </a:lstStyle>
          <a:p>
            <a:fld id="{8A2D0064-AAF6-4091-BA60-DBB884E73FD7}" type="datetimeFigureOut">
              <a:rPr lang="en-US" smtClean="0"/>
              <a:pPr/>
              <a:t>4/20/23</a:t>
            </a:fld>
            <a:endParaRPr lang="en-US" dirty="0"/>
          </a:p>
        </p:txBody>
      </p:sp>
      <p:pic>
        <p:nvPicPr>
          <p:cNvPr id="38" name="Picture 37">
            <a:extLst>
              <a:ext uri="{FF2B5EF4-FFF2-40B4-BE49-F238E27FC236}">
                <a16:creationId xmlns:a16="http://schemas.microsoft.com/office/drawing/2014/main" id="{E33610ED-403A-462B-B6A3-86FE86F081F7}"/>
              </a:ext>
            </a:extLst>
          </p:cNvPr>
          <p:cNvPicPr>
            <a:picLocks noChangeAspect="1"/>
          </p:cNvPicPr>
          <p:nvPr userDrawn="1"/>
        </p:nvPicPr>
        <p:blipFill rotWithShape="1">
          <a:blip r:embed="rId4"/>
          <a:srcRect l="3028"/>
          <a:stretch/>
        </p:blipFill>
        <p:spPr>
          <a:xfrm>
            <a:off x="0" y="2647190"/>
            <a:ext cx="980110" cy="233243"/>
          </a:xfrm>
          <a:prstGeom prst="rect">
            <a:avLst/>
          </a:prstGeom>
        </p:spPr>
      </p:pic>
      <p:sp>
        <p:nvSpPr>
          <p:cNvPr id="60" name="Content Placeholder 59">
            <a:extLst>
              <a:ext uri="{FF2B5EF4-FFF2-40B4-BE49-F238E27FC236}">
                <a16:creationId xmlns:a16="http://schemas.microsoft.com/office/drawing/2014/main" id="{5B6F4BBE-DDC0-4D39-8CFF-F1D27918C035}"/>
              </a:ext>
            </a:extLst>
          </p:cNvPr>
          <p:cNvSpPr>
            <a:spLocks noGrp="1"/>
          </p:cNvSpPr>
          <p:nvPr>
            <p:ph sz="quarter" idx="11"/>
          </p:nvPr>
        </p:nvSpPr>
        <p:spPr>
          <a:xfrm>
            <a:off x="1952625" y="4341814"/>
            <a:ext cx="7596188" cy="248736"/>
          </a:xfrm>
        </p:spPr>
        <p:txBody>
          <a:bodyPr lIns="91440"/>
          <a:lstStyle>
            <a:lvl1pPr marL="0" indent="0">
              <a:spcBef>
                <a:spcPts val="0"/>
              </a:spcBef>
              <a:buNone/>
              <a:defRPr sz="2000" b="1"/>
            </a:lvl1pPr>
            <a:lvl2pPr marL="400050" indent="0">
              <a:buNone/>
              <a:defRPr b="1"/>
            </a:lvl2pPr>
            <a:lvl3pPr marL="800100" indent="0">
              <a:buNone/>
              <a:defRPr b="1"/>
            </a:lvl3pPr>
            <a:lvl4pPr marL="1371600" indent="0">
              <a:buNone/>
              <a:defRPr b="1"/>
            </a:lvl4pPr>
            <a:lvl5pPr marL="1828800" indent="0">
              <a:buNone/>
              <a:defRPr b="1"/>
            </a:lvl5pPr>
          </a:lstStyle>
          <a:p>
            <a:pPr lvl="0"/>
            <a:r>
              <a:rPr lang="en-US" dirty="0"/>
              <a:t>Click to edit Master text style</a:t>
            </a:r>
          </a:p>
        </p:txBody>
      </p:sp>
      <p:sp>
        <p:nvSpPr>
          <p:cNvPr id="62" name="Content Placeholder 61">
            <a:extLst>
              <a:ext uri="{FF2B5EF4-FFF2-40B4-BE49-F238E27FC236}">
                <a16:creationId xmlns:a16="http://schemas.microsoft.com/office/drawing/2014/main" id="{00326CA1-B358-4EB7-95DF-87D58B075873}"/>
              </a:ext>
            </a:extLst>
          </p:cNvPr>
          <p:cNvSpPr>
            <a:spLocks noGrp="1"/>
          </p:cNvSpPr>
          <p:nvPr>
            <p:ph sz="quarter" idx="12"/>
          </p:nvPr>
        </p:nvSpPr>
        <p:spPr>
          <a:xfrm>
            <a:off x="1952625" y="4667250"/>
            <a:ext cx="7596188" cy="247650"/>
          </a:xfrm>
        </p:spPr>
        <p:txBody>
          <a:bodyPr lIns="91440"/>
          <a:lstStyle>
            <a:lvl1pPr marL="0" indent="0">
              <a:buNone/>
              <a:defRPr sz="2000"/>
            </a:lvl1pPr>
            <a:lvl2pPr marL="400050" indent="0">
              <a:buNone/>
              <a:defRPr/>
            </a:lvl2pPr>
            <a:lvl3pPr marL="8001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6767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2131AC-B7C7-4D23-84A4-9E59F4DC409F}"/>
              </a:ext>
            </a:extLst>
          </p:cNvPr>
          <p:cNvSpPr/>
          <p:nvPr userDrawn="1"/>
        </p:nvSpPr>
        <p:spPr>
          <a:xfrm>
            <a:off x="11181285" y="3800805"/>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677AC0E2-0BFE-4170-A98A-FB72AF40E7EB}"/>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16" name="Rectangle 15">
            <a:extLst>
              <a:ext uri="{FF2B5EF4-FFF2-40B4-BE49-F238E27FC236}">
                <a16:creationId xmlns:a16="http://schemas.microsoft.com/office/drawing/2014/main" id="{CAE2955E-B961-4F3C-8F6B-80AD5D47C48C}"/>
              </a:ext>
            </a:extLst>
          </p:cNvPr>
          <p:cNvSpPr/>
          <p:nvPr userDrawn="1"/>
        </p:nvSpPr>
        <p:spPr>
          <a:xfrm>
            <a:off x="8086129" y="4187897"/>
            <a:ext cx="1010715"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2CAEE046-1DC4-401B-AB30-F20ACF26E061}"/>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B37701F-345B-42D2-8BA4-AD3FF106810C}"/>
              </a:ext>
            </a:extLst>
          </p:cNvPr>
          <p:cNvSpPr/>
          <p:nvPr userDrawn="1"/>
        </p:nvSpPr>
        <p:spPr>
          <a:xfrm>
            <a:off x="10075194" y="661595"/>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48F4F31-9820-4BFD-9507-DBCB88D0A901}"/>
              </a:ext>
            </a:extLst>
          </p:cNvPr>
          <p:cNvSpPr/>
          <p:nvPr userDrawn="1"/>
        </p:nvSpPr>
        <p:spPr>
          <a:xfrm>
            <a:off x="10247404" y="1245055"/>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326531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BAAF2E5-408E-4664-828D-707F062DB100}"/>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36" name="Rectangle 35">
            <a:extLst>
              <a:ext uri="{FF2B5EF4-FFF2-40B4-BE49-F238E27FC236}">
                <a16:creationId xmlns:a16="http://schemas.microsoft.com/office/drawing/2014/main" id="{28CC0736-00C6-4AC9-8DCE-5A4C39A74674}"/>
              </a:ext>
            </a:extLst>
          </p:cNvPr>
          <p:cNvSpPr/>
          <p:nvPr userDrawn="1"/>
        </p:nvSpPr>
        <p:spPr>
          <a:xfrm>
            <a:off x="8412818" y="1712029"/>
            <a:ext cx="470593" cy="1707131"/>
          </a:xfrm>
          <a:prstGeom prst="rect">
            <a:avLst/>
          </a:prstGeom>
          <a:gradFill flip="none" rotWithShape="1">
            <a:gsLst>
              <a:gs pos="0">
                <a:srgbClr val="2CCCD3"/>
              </a:gs>
              <a:gs pos="100000">
                <a:srgbClr val="2CCCD3">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37" name="Picture 36">
            <a:extLst>
              <a:ext uri="{FF2B5EF4-FFF2-40B4-BE49-F238E27FC236}">
                <a16:creationId xmlns:a16="http://schemas.microsoft.com/office/drawing/2014/main" id="{CD79DFEC-8AF6-4809-A7FE-978E1DC717CD}"/>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39" name="Rectangle 38">
            <a:extLst>
              <a:ext uri="{FF2B5EF4-FFF2-40B4-BE49-F238E27FC236}">
                <a16:creationId xmlns:a16="http://schemas.microsoft.com/office/drawing/2014/main" id="{45141845-2A5D-4387-B8BE-8467F3015D41}"/>
              </a:ext>
            </a:extLst>
          </p:cNvPr>
          <p:cNvSpPr/>
          <p:nvPr userDrawn="1"/>
        </p:nvSpPr>
        <p:spPr>
          <a:xfrm>
            <a:off x="10008674" y="3887395"/>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EA1C63F9-3FB8-48E3-8B56-9D4DA334A75C}"/>
              </a:ext>
            </a:extLst>
          </p:cNvPr>
          <p:cNvSpPr/>
          <p:nvPr userDrawn="1"/>
        </p:nvSpPr>
        <p:spPr>
          <a:xfrm>
            <a:off x="11181285" y="2103602"/>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E1992B30-2EDE-4F96-B818-B9019B133B32}"/>
              </a:ext>
            </a:extLst>
          </p:cNvPr>
          <p:cNvSpPr/>
          <p:nvPr userDrawn="1"/>
        </p:nvSpPr>
        <p:spPr>
          <a:xfrm>
            <a:off x="9661926" y="225084"/>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13379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DBEEF60-96D1-44FB-A57B-D60FCE6E6518}"/>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21" name="Rectangle 20">
            <a:extLst>
              <a:ext uri="{FF2B5EF4-FFF2-40B4-BE49-F238E27FC236}">
                <a16:creationId xmlns:a16="http://schemas.microsoft.com/office/drawing/2014/main" id="{20F6841A-4691-4FC9-B225-C953FE5CFC3C}"/>
              </a:ext>
            </a:extLst>
          </p:cNvPr>
          <p:cNvSpPr/>
          <p:nvPr userDrawn="1"/>
        </p:nvSpPr>
        <p:spPr>
          <a:xfrm>
            <a:off x="8086130" y="5101687"/>
            <a:ext cx="1010715" cy="595309"/>
          </a:xfrm>
          <a:prstGeom prst="rect">
            <a:avLst/>
          </a:prstGeom>
          <a:gradFill>
            <a:gsLst>
              <a:gs pos="0">
                <a:srgbClr val="9063CD"/>
              </a:gs>
              <a:gs pos="100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8839150B-11DC-4E0B-89BB-8D8E3926A833}"/>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23" name="Rectangle 22">
            <a:extLst>
              <a:ext uri="{FF2B5EF4-FFF2-40B4-BE49-F238E27FC236}">
                <a16:creationId xmlns:a16="http://schemas.microsoft.com/office/drawing/2014/main" id="{87994934-8194-4489-A91B-0A9DB0208AB4}"/>
              </a:ext>
            </a:extLst>
          </p:cNvPr>
          <p:cNvSpPr/>
          <p:nvPr userDrawn="1"/>
        </p:nvSpPr>
        <p:spPr>
          <a:xfrm>
            <a:off x="10494446" y="508597"/>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34E53E7-296E-4326-AB49-BE2C1612D115}"/>
              </a:ext>
            </a:extLst>
          </p:cNvPr>
          <p:cNvSpPr/>
          <p:nvPr userDrawn="1"/>
        </p:nvSpPr>
        <p:spPr>
          <a:xfrm>
            <a:off x="10075192" y="3800805"/>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E5AC4CE6-73DE-4EDE-AE8E-EF05C6AC85BE}"/>
              </a:ext>
            </a:extLst>
          </p:cNvPr>
          <p:cNvSpPr/>
          <p:nvPr userDrawn="1"/>
        </p:nvSpPr>
        <p:spPr>
          <a:xfrm>
            <a:off x="11673043" y="1136271"/>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210335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499920"/>
            <a:ext cx="5480934" cy="4629150"/>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1499920"/>
            <a:ext cx="5490713" cy="4629150"/>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9817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28290"/>
            <a:ext cx="5455101" cy="4143910"/>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2028290"/>
            <a:ext cx="5464834" cy="4143910"/>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3011" y="1422132"/>
            <a:ext cx="5464834" cy="492125"/>
          </a:xfrm>
        </p:spPr>
        <p:txBody>
          <a:bodyPr anchor="b" anchorCtr="0"/>
          <a:lstStyle>
            <a:lvl1pPr marL="0" indent="0">
              <a:buNone/>
              <a:defRPr sz="2400" b="1"/>
            </a:lvl1pPr>
          </a:lstStyle>
          <a:p>
            <a:pPr lvl="0"/>
            <a:r>
              <a:rPr lang="en-US" dirty="0"/>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6172200" y="1422132"/>
            <a:ext cx="5464834" cy="492125"/>
          </a:xfrm>
        </p:spPr>
        <p:txBody>
          <a:bodyPr anchor="b" anchorCtr="0"/>
          <a:lstStyle>
            <a:lvl1pPr marL="0" indent="0">
              <a:buNone/>
              <a:defRPr sz="2400" b="1"/>
            </a:lvl1pPr>
          </a:lstStyle>
          <a:p>
            <a:pPr lvl="0"/>
            <a:r>
              <a:rPr lang="en-US" dirty="0"/>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48968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2002412"/>
            <a:ext cx="3723687" cy="4169788"/>
          </a:xfrm>
        </p:spPr>
        <p:txBody>
          <a:bodyPr rIns="0"/>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2002412"/>
            <a:ext cx="3733800" cy="4169788"/>
          </a:xfrm>
        </p:spPr>
        <p:txBody>
          <a:bodyPr rIns="0"/>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7" y="1366570"/>
            <a:ext cx="3723774" cy="492125"/>
          </a:xfrm>
        </p:spPr>
        <p:txBody>
          <a:bodyPr rIns="0" anchor="b" anchorCtr="0"/>
          <a:lstStyle>
            <a:lvl1pPr marL="0" indent="0">
              <a:buNone/>
              <a:defRPr sz="2000" b="1"/>
            </a:lvl1pPr>
          </a:lstStyle>
          <a:p>
            <a:pPr lvl="0"/>
            <a:r>
              <a:rPr lang="en-US" dirty="0"/>
              <a:t>Click to edit Master text</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1" y="1366570"/>
            <a:ext cx="3733800" cy="492125"/>
          </a:xfrm>
        </p:spPr>
        <p:txBody>
          <a:bodyPr rIns="0" anchor="b" anchorCtr="0"/>
          <a:lstStyle>
            <a:lvl1pPr marL="0" indent="0">
              <a:buNone/>
              <a:defRPr sz="2000" b="1"/>
            </a:lvl1pPr>
          </a:lstStyle>
          <a:p>
            <a:pPr lvl="0"/>
            <a:r>
              <a:rPr lang="en-US" dirty="0"/>
              <a:t>Click to edit Master text</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1" y="2002412"/>
            <a:ext cx="3733800" cy="4169788"/>
          </a:xfrm>
        </p:spPr>
        <p:txBody>
          <a:bodyPr rIns="0"/>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1" y="1366570"/>
            <a:ext cx="3733800" cy="492125"/>
          </a:xfrm>
        </p:spPr>
        <p:txBody>
          <a:bodyPr rIns="0" anchor="b" anchorCtr="0"/>
          <a:lstStyle>
            <a:lvl1pPr marL="0" indent="0">
              <a:buNone/>
              <a:defRPr sz="2000" b="1"/>
            </a:lvl1pPr>
          </a:lstStyle>
          <a:p>
            <a:pPr lvl="0"/>
            <a:r>
              <a:rPr lang="en-US" dirty="0"/>
              <a:t>Click to edit Master text</a:t>
            </a:r>
          </a:p>
        </p:txBody>
      </p:sp>
    </p:spTree>
    <p:extLst>
      <p:ext uri="{BB962C8B-B14F-4D97-AF65-F5344CB8AC3E}">
        <p14:creationId xmlns:p14="http://schemas.microsoft.com/office/powerpoint/2010/main" val="327581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509445"/>
            <a:ext cx="3723688" cy="4662755"/>
          </a:xfrm>
        </p:spPr>
        <p:txBody>
          <a:bodyPr/>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1509445"/>
            <a:ext cx="3733800" cy="4662755"/>
          </a:xfrm>
        </p:spPr>
        <p:txBody>
          <a:bodyPr/>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0" y="1509445"/>
            <a:ext cx="3733800" cy="4662755"/>
          </a:xfrm>
        </p:spPr>
        <p:txBody>
          <a:bodyPr/>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6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42900" y="1562100"/>
            <a:ext cx="7620000" cy="4610100"/>
          </a:xfrm>
        </p:spPr>
        <p:txBody>
          <a:bodyPr/>
          <a:lstStyle>
            <a:lvl1pPr marL="0" indent="0" algn="ctr">
              <a:buNone/>
              <a:defRPr/>
            </a:lvl1pPr>
          </a:lstStyle>
          <a:p>
            <a:endParaRPr lang="en-US"/>
          </a:p>
        </p:txBody>
      </p:sp>
      <p:sp>
        <p:nvSpPr>
          <p:cNvPr id="7" name="Content Placeholder 3">
            <a:extLst>
              <a:ext uri="{FF2B5EF4-FFF2-40B4-BE49-F238E27FC236}">
                <a16:creationId xmlns:a16="http://schemas.microsoft.com/office/drawing/2014/main" id="{F5A8147F-1D62-4A82-AEBB-01BCA8FC32C6}"/>
              </a:ext>
            </a:extLst>
          </p:cNvPr>
          <p:cNvSpPr>
            <a:spLocks noGrp="1"/>
          </p:cNvSpPr>
          <p:nvPr>
            <p:ph sz="half" idx="14"/>
          </p:nvPr>
        </p:nvSpPr>
        <p:spPr>
          <a:xfrm>
            <a:off x="8115300" y="1509445"/>
            <a:ext cx="3733800" cy="4662755"/>
          </a:xfrm>
        </p:spPr>
        <p:txBody>
          <a:bodyPr/>
          <a:lstStyle>
            <a:lvl1pPr>
              <a:defRPr sz="2000"/>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9542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8115300" y="1517172"/>
            <a:ext cx="3733800" cy="4655028"/>
          </a:xfrm>
        </p:spPr>
        <p:txBody>
          <a:bodyPr/>
          <a:lstStyle>
            <a:lvl1pPr marL="0" indent="0">
              <a:buNone/>
              <a:defRPr sz="2000"/>
            </a:lvl1pPr>
            <a:lvl2pPr>
              <a:defRPr sz="1600"/>
            </a:lvl2pPr>
            <a:lvl3pPr>
              <a:defRPr sz="1400"/>
            </a:lvl3pPr>
          </a:lstStyle>
          <a:p>
            <a:pPr lvl="0"/>
            <a:r>
              <a:rPr lang="en-US" dirty="0"/>
              <a:t>Click to edit Master text styles</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42900" y="1557070"/>
            <a:ext cx="7620000" cy="4615130"/>
          </a:xfrm>
        </p:spPr>
        <p:txBody>
          <a:bodyPr/>
          <a:lstStyle>
            <a:lvl1pPr marL="0" indent="0" algn="ctr">
              <a:buNone/>
              <a:defRPr/>
            </a:lvl1pPr>
          </a:lstStyle>
          <a:p>
            <a:endParaRPr lang="en-US"/>
          </a:p>
        </p:txBody>
      </p:sp>
    </p:spTree>
    <p:extLst>
      <p:ext uri="{BB962C8B-B14F-4D97-AF65-F5344CB8AC3E}">
        <p14:creationId xmlns:p14="http://schemas.microsoft.com/office/powerpoint/2010/main" val="19432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harts with Headers">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7D553573-BD36-4B83-A939-3AD41C6CBAD2}"/>
              </a:ext>
            </a:extLst>
          </p:cNvPr>
          <p:cNvSpPr>
            <a:spLocks noGrp="1"/>
          </p:cNvSpPr>
          <p:nvPr>
            <p:ph type="chart" sz="quarter" idx="16"/>
          </p:nvPr>
        </p:nvSpPr>
        <p:spPr>
          <a:xfrm>
            <a:off x="342900" y="2071420"/>
            <a:ext cx="3733800" cy="4100780"/>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6" y="1375196"/>
            <a:ext cx="3723773" cy="492125"/>
          </a:xfrm>
        </p:spPr>
        <p:txBody>
          <a:bodyPr anchor="b" anchorCtr="0"/>
          <a:lstStyle>
            <a:lvl1pPr marL="0" indent="0">
              <a:buNone/>
              <a:defRPr sz="2000" b="1"/>
            </a:lvl1pPr>
          </a:lstStyle>
          <a:p>
            <a:pPr lvl="0"/>
            <a:r>
              <a:rPr lang="en-US" dirty="0"/>
              <a:t>Click to edit Master text</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0" y="1375196"/>
            <a:ext cx="3733800" cy="492125"/>
          </a:xfrm>
        </p:spPr>
        <p:txBody>
          <a:bodyPr anchor="b" anchorCtr="0"/>
          <a:lstStyle>
            <a:lvl1pPr marL="0" indent="0">
              <a:buNone/>
              <a:defRPr sz="2000" b="1"/>
            </a:lvl1pPr>
          </a:lstStyle>
          <a:p>
            <a:pPr lvl="0"/>
            <a:r>
              <a:rPr lang="en-US" dirty="0"/>
              <a:t>Click to edit Master text</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0" y="1375196"/>
            <a:ext cx="3736556" cy="492125"/>
          </a:xfrm>
        </p:spPr>
        <p:txBody>
          <a:bodyPr anchor="b" anchorCtr="0"/>
          <a:lstStyle>
            <a:lvl1pPr marL="0" indent="0">
              <a:buNone/>
              <a:defRPr sz="2000" b="1"/>
            </a:lvl1pPr>
          </a:lstStyle>
          <a:p>
            <a:pPr lvl="0"/>
            <a:r>
              <a:rPr lang="en-US" dirty="0"/>
              <a:t>Click to edit Master text</a:t>
            </a:r>
          </a:p>
        </p:txBody>
      </p:sp>
      <p:sp>
        <p:nvSpPr>
          <p:cNvPr id="13" name="Chart Placeholder 7">
            <a:extLst>
              <a:ext uri="{FF2B5EF4-FFF2-40B4-BE49-F238E27FC236}">
                <a16:creationId xmlns:a16="http://schemas.microsoft.com/office/drawing/2014/main" id="{2E285876-A655-41E8-8841-88866793FE01}"/>
              </a:ext>
            </a:extLst>
          </p:cNvPr>
          <p:cNvSpPr>
            <a:spLocks noGrp="1"/>
          </p:cNvSpPr>
          <p:nvPr>
            <p:ph type="chart" sz="quarter" idx="17"/>
          </p:nvPr>
        </p:nvSpPr>
        <p:spPr>
          <a:xfrm>
            <a:off x="4229100" y="2071420"/>
            <a:ext cx="3733800" cy="4100780"/>
          </a:xfrm>
        </p:spPr>
        <p:txBody>
          <a:bodyPr/>
          <a:lstStyle>
            <a:lvl1pPr marL="0" indent="0" algn="ctr">
              <a:buNone/>
              <a:defRPr/>
            </a:lvl1pPr>
          </a:lstStyle>
          <a:p>
            <a:endParaRPr lang="en-US"/>
          </a:p>
        </p:txBody>
      </p:sp>
      <p:sp>
        <p:nvSpPr>
          <p:cNvPr id="14" name="Chart Placeholder 7">
            <a:extLst>
              <a:ext uri="{FF2B5EF4-FFF2-40B4-BE49-F238E27FC236}">
                <a16:creationId xmlns:a16="http://schemas.microsoft.com/office/drawing/2014/main" id="{FFE2177E-7283-40BD-BA34-D67966CBEB0E}"/>
              </a:ext>
            </a:extLst>
          </p:cNvPr>
          <p:cNvSpPr>
            <a:spLocks noGrp="1"/>
          </p:cNvSpPr>
          <p:nvPr>
            <p:ph type="chart" sz="quarter" idx="18"/>
          </p:nvPr>
        </p:nvSpPr>
        <p:spPr>
          <a:xfrm>
            <a:off x="8115300" y="2071420"/>
            <a:ext cx="3733800" cy="4100780"/>
          </a:xfrm>
        </p:spPr>
        <p:txBody>
          <a:bodyPr/>
          <a:lstStyle>
            <a:lvl1pPr marL="0" indent="0" algn="ctr">
              <a:buNone/>
              <a:defRPr/>
            </a:lvl1pPr>
          </a:lstStyle>
          <a:p>
            <a:endParaRPr lang="en-US"/>
          </a:p>
        </p:txBody>
      </p:sp>
    </p:spTree>
    <p:extLst>
      <p:ext uri="{BB962C8B-B14F-4D97-AF65-F5344CB8AC3E}">
        <p14:creationId xmlns:p14="http://schemas.microsoft.com/office/powerpoint/2010/main" val="255287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29070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4F3D-E720-4674-B479-2DAE0018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C9E6A-BF2B-4717-89E7-181422997917}"/>
              </a:ext>
            </a:extLst>
          </p:cNvPr>
          <p:cNvSpPr>
            <a:spLocks noGrp="1"/>
          </p:cNvSpPr>
          <p:nvPr>
            <p:ph type="dt" sz="half" idx="10"/>
          </p:nvPr>
        </p:nvSpPr>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14601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03654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78BF-7168-4DEA-AA10-E8BCE204FDDC}"/>
              </a:ext>
            </a:extLst>
          </p:cNvPr>
          <p:cNvSpPr>
            <a:spLocks noGrp="1"/>
          </p:cNvSpPr>
          <p:nvPr>
            <p:ph type="dt" sz="half" idx="10"/>
          </p:nvPr>
        </p:nvSpPr>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31890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Closing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78BF-7168-4DEA-AA10-E8BCE204FDDC}"/>
              </a:ext>
            </a:extLst>
          </p:cNvPr>
          <p:cNvSpPr>
            <a:spLocks noGrp="1"/>
          </p:cNvSpPr>
          <p:nvPr>
            <p:ph type="dt" sz="half" idx="10"/>
          </p:nvPr>
        </p:nvSpPr>
        <p:spPr/>
        <p:txBody>
          <a:bodyPr/>
          <a:lstStyle/>
          <a:p>
            <a:fld id="{8A2D0064-AAF6-4091-BA60-DBB884E73FD7}" type="datetimeFigureOut">
              <a:rPr lang="en-US" smtClean="0"/>
              <a:t>4/20/23</a:t>
            </a:fld>
            <a:endParaRPr lang="en-US"/>
          </a:p>
        </p:txBody>
      </p:sp>
      <p:pic>
        <p:nvPicPr>
          <p:cNvPr id="3" name="Picture 2">
            <a:extLst>
              <a:ext uri="{FF2B5EF4-FFF2-40B4-BE49-F238E27FC236}">
                <a16:creationId xmlns:a16="http://schemas.microsoft.com/office/drawing/2014/main" id="{72594D60-72FB-41A9-BFF6-815EFFB77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9008" y="3193623"/>
            <a:ext cx="4113984" cy="470755"/>
          </a:xfrm>
          <a:prstGeom prst="rect">
            <a:avLst/>
          </a:prstGeom>
        </p:spPr>
      </p:pic>
      <p:pic>
        <p:nvPicPr>
          <p:cNvPr id="5" name="Picture 4">
            <a:extLst>
              <a:ext uri="{FF2B5EF4-FFF2-40B4-BE49-F238E27FC236}">
                <a16:creationId xmlns:a16="http://schemas.microsoft.com/office/drawing/2014/main" id="{8B9CEC1E-33C1-4534-9A4D-F76CD281FDB2}"/>
              </a:ext>
            </a:extLst>
          </p:cNvPr>
          <p:cNvPicPr>
            <a:picLocks noChangeAspect="1"/>
          </p:cNvPicPr>
          <p:nvPr userDrawn="1"/>
        </p:nvPicPr>
        <p:blipFill>
          <a:blip r:embed="rId3"/>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42174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560519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Content No Bullets">
    <p:bg>
      <p:bgPr>
        <a:solidFill>
          <a:schemeClr val="bg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a:p>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p:txBody>
      </p:sp>
      <p:sp>
        <p:nvSpPr>
          <p:cNvPr id="4" name="Title 1">
            <a:extLst>
              <a:ext uri="{FF2B5EF4-FFF2-40B4-BE49-F238E27FC236}">
                <a16:creationId xmlns:a16="http://schemas.microsoft.com/office/drawing/2014/main" id="{441D3A31-960D-9646-B0DA-490E9DA721BD}"/>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a:t>Slide Title</a:t>
            </a:r>
          </a:p>
        </p:txBody>
      </p:sp>
    </p:spTree>
    <p:extLst>
      <p:ext uri="{BB962C8B-B14F-4D97-AF65-F5344CB8AC3E}">
        <p14:creationId xmlns:p14="http://schemas.microsoft.com/office/powerpoint/2010/main" val="340108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765148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on Whit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88150"/>
            <a:ext cx="10838147" cy="729997"/>
          </a:xfrm>
        </p:spPr>
        <p:txBody>
          <a:bodyPr>
            <a:normAutofit/>
          </a:bodyPr>
          <a:lstStyle>
            <a:lvl1pPr algn="l" defTabSz="914240" rtl="0" eaLnBrk="1" latinLnBrk="0" hangingPunct="1">
              <a:lnSpc>
                <a:spcPct val="94000"/>
              </a:lnSpc>
              <a:spcBef>
                <a:spcPct val="0"/>
              </a:spcBef>
              <a:buNone/>
              <a:defRPr lang="en-US" sz="3600" kern="1200" dirty="0">
                <a:solidFill>
                  <a:schemeClr val="tx1"/>
                </a:solidFill>
                <a:latin typeface="+mj-lt"/>
                <a:ea typeface="+mj-ea"/>
                <a:cs typeface="+mj-cs"/>
              </a:defRPr>
            </a:lvl1pPr>
          </a:lstStyle>
          <a:p>
            <a:r>
              <a:rPr lang="en-US"/>
              <a:t>Click to add title</a:t>
            </a:r>
          </a:p>
        </p:txBody>
      </p:sp>
      <p:sp>
        <p:nvSpPr>
          <p:cNvPr id="5" name="Content Placeholder 2"/>
          <p:cNvSpPr>
            <a:spLocks noGrp="1"/>
          </p:cNvSpPr>
          <p:nvPr>
            <p:ph idx="1" hasCustomPrompt="1"/>
          </p:nvPr>
        </p:nvSpPr>
        <p:spPr>
          <a:xfrm>
            <a:off x="609602" y="975600"/>
            <a:ext cx="10838823" cy="5338800"/>
          </a:xfrm>
        </p:spPr>
        <p:txBody>
          <a:bodyPr/>
          <a:lstStyle>
            <a:lvl1pPr>
              <a:buClr>
                <a:schemeClr val="accent6"/>
              </a:buClr>
              <a:defRPr sz="2200"/>
            </a:lvl1pPr>
            <a:lvl2pPr>
              <a:buClr>
                <a:schemeClr val="accent6"/>
              </a:buClr>
              <a:defRPr sz="1800"/>
            </a:lvl2pPr>
            <a:lvl3pPr>
              <a:buClr>
                <a:schemeClr val="accent6"/>
              </a:buClr>
              <a:defRPr sz="1600"/>
            </a:lvl3pPr>
            <a:lvl4pPr>
              <a:buClr>
                <a:schemeClr val="accent6"/>
              </a:buClr>
              <a:defRPr sz="1400"/>
            </a:lvl4pPr>
            <a:lvl5pPr marL="814388" marR="0" indent="0" algn="l" defTabSz="685800" rtl="0" eaLnBrk="1" fontAlgn="base" latinLnBrk="0" hangingPunct="1">
              <a:lnSpc>
                <a:spcPct val="110000"/>
              </a:lnSpc>
              <a:spcBef>
                <a:spcPct val="20000"/>
              </a:spcBef>
              <a:spcAft>
                <a:spcPct val="0"/>
              </a:spcAft>
              <a:buClr>
                <a:srgbClr val="D81E05"/>
              </a:buClr>
              <a:buSzTx/>
              <a:buFont typeface="Arial"/>
              <a:buNone/>
              <a:tabLst/>
              <a:defRPr sz="1600"/>
            </a:lvl5pPr>
          </a:lstStyle>
          <a:p>
            <a:pPr lvl="0"/>
            <a:r>
              <a:rPr lang="en-US"/>
              <a:t>Click to add text</a:t>
            </a:r>
            <a:endParaRPr kumimoji="0" lang="en-US" sz="1200" b="0" i="1" u="none" strike="noStrike" kern="0" cap="none" spc="0" normalizeH="0" baseline="0" noProof="0">
              <a:ln>
                <a:noFill/>
              </a:ln>
              <a:solidFill>
                <a:prstClr val="white">
                  <a:lumMod val="50000"/>
                </a:prstClr>
              </a:solidFill>
              <a:effectLst/>
              <a:uLnTx/>
              <a:uFillTx/>
              <a:latin typeface="+mn-lt"/>
              <a:ea typeface="Arial Unicode MS"/>
              <a:cs typeface="Arial"/>
            </a:endParaRPr>
          </a:p>
        </p:txBody>
      </p:sp>
    </p:spTree>
    <p:extLst>
      <p:ext uri="{BB962C8B-B14F-4D97-AF65-F5344CB8AC3E}">
        <p14:creationId xmlns:p14="http://schemas.microsoft.com/office/powerpoint/2010/main" val="131104019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No Bullets_subtit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79731" y="1745431"/>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271923" y="908461"/>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7" name="Title 1">
            <a:extLst>
              <a:ext uri="{FF2B5EF4-FFF2-40B4-BE49-F238E27FC236}">
                <a16:creationId xmlns:a16="http://schemas.microsoft.com/office/drawing/2014/main" id="{7F36E4B0-858A-464B-BACD-6EA6E69CE5C7}"/>
              </a:ext>
            </a:extLst>
          </p:cNvPr>
          <p:cNvSpPr>
            <a:spLocks noGrp="1"/>
          </p:cNvSpPr>
          <p:nvPr>
            <p:ph type="title" hasCustomPrompt="1"/>
          </p:nvPr>
        </p:nvSpPr>
        <p:spPr>
          <a:xfrm>
            <a:off x="273860" y="17813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235037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er, Sub - 1x col lef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3A94F47-F60E-F84D-A8E5-8086862A5184}"/>
              </a:ext>
            </a:extLst>
          </p:cNvPr>
          <p:cNvSpPr>
            <a:spLocks noGrp="1"/>
          </p:cNvSpPr>
          <p:nvPr>
            <p:ph sz="half" idx="2" hasCustomPrompt="1"/>
          </p:nvPr>
        </p:nvSpPr>
        <p:spPr>
          <a:xfrm>
            <a:off x="628780" y="1697069"/>
            <a:ext cx="3535165" cy="4225992"/>
          </a:xfrm>
          <a:prstGeom prst="rect">
            <a:avLst/>
          </a:prstGeom>
        </p:spPr>
        <p:txBody>
          <a:bodyPr>
            <a:noAutofit/>
          </a:bodyPr>
          <a:lstStyle>
            <a:lvl1pPr marL="122400" indent="-122400">
              <a:lnSpc>
                <a:spcPts val="2000"/>
              </a:lnSpc>
              <a:defRPr sz="1600" kern="0" spc="-20">
                <a:solidFill>
                  <a:schemeClr val="tx1"/>
                </a:solidFill>
              </a:defRPr>
            </a:lvl1pPr>
            <a:lvl2pPr marL="248400" indent="-122400">
              <a:lnSpc>
                <a:spcPts val="1600"/>
              </a:lnSpc>
              <a:defRPr sz="1400" kern="0" spc="-2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16 pt.</a:t>
            </a:r>
          </a:p>
          <a:p>
            <a:pPr lvl="1"/>
            <a:r>
              <a:rPr lang="en-US"/>
              <a:t>Second level text (press tab key) </a:t>
            </a:r>
            <a:br>
              <a:rPr lang="en-US"/>
            </a:br>
            <a:r>
              <a:rPr lang="en-US"/>
              <a:t>is 14 pt.</a:t>
            </a:r>
          </a:p>
          <a:p>
            <a:r>
              <a:rPr lang="en-US"/>
              <a:t>Arial is the only font used </a:t>
            </a:r>
            <a:br>
              <a:rPr lang="en-US"/>
            </a:br>
            <a:r>
              <a:rPr lang="en-US"/>
              <a:t>in the template</a:t>
            </a:r>
          </a:p>
        </p:txBody>
      </p:sp>
      <p:sp>
        <p:nvSpPr>
          <p:cNvPr id="15" name="Title 1">
            <a:extLst>
              <a:ext uri="{FF2B5EF4-FFF2-40B4-BE49-F238E27FC236}">
                <a16:creationId xmlns:a16="http://schemas.microsoft.com/office/drawing/2014/main" id="{6780EFA3-9E2F-2D45-A078-0856DD421AE4}"/>
              </a:ext>
            </a:extLst>
          </p:cNvPr>
          <p:cNvSpPr>
            <a:spLocks noGrp="1"/>
          </p:cNvSpPr>
          <p:nvPr>
            <p:ph type="title" hasCustomPrompt="1"/>
          </p:nvPr>
        </p:nvSpPr>
        <p:spPr>
          <a:xfrm>
            <a:off x="614002" y="9816"/>
            <a:ext cx="10837164" cy="1325563"/>
          </a:xfrm>
          <a:prstGeom prst="rect">
            <a:avLst/>
          </a:prstGeom>
        </p:spPr>
        <p:txBody>
          <a:bodyPr anchor="ctr" anchorCtr="0">
            <a:noAutofit/>
          </a:bodyPr>
          <a:lstStyle>
            <a:lvl1pPr>
              <a:defRPr sz="3400" b="1" spc="-150">
                <a:solidFill>
                  <a:schemeClr val="tx1"/>
                </a:solidFill>
              </a:defRPr>
            </a:lvl1pPr>
          </a:lstStyle>
          <a:p>
            <a:r>
              <a:rPr lang="en-US"/>
              <a:t>Slide Title</a:t>
            </a:r>
          </a:p>
        </p:txBody>
      </p:sp>
      <p:sp>
        <p:nvSpPr>
          <p:cNvPr id="16" name="Text Placeholder 3">
            <a:extLst>
              <a:ext uri="{FF2B5EF4-FFF2-40B4-BE49-F238E27FC236}">
                <a16:creationId xmlns:a16="http://schemas.microsoft.com/office/drawing/2014/main" id="{5807F538-61FC-5B41-9238-5B4EB473D78A}"/>
              </a:ext>
            </a:extLst>
          </p:cNvPr>
          <p:cNvSpPr>
            <a:spLocks noGrp="1"/>
          </p:cNvSpPr>
          <p:nvPr>
            <p:ph type="body" sz="quarter" idx="17"/>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Tree>
    <p:extLst>
      <p:ext uri="{BB962C8B-B14F-4D97-AF65-F5344CB8AC3E}">
        <p14:creationId xmlns:p14="http://schemas.microsoft.com/office/powerpoint/2010/main" val="18458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guide id="3" pos="11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lvl1pPr marL="0" indent="0">
              <a:buNone/>
              <a:defRPr/>
            </a:lvl1pPr>
          </a:lstStyle>
          <a:p>
            <a:pPr lvl="0"/>
            <a:r>
              <a:rPr lang="en-US" dirty="0"/>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Tree>
    <p:extLst>
      <p:ext uri="{BB962C8B-B14F-4D97-AF65-F5344CB8AC3E}">
        <p14:creationId xmlns:p14="http://schemas.microsoft.com/office/powerpoint/2010/main" val="21248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_subtitl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39B9B9-ED44-2447-974C-7B2A212A9138}"/>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26608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875EBA-3061-BF4B-AB5C-0002E2B123CF}"/>
              </a:ext>
            </a:extLst>
          </p:cNvPr>
          <p:cNvPicPr>
            <a:picLocks noChangeAspect="1"/>
          </p:cNvPicPr>
          <p:nvPr userDrawn="1"/>
        </p:nvPicPr>
        <p:blipFill>
          <a:blip r:embed="rId2"/>
          <a:stretch>
            <a:fillRect/>
          </a:stretch>
        </p:blipFill>
        <p:spPr>
          <a:xfrm>
            <a:off x="493782" y="3127948"/>
            <a:ext cx="770813" cy="3740710"/>
          </a:xfrm>
          <a:prstGeom prst="rect">
            <a:avLst/>
          </a:prstGeom>
        </p:spPr>
      </p:pic>
      <p:sp>
        <p:nvSpPr>
          <p:cNvPr id="16" name="Rectangle 15">
            <a:extLst>
              <a:ext uri="{FF2B5EF4-FFF2-40B4-BE49-F238E27FC236}">
                <a16:creationId xmlns:a16="http://schemas.microsoft.com/office/drawing/2014/main" id="{8B860FAE-5EC7-BB41-9704-620CD480C49B}"/>
              </a:ext>
            </a:extLst>
          </p:cNvPr>
          <p:cNvSpPr/>
          <p:nvPr userDrawn="1"/>
        </p:nvSpPr>
        <p:spPr>
          <a:xfrm>
            <a:off x="-30605" y="2880433"/>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17" name="Picture 16">
            <a:extLst>
              <a:ext uri="{FF2B5EF4-FFF2-40B4-BE49-F238E27FC236}">
                <a16:creationId xmlns:a16="http://schemas.microsoft.com/office/drawing/2014/main" id="{28539A6E-EF4C-254C-AA4A-ADB92B7EB3EB}"/>
              </a:ext>
            </a:extLst>
          </p:cNvPr>
          <p:cNvPicPr>
            <a:picLocks noChangeAspect="1"/>
          </p:cNvPicPr>
          <p:nvPr userDrawn="1"/>
        </p:nvPicPr>
        <p:blipFill>
          <a:blip r:embed="rId3"/>
          <a:stretch>
            <a:fillRect/>
          </a:stretch>
        </p:blipFill>
        <p:spPr>
          <a:xfrm>
            <a:off x="-30605" y="2647190"/>
            <a:ext cx="1010715" cy="233243"/>
          </a:xfrm>
          <a:prstGeom prst="rect">
            <a:avLst/>
          </a:prstGeom>
        </p:spPr>
      </p:pic>
      <p:pic>
        <p:nvPicPr>
          <p:cNvPr id="20" name="Picture 19">
            <a:extLst>
              <a:ext uri="{FF2B5EF4-FFF2-40B4-BE49-F238E27FC236}">
                <a16:creationId xmlns:a16="http://schemas.microsoft.com/office/drawing/2014/main" id="{83A5A275-3B02-DC45-B41C-47BC20E5AF72}"/>
              </a:ext>
            </a:extLst>
          </p:cNvPr>
          <p:cNvPicPr>
            <a:picLocks noChangeAspect="1"/>
          </p:cNvPicPr>
          <p:nvPr userDrawn="1"/>
        </p:nvPicPr>
        <p:blipFill rotWithShape="1">
          <a:blip r:embed="rId4"/>
          <a:srcRect b="68122"/>
          <a:stretch/>
        </p:blipFill>
        <p:spPr>
          <a:xfrm>
            <a:off x="318091" y="254574"/>
            <a:ext cx="2529590" cy="683300"/>
          </a:xfrm>
          <a:prstGeom prst="rect">
            <a:avLst/>
          </a:prstGeom>
        </p:spPr>
      </p:pic>
      <p:sp>
        <p:nvSpPr>
          <p:cNvPr id="2" name="Title 1">
            <a:extLst>
              <a:ext uri="{FF2B5EF4-FFF2-40B4-BE49-F238E27FC236}">
                <a16:creationId xmlns:a16="http://schemas.microsoft.com/office/drawing/2014/main" id="{434DF215-05E9-C34F-BE5C-C015F18DBE2D}"/>
              </a:ext>
            </a:extLst>
          </p:cNvPr>
          <p:cNvSpPr>
            <a:spLocks noGrp="1"/>
          </p:cNvSpPr>
          <p:nvPr>
            <p:ph type="ctrTitle" hasCustomPrompt="1"/>
          </p:nvPr>
        </p:nvSpPr>
        <p:spPr>
          <a:xfrm>
            <a:off x="1945645" y="2157070"/>
            <a:ext cx="8337506" cy="1534889"/>
          </a:xfrm>
          <a:prstGeom prst="rect">
            <a:avLst/>
          </a:prstGeom>
        </p:spPr>
        <p:txBody>
          <a:bodyPr anchor="b" anchorCtr="0">
            <a:noAutofit/>
          </a:bodyPr>
          <a:lstStyle>
            <a:lvl1pPr algn="l">
              <a:defRPr sz="5000" b="1" spc="0" baseline="0">
                <a:ln>
                  <a:solidFill>
                    <a:schemeClr val="tx1"/>
                  </a:solidFill>
                </a:ln>
                <a:solidFill>
                  <a:schemeClr val="tx1"/>
                </a:solidFill>
                <a:effectLst/>
                <a:latin typeface="+mj-lt"/>
                <a:ea typeface="Inter" panose="020B0502030000000004" pitchFamily="34" charset="0"/>
              </a:defRPr>
            </a:lvl1pPr>
          </a:lstStyle>
          <a:p>
            <a:r>
              <a:rPr lang="en-US" dirty="0"/>
              <a:t>Presentation Title</a:t>
            </a:r>
          </a:p>
        </p:txBody>
      </p:sp>
      <p:sp>
        <p:nvSpPr>
          <p:cNvPr id="3" name="Subtitle 2">
            <a:extLst>
              <a:ext uri="{FF2B5EF4-FFF2-40B4-BE49-F238E27FC236}">
                <a16:creationId xmlns:a16="http://schemas.microsoft.com/office/drawing/2014/main" id="{85DC2342-CB09-EB43-9AE5-CFFC37C99113}"/>
              </a:ext>
            </a:extLst>
          </p:cNvPr>
          <p:cNvSpPr>
            <a:spLocks noGrp="1"/>
          </p:cNvSpPr>
          <p:nvPr>
            <p:ph type="subTitle" idx="1" hasCustomPrompt="1"/>
          </p:nvPr>
        </p:nvSpPr>
        <p:spPr>
          <a:xfrm>
            <a:off x="1945645" y="3884417"/>
            <a:ext cx="7596188" cy="830122"/>
          </a:xfrm>
          <a:prstGeom prst="rect">
            <a:avLst/>
          </a:prstGeom>
        </p:spPr>
        <p:txBody>
          <a:bodyPr wrap="square">
            <a:noAutofit/>
          </a:bodyPr>
          <a:lstStyle>
            <a:lvl1pPr marL="0" indent="0" algn="l">
              <a:buNone/>
              <a:defRPr sz="2000" spc="0" baseline="0">
                <a:solidFill>
                  <a:srgbClr val="000000"/>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10" name="Picture 9">
            <a:extLst>
              <a:ext uri="{FF2B5EF4-FFF2-40B4-BE49-F238E27FC236}">
                <a16:creationId xmlns:a16="http://schemas.microsoft.com/office/drawing/2014/main" id="{276AD153-009B-2E45-A49D-691F05FBF793}"/>
              </a:ext>
            </a:extLst>
          </p:cNvPr>
          <p:cNvPicPr>
            <a:picLocks noChangeAspect="1"/>
          </p:cNvPicPr>
          <p:nvPr userDrawn="1"/>
        </p:nvPicPr>
        <p:blipFill>
          <a:blip r:embed="rId5"/>
          <a:stretch>
            <a:fillRect/>
          </a:stretch>
        </p:blipFill>
        <p:spPr>
          <a:xfrm>
            <a:off x="2104141" y="1646216"/>
            <a:ext cx="2557346" cy="292632"/>
          </a:xfrm>
          <a:prstGeom prst="rect">
            <a:avLst/>
          </a:prstGeom>
        </p:spPr>
      </p:pic>
      <p:pic>
        <p:nvPicPr>
          <p:cNvPr id="21" name="Picture 20">
            <a:extLst>
              <a:ext uri="{FF2B5EF4-FFF2-40B4-BE49-F238E27FC236}">
                <a16:creationId xmlns:a16="http://schemas.microsoft.com/office/drawing/2014/main" id="{39B1DDAD-4F9D-4343-A462-B291953F59CB}"/>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22" name="Rectangle 21">
            <a:extLst>
              <a:ext uri="{FF2B5EF4-FFF2-40B4-BE49-F238E27FC236}">
                <a16:creationId xmlns:a16="http://schemas.microsoft.com/office/drawing/2014/main" id="{DB3223B5-7830-9D4D-A7C3-374D930848F2}"/>
              </a:ext>
            </a:extLst>
          </p:cNvPr>
          <p:cNvSpPr/>
          <p:nvPr userDrawn="1"/>
        </p:nvSpPr>
        <p:spPr>
          <a:xfrm>
            <a:off x="11498796" y="2429418"/>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7" name="Rectangle 26">
            <a:extLst>
              <a:ext uri="{FF2B5EF4-FFF2-40B4-BE49-F238E27FC236}">
                <a16:creationId xmlns:a16="http://schemas.microsoft.com/office/drawing/2014/main" id="{80C5446B-27C0-9C44-9B78-417F41D53721}"/>
              </a:ext>
            </a:extLst>
          </p:cNvPr>
          <p:cNvSpPr/>
          <p:nvPr userDrawn="1"/>
        </p:nvSpPr>
        <p:spPr>
          <a:xfrm>
            <a:off x="11078074" y="1955366"/>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9" name="Rectangle 28">
            <a:extLst>
              <a:ext uri="{FF2B5EF4-FFF2-40B4-BE49-F238E27FC236}">
                <a16:creationId xmlns:a16="http://schemas.microsoft.com/office/drawing/2014/main" id="{8B1B1620-5567-E14C-B127-EF8044E1AF2E}"/>
              </a:ext>
            </a:extLst>
          </p:cNvPr>
          <p:cNvSpPr/>
          <p:nvPr userDrawn="1"/>
        </p:nvSpPr>
        <p:spPr>
          <a:xfrm>
            <a:off x="3479996" y="5746311"/>
            <a:ext cx="1010715" cy="1122347"/>
          </a:xfrm>
          <a:prstGeom prst="rect">
            <a:avLst/>
          </a:prstGeom>
          <a:gradFill>
            <a:gsLst>
              <a:gs pos="0">
                <a:schemeClr val="accent2"/>
              </a:gs>
              <a:gs pos="98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30" name="Picture 29">
            <a:extLst>
              <a:ext uri="{FF2B5EF4-FFF2-40B4-BE49-F238E27FC236}">
                <a16:creationId xmlns:a16="http://schemas.microsoft.com/office/drawing/2014/main" id="{E5D3B919-20C5-7E48-97C4-80DB0B467F98}"/>
              </a:ext>
            </a:extLst>
          </p:cNvPr>
          <p:cNvPicPr>
            <a:picLocks noChangeAspect="1"/>
          </p:cNvPicPr>
          <p:nvPr userDrawn="1"/>
        </p:nvPicPr>
        <p:blipFill>
          <a:blip r:embed="rId3"/>
          <a:stretch>
            <a:fillRect/>
          </a:stretch>
        </p:blipFill>
        <p:spPr>
          <a:xfrm>
            <a:off x="3479996" y="5530321"/>
            <a:ext cx="1010715" cy="233243"/>
          </a:xfrm>
          <a:prstGeom prst="rect">
            <a:avLst/>
          </a:prstGeom>
        </p:spPr>
      </p:pic>
      <p:sp>
        <p:nvSpPr>
          <p:cNvPr id="31" name="Rectangle 30">
            <a:extLst>
              <a:ext uri="{FF2B5EF4-FFF2-40B4-BE49-F238E27FC236}">
                <a16:creationId xmlns:a16="http://schemas.microsoft.com/office/drawing/2014/main" id="{597BA0F9-DF77-2A41-BAF9-E3C0FE81A6D1}"/>
              </a:ext>
            </a:extLst>
          </p:cNvPr>
          <p:cNvSpPr/>
          <p:nvPr userDrawn="1"/>
        </p:nvSpPr>
        <p:spPr>
          <a:xfrm>
            <a:off x="7420474" y="5371427"/>
            <a:ext cx="518957" cy="1497690"/>
          </a:xfrm>
          <a:prstGeom prst="rect">
            <a:avLst/>
          </a:prstGeom>
          <a:gradFill>
            <a:gsLst>
              <a:gs pos="0">
                <a:schemeClr val="bg1"/>
              </a:gs>
              <a:gs pos="97000">
                <a:schemeClr val="bg1">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32" name="Rectangle 31">
            <a:extLst>
              <a:ext uri="{FF2B5EF4-FFF2-40B4-BE49-F238E27FC236}">
                <a16:creationId xmlns:a16="http://schemas.microsoft.com/office/drawing/2014/main" id="{13CA9281-6F4E-C844-8FD5-964013F3B52B}"/>
              </a:ext>
            </a:extLst>
          </p:cNvPr>
          <p:cNvSpPr/>
          <p:nvPr userDrawn="1"/>
        </p:nvSpPr>
        <p:spPr>
          <a:xfrm>
            <a:off x="7385270" y="0"/>
            <a:ext cx="518957" cy="1237957"/>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33" name="Rectangle 32">
            <a:extLst>
              <a:ext uri="{FF2B5EF4-FFF2-40B4-BE49-F238E27FC236}">
                <a16:creationId xmlns:a16="http://schemas.microsoft.com/office/drawing/2014/main" id="{E3D7B0F1-299F-E84E-9DD1-479EDBC1E511}"/>
              </a:ext>
            </a:extLst>
          </p:cNvPr>
          <p:cNvSpPr/>
          <p:nvPr userDrawn="1"/>
        </p:nvSpPr>
        <p:spPr>
          <a:xfrm>
            <a:off x="9272436" y="563051"/>
            <a:ext cx="1010715" cy="1122347"/>
          </a:xfrm>
          <a:prstGeom prst="rect">
            <a:avLst/>
          </a:prstGeom>
          <a:gradFill>
            <a:gsLst>
              <a:gs pos="0">
                <a:schemeClr val="accent4"/>
              </a:gs>
              <a:gs pos="97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34" name="Picture 33">
            <a:extLst>
              <a:ext uri="{FF2B5EF4-FFF2-40B4-BE49-F238E27FC236}">
                <a16:creationId xmlns:a16="http://schemas.microsoft.com/office/drawing/2014/main" id="{C66BF31F-1F88-1541-8C6E-F2CF3C2D0BF0}"/>
              </a:ext>
            </a:extLst>
          </p:cNvPr>
          <p:cNvPicPr>
            <a:picLocks noChangeAspect="1"/>
          </p:cNvPicPr>
          <p:nvPr userDrawn="1"/>
        </p:nvPicPr>
        <p:blipFill>
          <a:blip r:embed="rId3"/>
          <a:stretch>
            <a:fillRect/>
          </a:stretch>
        </p:blipFill>
        <p:spPr>
          <a:xfrm>
            <a:off x="9272436" y="347061"/>
            <a:ext cx="1010715" cy="233243"/>
          </a:xfrm>
          <a:prstGeom prst="rect">
            <a:avLst/>
          </a:prstGeom>
        </p:spPr>
      </p:pic>
      <p:pic>
        <p:nvPicPr>
          <p:cNvPr id="12" name="Picture 11">
            <a:extLst>
              <a:ext uri="{FF2B5EF4-FFF2-40B4-BE49-F238E27FC236}">
                <a16:creationId xmlns:a16="http://schemas.microsoft.com/office/drawing/2014/main" id="{D3C554F4-EC14-354E-B0F5-799F2EF6ECC7}"/>
              </a:ext>
            </a:extLst>
          </p:cNvPr>
          <p:cNvPicPr>
            <a:picLocks noChangeAspect="1"/>
          </p:cNvPicPr>
          <p:nvPr userDrawn="1"/>
        </p:nvPicPr>
        <p:blipFill>
          <a:blip r:embed="rId6"/>
          <a:stretch>
            <a:fillRect/>
          </a:stretch>
        </p:blipFill>
        <p:spPr>
          <a:xfrm>
            <a:off x="10509450" y="4109158"/>
            <a:ext cx="568624" cy="2759500"/>
          </a:xfrm>
          <a:prstGeom prst="rect">
            <a:avLst/>
          </a:prstGeom>
        </p:spPr>
      </p:pic>
    </p:spTree>
    <p:extLst>
      <p:ext uri="{BB962C8B-B14F-4D97-AF65-F5344CB8AC3E}">
        <p14:creationId xmlns:p14="http://schemas.microsoft.com/office/powerpoint/2010/main" val="208678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194DB6-C16F-E54E-89D7-D04154BF2A7E}"/>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8" name="Rectangle 7">
            <a:extLst>
              <a:ext uri="{FF2B5EF4-FFF2-40B4-BE49-F238E27FC236}">
                <a16:creationId xmlns:a16="http://schemas.microsoft.com/office/drawing/2014/main" id="{139DE9E5-7034-624D-B781-2EF7E3C76FBC}"/>
              </a:ext>
            </a:extLst>
          </p:cNvPr>
          <p:cNvSpPr/>
          <p:nvPr userDrawn="1"/>
        </p:nvSpPr>
        <p:spPr>
          <a:xfrm>
            <a:off x="8086129" y="4187897"/>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9" name="Picture 8">
            <a:extLst>
              <a:ext uri="{FF2B5EF4-FFF2-40B4-BE49-F238E27FC236}">
                <a16:creationId xmlns:a16="http://schemas.microsoft.com/office/drawing/2014/main" id="{95E0B778-5A64-DF49-91F8-669FD0C1CECD}"/>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5" name="Rectangle 4">
            <a:extLst>
              <a:ext uri="{FF2B5EF4-FFF2-40B4-BE49-F238E27FC236}">
                <a16:creationId xmlns:a16="http://schemas.microsoft.com/office/drawing/2014/main" id="{29FC06A0-4DA5-004D-ADF1-1D7F57A99FD8}"/>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0" name="Title 1">
            <a:extLst>
              <a:ext uri="{FF2B5EF4-FFF2-40B4-BE49-F238E27FC236}">
                <a16:creationId xmlns:a16="http://schemas.microsoft.com/office/drawing/2014/main" id="{16ECD839-14B9-774D-AD18-47C88EAAFF13}"/>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dirty="0"/>
              <a:t>Section Header 1</a:t>
            </a:r>
          </a:p>
        </p:txBody>
      </p:sp>
      <p:sp>
        <p:nvSpPr>
          <p:cNvPr id="11" name="Subtitle 2">
            <a:extLst>
              <a:ext uri="{FF2B5EF4-FFF2-40B4-BE49-F238E27FC236}">
                <a16:creationId xmlns:a16="http://schemas.microsoft.com/office/drawing/2014/main" id="{9B1DF1A2-258D-D248-AA99-09A833187153}"/>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6" name="Picture 5">
            <a:extLst>
              <a:ext uri="{FF2B5EF4-FFF2-40B4-BE49-F238E27FC236}">
                <a16:creationId xmlns:a16="http://schemas.microsoft.com/office/drawing/2014/main" id="{E942CF38-DE3E-8D40-9D28-5D3F213881BA}"/>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D94FAB52-7E30-D941-86B2-BA9744945AFA}"/>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49B220C3-942D-E947-B96C-A4D3CED9547C}"/>
              </a:ext>
            </a:extLst>
          </p:cNvPr>
          <p:cNvSpPr/>
          <p:nvPr userDrawn="1"/>
        </p:nvSpPr>
        <p:spPr>
          <a:xfrm>
            <a:off x="10075194" y="6615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 name="Rectangle 14">
            <a:extLst>
              <a:ext uri="{FF2B5EF4-FFF2-40B4-BE49-F238E27FC236}">
                <a16:creationId xmlns:a16="http://schemas.microsoft.com/office/drawing/2014/main" id="{0285C048-772A-0D4F-B877-19BFE1B3E1EC}"/>
              </a:ext>
            </a:extLst>
          </p:cNvPr>
          <p:cNvSpPr/>
          <p:nvPr userDrawn="1"/>
        </p:nvSpPr>
        <p:spPr>
          <a:xfrm>
            <a:off x="11181285"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Rectangle 15">
            <a:extLst>
              <a:ext uri="{FF2B5EF4-FFF2-40B4-BE49-F238E27FC236}">
                <a16:creationId xmlns:a16="http://schemas.microsoft.com/office/drawing/2014/main" id="{06784478-F424-2142-805B-4CF14228C9E4}"/>
              </a:ext>
            </a:extLst>
          </p:cNvPr>
          <p:cNvSpPr/>
          <p:nvPr userDrawn="1"/>
        </p:nvSpPr>
        <p:spPr>
          <a:xfrm>
            <a:off x="10247404" y="1245055"/>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275096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E79752-B1F1-7346-A6DB-8BF8980F8859}"/>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10" name="Rectangle 9">
            <a:extLst>
              <a:ext uri="{FF2B5EF4-FFF2-40B4-BE49-F238E27FC236}">
                <a16:creationId xmlns:a16="http://schemas.microsoft.com/office/drawing/2014/main" id="{E23D178B-7CD3-384F-B8E0-9BAFA865C639}"/>
              </a:ext>
            </a:extLst>
          </p:cNvPr>
          <p:cNvSpPr/>
          <p:nvPr userDrawn="1"/>
        </p:nvSpPr>
        <p:spPr>
          <a:xfrm>
            <a:off x="8412818" y="1712029"/>
            <a:ext cx="470593" cy="1707131"/>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11" name="Picture 10">
            <a:extLst>
              <a:ext uri="{FF2B5EF4-FFF2-40B4-BE49-F238E27FC236}">
                <a16:creationId xmlns:a16="http://schemas.microsoft.com/office/drawing/2014/main" id="{91DA104C-489B-5645-A6BD-2AECCE933518}"/>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5" name="Rectangle 4">
            <a:extLst>
              <a:ext uri="{FF2B5EF4-FFF2-40B4-BE49-F238E27FC236}">
                <a16:creationId xmlns:a16="http://schemas.microsoft.com/office/drawing/2014/main" id="{149CDAD4-8CD1-C94B-A9CC-8046006859AC}"/>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6" name="Title 1">
            <a:extLst>
              <a:ext uri="{FF2B5EF4-FFF2-40B4-BE49-F238E27FC236}">
                <a16:creationId xmlns:a16="http://schemas.microsoft.com/office/drawing/2014/main" id="{C34D06F3-8B7C-7A42-8C03-EC8C642428D7}"/>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dirty="0"/>
              <a:t>Section Header 2</a:t>
            </a:r>
          </a:p>
        </p:txBody>
      </p:sp>
      <p:sp>
        <p:nvSpPr>
          <p:cNvPr id="9" name="Subtitle 2">
            <a:extLst>
              <a:ext uri="{FF2B5EF4-FFF2-40B4-BE49-F238E27FC236}">
                <a16:creationId xmlns:a16="http://schemas.microsoft.com/office/drawing/2014/main" id="{435F4C80-9FF9-E143-B52B-51880FEE6A6E}"/>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7" name="Picture 6">
            <a:extLst>
              <a:ext uri="{FF2B5EF4-FFF2-40B4-BE49-F238E27FC236}">
                <a16:creationId xmlns:a16="http://schemas.microsoft.com/office/drawing/2014/main" id="{68AD7EBD-E632-5949-99DA-EFB68C157FAC}"/>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8C786DED-EF6A-7142-AF1D-FFA8171EAB26}"/>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935F58C8-3EB0-EB45-B464-FCA88D948883}"/>
              </a:ext>
            </a:extLst>
          </p:cNvPr>
          <p:cNvSpPr/>
          <p:nvPr userDrawn="1"/>
        </p:nvSpPr>
        <p:spPr>
          <a:xfrm>
            <a:off x="10008674" y="38873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 name="Rectangle 14">
            <a:extLst>
              <a:ext uri="{FF2B5EF4-FFF2-40B4-BE49-F238E27FC236}">
                <a16:creationId xmlns:a16="http://schemas.microsoft.com/office/drawing/2014/main" id="{AFA58B45-CD47-534B-838F-BE5D87737B80}"/>
              </a:ext>
            </a:extLst>
          </p:cNvPr>
          <p:cNvSpPr/>
          <p:nvPr userDrawn="1"/>
        </p:nvSpPr>
        <p:spPr>
          <a:xfrm>
            <a:off x="11181285" y="2103602"/>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Rectangle 15">
            <a:extLst>
              <a:ext uri="{FF2B5EF4-FFF2-40B4-BE49-F238E27FC236}">
                <a16:creationId xmlns:a16="http://schemas.microsoft.com/office/drawing/2014/main" id="{FA3A8348-31F9-7E4E-9FCE-3EC03B020C2A}"/>
              </a:ext>
            </a:extLst>
          </p:cNvPr>
          <p:cNvSpPr/>
          <p:nvPr userDrawn="1"/>
        </p:nvSpPr>
        <p:spPr>
          <a:xfrm>
            <a:off x="9661926" y="225084"/>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371836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E2E2F9-8754-024F-8BBA-BD67736F58B7}"/>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10" name="Rectangle 9">
            <a:extLst>
              <a:ext uri="{FF2B5EF4-FFF2-40B4-BE49-F238E27FC236}">
                <a16:creationId xmlns:a16="http://schemas.microsoft.com/office/drawing/2014/main" id="{FD46885E-3E3D-2243-B408-C9F9E1170D8D}"/>
              </a:ext>
            </a:extLst>
          </p:cNvPr>
          <p:cNvSpPr/>
          <p:nvPr userDrawn="1"/>
        </p:nvSpPr>
        <p:spPr>
          <a:xfrm>
            <a:off x="8086130" y="5101687"/>
            <a:ext cx="1010715" cy="595309"/>
          </a:xfrm>
          <a:prstGeom prst="rect">
            <a:avLst/>
          </a:prstGeom>
          <a:gradFill>
            <a:gsLst>
              <a:gs pos="0">
                <a:schemeClr val="accent4"/>
              </a:gs>
              <a:gs pos="100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11" name="Picture 10">
            <a:extLst>
              <a:ext uri="{FF2B5EF4-FFF2-40B4-BE49-F238E27FC236}">
                <a16:creationId xmlns:a16="http://schemas.microsoft.com/office/drawing/2014/main" id="{9E7B2188-C905-524B-9420-86971C085FD1}"/>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7" name="Rectangle 6">
            <a:extLst>
              <a:ext uri="{FF2B5EF4-FFF2-40B4-BE49-F238E27FC236}">
                <a16:creationId xmlns:a16="http://schemas.microsoft.com/office/drawing/2014/main" id="{B03424BA-A3CC-CB4A-9699-EB92FA1B5186}"/>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 name="Title 1">
            <a:extLst>
              <a:ext uri="{FF2B5EF4-FFF2-40B4-BE49-F238E27FC236}">
                <a16:creationId xmlns:a16="http://schemas.microsoft.com/office/drawing/2014/main" id="{546449A0-F2BF-FD42-8550-0C46C85859CF}"/>
              </a:ext>
            </a:extLst>
          </p:cNvPr>
          <p:cNvSpPr>
            <a:spLocks noGrp="1"/>
          </p:cNvSpPr>
          <p:nvPr>
            <p:ph type="ctrTitle" hasCustomPrompt="1"/>
          </p:nvPr>
        </p:nvSpPr>
        <p:spPr>
          <a:xfrm>
            <a:off x="253985" y="1835255"/>
            <a:ext cx="8337506" cy="1534889"/>
          </a:xfrm>
          <a:prstGeom prst="rect">
            <a:avLst/>
          </a:prstGeom>
        </p:spPr>
        <p:txBody>
          <a:bodyPr anchor="b" anchorCtr="0">
            <a:noAutofit/>
          </a:bodyPr>
          <a:lstStyle>
            <a:lvl1pPr algn="l">
              <a:defRPr sz="4400" b="1" kern="1000" spc="0" baseline="0">
                <a:solidFill>
                  <a:srgbClr val="000000"/>
                </a:solidFill>
                <a:latin typeface="+mj-lt"/>
                <a:ea typeface="Inter" panose="020B0502030000000004" pitchFamily="34" charset="0"/>
              </a:defRPr>
            </a:lvl1pPr>
          </a:lstStyle>
          <a:p>
            <a:r>
              <a:rPr lang="en-US" dirty="0"/>
              <a:t>Section Header 3</a:t>
            </a:r>
          </a:p>
        </p:txBody>
      </p:sp>
      <p:sp>
        <p:nvSpPr>
          <p:cNvPr id="6" name="Subtitle 2">
            <a:extLst>
              <a:ext uri="{FF2B5EF4-FFF2-40B4-BE49-F238E27FC236}">
                <a16:creationId xmlns:a16="http://schemas.microsoft.com/office/drawing/2014/main" id="{9DA78A3D-81C9-8B4E-B2DF-2ACDDB7602FF}"/>
              </a:ext>
            </a:extLst>
          </p:cNvPr>
          <p:cNvSpPr>
            <a:spLocks noGrp="1"/>
          </p:cNvSpPr>
          <p:nvPr>
            <p:ph type="subTitle" idx="1" hasCustomPrompt="1"/>
          </p:nvPr>
        </p:nvSpPr>
        <p:spPr>
          <a:xfrm>
            <a:off x="253985" y="3510178"/>
            <a:ext cx="7596188" cy="830122"/>
          </a:xfrm>
          <a:prstGeom prst="rect">
            <a:avLst/>
          </a:prstGeom>
        </p:spPr>
        <p:txBody>
          <a:bodyPr wrap="square">
            <a:noAutofit/>
          </a:bodyPr>
          <a:lstStyle>
            <a:lvl1pPr marL="0" indent="0" algn="l">
              <a:buNone/>
              <a:defRPr sz="2000" kern="1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8" name="Picture 7">
            <a:extLst>
              <a:ext uri="{FF2B5EF4-FFF2-40B4-BE49-F238E27FC236}">
                <a16:creationId xmlns:a16="http://schemas.microsoft.com/office/drawing/2014/main" id="{84B1AE43-D0B7-474B-93DC-5F8932F4C2F7}"/>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6B298258-D5EB-964A-86E0-A9B74798DE61}"/>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CE4915DB-A7BA-DE4C-B1AF-30C990D6649D}"/>
              </a:ext>
            </a:extLst>
          </p:cNvPr>
          <p:cNvSpPr/>
          <p:nvPr userDrawn="1"/>
        </p:nvSpPr>
        <p:spPr>
          <a:xfrm>
            <a:off x="10494446" y="508597"/>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 name="Rectangle 14">
            <a:extLst>
              <a:ext uri="{FF2B5EF4-FFF2-40B4-BE49-F238E27FC236}">
                <a16:creationId xmlns:a16="http://schemas.microsoft.com/office/drawing/2014/main" id="{77A339B7-AC8A-454E-BFF4-9E0FFC83F2BD}"/>
              </a:ext>
            </a:extLst>
          </p:cNvPr>
          <p:cNvSpPr/>
          <p:nvPr userDrawn="1"/>
        </p:nvSpPr>
        <p:spPr>
          <a:xfrm>
            <a:off x="10075192"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Rectangle 15">
            <a:extLst>
              <a:ext uri="{FF2B5EF4-FFF2-40B4-BE49-F238E27FC236}">
                <a16:creationId xmlns:a16="http://schemas.microsoft.com/office/drawing/2014/main" id="{D7B9A7DD-F846-BF42-B3F9-E99EF638F292}"/>
              </a:ext>
            </a:extLst>
          </p:cNvPr>
          <p:cNvSpPr/>
          <p:nvPr userDrawn="1"/>
        </p:nvSpPr>
        <p:spPr>
          <a:xfrm>
            <a:off x="11673043" y="1136271"/>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416987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27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guide id="3" pos="11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_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269986" y="914400"/>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Click to edit Master text styles</a:t>
            </a:r>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96312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65778" y="1700784"/>
            <a:ext cx="10841372" cy="4351338"/>
          </a:xfrm>
          <a:prstGeom prst="rect">
            <a:avLst/>
          </a:prstGeom>
        </p:spPr>
        <p:txBody>
          <a:bodyPr>
            <a:noAutofit/>
          </a:bodyPr>
          <a:lstStyle>
            <a:lvl1pPr>
              <a:lnSpc>
                <a:spcPct val="90000"/>
              </a:lnSpc>
              <a:spcBef>
                <a:spcPts val="1400"/>
              </a:spcBef>
              <a:defRPr sz="2200" baseline="0">
                <a:solidFill>
                  <a:srgbClr val="000000"/>
                </a:solidFill>
                <a:latin typeface="+mn-lt"/>
                <a:ea typeface="Inter" panose="020B0502030000000004" pitchFamily="34" charset="0"/>
              </a:defRPr>
            </a:lvl1pPr>
            <a:lvl2pPr>
              <a:lnSpc>
                <a:spcPct val="90000"/>
              </a:lnSpc>
              <a:spcBef>
                <a:spcPts val="900"/>
              </a:spcBef>
              <a:defRPr sz="1800" baseline="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Title 1">
            <a:extLst>
              <a:ext uri="{FF2B5EF4-FFF2-40B4-BE49-F238E27FC236}">
                <a16:creationId xmlns:a16="http://schemas.microsoft.com/office/drawing/2014/main" id="{6F093C5B-1855-FE4C-86A4-0F32F69CE03A}"/>
              </a:ext>
            </a:extLst>
          </p:cNvPr>
          <p:cNvSpPr>
            <a:spLocks noGrp="1"/>
          </p:cNvSpPr>
          <p:nvPr>
            <p:ph type="title" hasCustomPrompt="1"/>
          </p:nvPr>
        </p:nvSpPr>
        <p:spPr>
          <a:xfrm>
            <a:off x="265778"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2299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FBAE40"/>
          </p15:clr>
        </p15:guide>
        <p15:guide id="2" orient="horz" pos="41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53744" y="1602429"/>
            <a:ext cx="10841372" cy="4351338"/>
          </a:xfrm>
          <a:prstGeom prst="rect">
            <a:avLst/>
          </a:prstGeom>
        </p:spPr>
        <p:txBody>
          <a:bodyPr>
            <a:noAutofit/>
          </a:bodyPr>
          <a:lstStyle>
            <a:lvl1pPr>
              <a:lnSpc>
                <a:spcPct val="90000"/>
              </a:lnSpc>
              <a:spcBef>
                <a:spcPts val="1400"/>
              </a:spcBef>
              <a:defRPr sz="2200">
                <a:solidFill>
                  <a:srgbClr val="000000"/>
                </a:solidFill>
                <a:latin typeface="+mn-lt"/>
                <a:ea typeface="Inter" panose="020B0502030000000004" pitchFamily="34" charset="0"/>
              </a:defRPr>
            </a:lvl1pPr>
            <a:lvl2pPr>
              <a:lnSpc>
                <a:spcPct val="90000"/>
              </a:lnSpc>
              <a:spcBef>
                <a:spcPts val="900"/>
              </a:spcBef>
              <a:defRPr sz="18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254078" y="90227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Click to edit Master text styles</a:t>
            </a:r>
          </a:p>
        </p:txBody>
      </p:sp>
      <p:sp>
        <p:nvSpPr>
          <p:cNvPr id="5" name="Title 1">
            <a:extLst>
              <a:ext uri="{FF2B5EF4-FFF2-40B4-BE49-F238E27FC236}">
                <a16:creationId xmlns:a16="http://schemas.microsoft.com/office/drawing/2014/main" id="{05DD4CF1-882B-EA45-BAB0-DC78082DF97D}"/>
              </a:ext>
            </a:extLst>
          </p:cNvPr>
          <p:cNvSpPr>
            <a:spLocks noGrp="1"/>
          </p:cNvSpPr>
          <p:nvPr>
            <p:ph type="title" hasCustomPrompt="1"/>
          </p:nvPr>
        </p:nvSpPr>
        <p:spPr>
          <a:xfrm>
            <a:off x="257952" y="178123"/>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36334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No Bullet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69986" y="1292482"/>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5" name="Title 1">
            <a:extLst>
              <a:ext uri="{FF2B5EF4-FFF2-40B4-BE49-F238E27FC236}">
                <a16:creationId xmlns:a16="http://schemas.microsoft.com/office/drawing/2014/main" id="{79D802AB-3C2E-3944-BC7A-D225AD299128}"/>
              </a:ext>
            </a:extLst>
          </p:cNvPr>
          <p:cNvSpPr>
            <a:spLocks noGrp="1"/>
          </p:cNvSpPr>
          <p:nvPr>
            <p:ph type="title" hasCustomPrompt="1"/>
          </p:nvPr>
        </p:nvSpPr>
        <p:spPr>
          <a:xfrm>
            <a:off x="269986"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030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505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79731" y="1745431"/>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271923" y="908461"/>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Click to edit Master text styles</a:t>
            </a:r>
          </a:p>
        </p:txBody>
      </p:sp>
      <p:sp>
        <p:nvSpPr>
          <p:cNvPr id="7" name="Title 1">
            <a:extLst>
              <a:ext uri="{FF2B5EF4-FFF2-40B4-BE49-F238E27FC236}">
                <a16:creationId xmlns:a16="http://schemas.microsoft.com/office/drawing/2014/main" id="{7F36E4B0-858A-464B-BACD-6EA6E69CE5C7}"/>
              </a:ext>
            </a:extLst>
          </p:cNvPr>
          <p:cNvSpPr>
            <a:spLocks noGrp="1"/>
          </p:cNvSpPr>
          <p:nvPr>
            <p:ph type="title" hasCustomPrompt="1"/>
          </p:nvPr>
        </p:nvSpPr>
        <p:spPr>
          <a:xfrm>
            <a:off x="273860" y="17813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56007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342900"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6182751"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6" name="Title 1">
            <a:extLst>
              <a:ext uri="{FF2B5EF4-FFF2-40B4-BE49-F238E27FC236}">
                <a16:creationId xmlns:a16="http://schemas.microsoft.com/office/drawing/2014/main" id="{9F801CD6-4A94-4C4B-A0FC-9BD594810FF7}"/>
              </a:ext>
            </a:extLst>
          </p:cNvPr>
          <p:cNvSpPr>
            <a:spLocks noGrp="1"/>
          </p:cNvSpPr>
          <p:nvPr>
            <p:ph type="title" hasCustomPrompt="1"/>
          </p:nvPr>
        </p:nvSpPr>
        <p:spPr>
          <a:xfrm>
            <a:off x="265774" y="176071"/>
            <a:ext cx="10837164" cy="726454"/>
          </a:xfrm>
          <a:prstGeom prst="rect">
            <a:avLst/>
          </a:prstGeom>
        </p:spPr>
        <p:txBody>
          <a:bodyPr anchor="ctr" anchorCtr="0">
            <a:noAutofit/>
          </a:bodyPr>
          <a:lstStyle>
            <a:lvl1pPr>
              <a:defRPr sz="3400" b="1" spc="-15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4989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342900" y="1095994"/>
            <a:ext cx="5288062"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72200" y="1095994"/>
            <a:ext cx="5278918"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342900" y="4787232"/>
            <a:ext cx="5284787"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dirty="0"/>
              <a:t>Brief caption or descriptive statement</a:t>
            </a:r>
          </a:p>
          <a:p>
            <a:pPr lvl="0"/>
            <a:r>
              <a:rPr lang="en-US" dirty="0"/>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72201" y="4787232"/>
            <a:ext cx="5286755"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dirty="0"/>
              <a:t>Brief caption or descriptive statement</a:t>
            </a:r>
          </a:p>
          <a:p>
            <a:pPr lvl="0"/>
            <a:r>
              <a:rPr lang="en-US" dirty="0"/>
              <a:t>Relating to picture</a:t>
            </a:r>
          </a:p>
        </p:txBody>
      </p:sp>
      <p:sp>
        <p:nvSpPr>
          <p:cNvPr id="8" name="Title 1">
            <a:extLst>
              <a:ext uri="{FF2B5EF4-FFF2-40B4-BE49-F238E27FC236}">
                <a16:creationId xmlns:a16="http://schemas.microsoft.com/office/drawing/2014/main" id="{F807AB88-3644-1844-A794-FF7AAC04FE00}"/>
              </a:ext>
            </a:extLst>
          </p:cNvPr>
          <p:cNvSpPr>
            <a:spLocks noGrp="1"/>
          </p:cNvSpPr>
          <p:nvPr>
            <p:ph type="title" hasCustomPrompt="1"/>
          </p:nvPr>
        </p:nvSpPr>
        <p:spPr>
          <a:xfrm>
            <a:off x="26249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428362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342900" y="1298455"/>
            <a:ext cx="5373198"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342901" y="2185423"/>
            <a:ext cx="5391484"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6172200" y="1298455"/>
            <a:ext cx="5277612"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6172200" y="2185423"/>
            <a:ext cx="5277612"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a16="http://schemas.microsoft.com/office/drawing/2014/main" id="{4BF31105-680A-9249-8E56-4756C2B56E1A}"/>
              </a:ext>
            </a:extLst>
          </p:cNvPr>
          <p:cNvSpPr>
            <a:spLocks noGrp="1"/>
          </p:cNvSpPr>
          <p:nvPr>
            <p:ph type="title" hasCustomPrompt="1"/>
          </p:nvPr>
        </p:nvSpPr>
        <p:spPr>
          <a:xfrm>
            <a:off x="257950" y="177240"/>
            <a:ext cx="10837164" cy="702703"/>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281606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342900"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4360862"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6" name="Content Placeholder 3">
            <a:extLst>
              <a:ext uri="{FF2B5EF4-FFF2-40B4-BE49-F238E27FC236}">
                <a16:creationId xmlns:a16="http://schemas.microsoft.com/office/drawing/2014/main" id="{F2B631D9-C77C-824C-BCBE-8B7BFAF111D9}"/>
              </a:ext>
            </a:extLst>
          </p:cNvPr>
          <p:cNvSpPr>
            <a:spLocks noGrp="1"/>
          </p:cNvSpPr>
          <p:nvPr>
            <p:ph sz="half" idx="13" hasCustomPrompt="1"/>
          </p:nvPr>
        </p:nvSpPr>
        <p:spPr>
          <a:xfrm>
            <a:off x="8378824" y="1427652"/>
            <a:ext cx="3470276"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a16="http://schemas.microsoft.com/office/drawing/2014/main" id="{25349099-3202-9F41-8EA2-06AD569257E5}"/>
              </a:ext>
            </a:extLst>
          </p:cNvPr>
          <p:cNvSpPr>
            <a:spLocks noGrp="1"/>
          </p:cNvSpPr>
          <p:nvPr>
            <p:ph type="title" hasCustomPrompt="1"/>
          </p:nvPr>
        </p:nvSpPr>
        <p:spPr>
          <a:xfrm>
            <a:off x="253483"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38212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heading,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342900" y="1512205"/>
            <a:ext cx="3569033"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342900" y="2399173"/>
            <a:ext cx="3569033"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ext Placeholder 2">
            <a:extLst>
              <a:ext uri="{FF2B5EF4-FFF2-40B4-BE49-F238E27FC236}">
                <a16:creationId xmlns:a16="http://schemas.microsoft.com/office/drawing/2014/main" id="{F4EE19DC-8D4E-D341-8AA8-3FB30FDC4F26}"/>
              </a:ext>
            </a:extLst>
          </p:cNvPr>
          <p:cNvSpPr>
            <a:spLocks noGrp="1"/>
          </p:cNvSpPr>
          <p:nvPr>
            <p:ph type="body" idx="13"/>
          </p:nvPr>
        </p:nvSpPr>
        <p:spPr>
          <a:xfrm>
            <a:off x="4307399" y="151220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3A2BD903-D929-C24D-98CA-F0E2548FB58C}"/>
              </a:ext>
            </a:extLst>
          </p:cNvPr>
          <p:cNvSpPr>
            <a:spLocks noGrp="1"/>
          </p:cNvSpPr>
          <p:nvPr>
            <p:ph sz="half" idx="14" hasCustomPrompt="1"/>
          </p:nvPr>
        </p:nvSpPr>
        <p:spPr>
          <a:xfrm>
            <a:off x="4309441"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1" name="Text Placeholder 2">
            <a:extLst>
              <a:ext uri="{FF2B5EF4-FFF2-40B4-BE49-F238E27FC236}">
                <a16:creationId xmlns:a16="http://schemas.microsoft.com/office/drawing/2014/main" id="{E4048257-3ABC-6D48-888B-07E54907D07B}"/>
              </a:ext>
            </a:extLst>
          </p:cNvPr>
          <p:cNvSpPr>
            <a:spLocks noGrp="1"/>
          </p:cNvSpPr>
          <p:nvPr>
            <p:ph type="body" idx="15"/>
          </p:nvPr>
        </p:nvSpPr>
        <p:spPr>
          <a:xfrm>
            <a:off x="8275983" y="153595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D2C53F7-B3F3-6E4E-8CD8-FE8394323B47}"/>
              </a:ext>
            </a:extLst>
          </p:cNvPr>
          <p:cNvSpPr>
            <a:spLocks noGrp="1"/>
          </p:cNvSpPr>
          <p:nvPr>
            <p:ph sz="half" idx="16" hasCustomPrompt="1"/>
          </p:nvPr>
        </p:nvSpPr>
        <p:spPr>
          <a:xfrm>
            <a:off x="8275983"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269986" y="88649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Click to edit Master text styles</a:t>
            </a:r>
          </a:p>
        </p:txBody>
      </p:sp>
      <p:sp>
        <p:nvSpPr>
          <p:cNvPr id="10" name="Title 1">
            <a:extLst>
              <a:ext uri="{FF2B5EF4-FFF2-40B4-BE49-F238E27FC236}">
                <a16:creationId xmlns:a16="http://schemas.microsoft.com/office/drawing/2014/main" id="{DE75FDCE-C8AA-944B-9C9F-5382FE6BE554}"/>
              </a:ext>
            </a:extLst>
          </p:cNvPr>
          <p:cNvSpPr>
            <a:spLocks noGrp="1"/>
          </p:cNvSpPr>
          <p:nvPr>
            <p:ph type="title" hasCustomPrompt="1"/>
          </p:nvPr>
        </p:nvSpPr>
        <p:spPr>
          <a:xfrm>
            <a:off x="269986" y="160042"/>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24963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333501"/>
            <a:ext cx="7100887" cy="4550134"/>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991475" y="1333502"/>
            <a:ext cx="3568284" cy="4550132"/>
          </a:xfrm>
          <a:prstGeom prst="rect">
            <a:avLst/>
          </a:prstGeom>
        </p:spPr>
        <p:txBody>
          <a:bodyPr>
            <a:normAutofit/>
          </a:bodyPr>
          <a:lstStyle>
            <a:lvl1pPr marL="0" indent="0">
              <a:lnSpc>
                <a:spcPct val="90000"/>
              </a:lnSpc>
              <a:buNone/>
              <a:defRPr sz="2000">
                <a:solidFill>
                  <a:srgbClr val="000000"/>
                </a:solidFill>
                <a:latin typeface="+mn-lt"/>
                <a:ea typeface="Inter" panose="020B0502030000000004" pitchFamily="34" charset="0"/>
              </a:defRPr>
            </a:lvl1pPr>
          </a:lstStyle>
          <a:p>
            <a:pPr lvl="0"/>
            <a:r>
              <a:rPr lang="en-US" sz="2000" dirty="0"/>
              <a:t>Brief caption or descriptive</a:t>
            </a:r>
          </a:p>
          <a:p>
            <a:pPr lvl="0"/>
            <a:r>
              <a:rPr lang="en-US" sz="2000" dirty="0"/>
              <a:t>Statement relating to picture</a:t>
            </a:r>
            <a:endParaRPr lang="en-US" dirty="0"/>
          </a:p>
        </p:txBody>
      </p:sp>
      <p:sp>
        <p:nvSpPr>
          <p:cNvPr id="5" name="Title 1">
            <a:extLst>
              <a:ext uri="{FF2B5EF4-FFF2-40B4-BE49-F238E27FC236}">
                <a16:creationId xmlns:a16="http://schemas.microsoft.com/office/drawing/2014/main" id="{D62627CF-1723-9E45-A613-85EF01ABBD99}"/>
              </a:ext>
            </a:extLst>
          </p:cNvPr>
          <p:cNvSpPr>
            <a:spLocks noGrp="1"/>
          </p:cNvSpPr>
          <p:nvPr>
            <p:ph type="title" hasCustomPrompt="1"/>
          </p:nvPr>
        </p:nvSpPr>
        <p:spPr>
          <a:xfrm>
            <a:off x="250571"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20883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1662" y="1333500"/>
            <a:ext cx="5284052" cy="3601721"/>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341FA6D0-835B-D64B-A6E9-EB320408D705}"/>
              </a:ext>
            </a:extLst>
          </p:cNvPr>
          <p:cNvSpPr>
            <a:spLocks noGrp="1"/>
          </p:cNvSpPr>
          <p:nvPr>
            <p:ph type="pic" sz="quarter" idx="14"/>
          </p:nvPr>
        </p:nvSpPr>
        <p:spPr>
          <a:xfrm>
            <a:off x="6172200" y="1333500"/>
            <a:ext cx="5291267" cy="3616547"/>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342900" y="5056551"/>
            <a:ext cx="5284052"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dirty="0"/>
              <a:t>Brief caption or descriptive statement relating </a:t>
            </a:r>
            <a:br>
              <a:rPr lang="en-US" sz="1800" dirty="0"/>
            </a:br>
            <a:r>
              <a:rPr lang="en-US" sz="1800" dirty="0"/>
              <a:t>to picture</a:t>
            </a:r>
            <a:endParaRPr lang="en-US" dirty="0"/>
          </a:p>
        </p:txBody>
      </p:sp>
      <p:sp>
        <p:nvSpPr>
          <p:cNvPr id="11" name="Text Placeholder 9">
            <a:extLst>
              <a:ext uri="{FF2B5EF4-FFF2-40B4-BE49-F238E27FC236}">
                <a16:creationId xmlns:a16="http://schemas.microsoft.com/office/drawing/2014/main" id="{93662F84-B0B5-9A45-B477-D6B88CC0926C}"/>
              </a:ext>
            </a:extLst>
          </p:cNvPr>
          <p:cNvSpPr>
            <a:spLocks noGrp="1"/>
          </p:cNvSpPr>
          <p:nvPr>
            <p:ph type="body" sz="quarter" idx="16" hasCustomPrompt="1"/>
          </p:nvPr>
        </p:nvSpPr>
        <p:spPr>
          <a:xfrm>
            <a:off x="6172200" y="5056551"/>
            <a:ext cx="5291267"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dirty="0"/>
              <a:t>Brief caption or descriptive statement relating </a:t>
            </a:r>
            <a:br>
              <a:rPr lang="en-US" sz="1800" dirty="0"/>
            </a:br>
            <a:r>
              <a:rPr lang="en-US" sz="1800" dirty="0"/>
              <a:t>to picture</a:t>
            </a:r>
            <a:endParaRPr lang="en-US" dirty="0"/>
          </a:p>
        </p:txBody>
      </p:sp>
      <p:sp>
        <p:nvSpPr>
          <p:cNvPr id="12" name="Title 1">
            <a:extLst>
              <a:ext uri="{FF2B5EF4-FFF2-40B4-BE49-F238E27FC236}">
                <a16:creationId xmlns:a16="http://schemas.microsoft.com/office/drawing/2014/main" id="{382DFD54-B03A-4348-B94D-609E2D0ED661}"/>
              </a:ext>
            </a:extLst>
          </p:cNvPr>
          <p:cNvSpPr>
            <a:spLocks noGrp="1"/>
          </p:cNvSpPr>
          <p:nvPr>
            <p:ph type="title" hasCustomPrompt="1"/>
          </p:nvPr>
        </p:nvSpPr>
        <p:spPr>
          <a:xfrm>
            <a:off x="261885" y="159404"/>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40218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700783"/>
            <a:ext cx="3468945"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347404" y="5056552"/>
            <a:ext cx="3473450"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dirty="0"/>
              <a:t>Brief caption or descriptive statement relating to picture</a:t>
            </a:r>
            <a:endParaRPr lang="en-US" dirty="0"/>
          </a:p>
        </p:txBody>
      </p:sp>
      <p:sp>
        <p:nvSpPr>
          <p:cNvPr id="12" name="Picture Placeholder 6">
            <a:extLst>
              <a:ext uri="{FF2B5EF4-FFF2-40B4-BE49-F238E27FC236}">
                <a16:creationId xmlns:a16="http://schemas.microsoft.com/office/drawing/2014/main" id="{E29608CA-13F2-424A-983D-EF48D52663D4}"/>
              </a:ext>
            </a:extLst>
          </p:cNvPr>
          <p:cNvSpPr>
            <a:spLocks noGrp="1"/>
          </p:cNvSpPr>
          <p:nvPr>
            <p:ph type="pic" sz="quarter" idx="17"/>
          </p:nvPr>
        </p:nvSpPr>
        <p:spPr>
          <a:xfrm>
            <a:off x="4366862" y="1700783"/>
            <a:ext cx="3471861"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13" name="Picture Placeholder 6">
            <a:extLst>
              <a:ext uri="{FF2B5EF4-FFF2-40B4-BE49-F238E27FC236}">
                <a16:creationId xmlns:a16="http://schemas.microsoft.com/office/drawing/2014/main" id="{9B79A963-562D-E543-9F8B-E434F10ED703}"/>
              </a:ext>
            </a:extLst>
          </p:cNvPr>
          <p:cNvSpPr>
            <a:spLocks noGrp="1"/>
          </p:cNvSpPr>
          <p:nvPr>
            <p:ph type="pic" sz="quarter" idx="18"/>
          </p:nvPr>
        </p:nvSpPr>
        <p:spPr>
          <a:xfrm>
            <a:off x="8377238" y="1700783"/>
            <a:ext cx="3471862"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14" name="Text Placeholder 9">
            <a:extLst>
              <a:ext uri="{FF2B5EF4-FFF2-40B4-BE49-F238E27FC236}">
                <a16:creationId xmlns:a16="http://schemas.microsoft.com/office/drawing/2014/main" id="{5662793B-8197-B643-B782-F262E1B1EAF2}"/>
              </a:ext>
            </a:extLst>
          </p:cNvPr>
          <p:cNvSpPr>
            <a:spLocks noGrp="1"/>
          </p:cNvSpPr>
          <p:nvPr>
            <p:ph type="body" sz="quarter" idx="19" hasCustomPrompt="1"/>
          </p:nvPr>
        </p:nvSpPr>
        <p:spPr>
          <a:xfrm>
            <a:off x="4366862" y="5056552"/>
            <a:ext cx="3465863"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dirty="0"/>
              <a:t>Brief caption or descriptive statement relating to picture</a:t>
            </a:r>
            <a:endParaRPr lang="en-US" dirty="0"/>
          </a:p>
        </p:txBody>
      </p:sp>
      <p:sp>
        <p:nvSpPr>
          <p:cNvPr id="15" name="Text Placeholder 9">
            <a:extLst>
              <a:ext uri="{FF2B5EF4-FFF2-40B4-BE49-F238E27FC236}">
                <a16:creationId xmlns:a16="http://schemas.microsoft.com/office/drawing/2014/main" id="{7BDA6846-9778-CB4D-9D85-1FD107D64C1B}"/>
              </a:ext>
            </a:extLst>
          </p:cNvPr>
          <p:cNvSpPr>
            <a:spLocks noGrp="1"/>
          </p:cNvSpPr>
          <p:nvPr>
            <p:ph type="body" sz="quarter" idx="20" hasCustomPrompt="1"/>
          </p:nvPr>
        </p:nvSpPr>
        <p:spPr>
          <a:xfrm>
            <a:off x="8377238" y="5056552"/>
            <a:ext cx="3471862"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dirty="0"/>
              <a:t>Brief caption or descriptive statement relating to picture</a:t>
            </a:r>
            <a:endParaRPr lang="en-US" dirty="0"/>
          </a:p>
        </p:txBody>
      </p:sp>
      <p:sp>
        <p:nvSpPr>
          <p:cNvPr id="11" name="Title 1">
            <a:extLst>
              <a:ext uri="{FF2B5EF4-FFF2-40B4-BE49-F238E27FC236}">
                <a16:creationId xmlns:a16="http://schemas.microsoft.com/office/drawing/2014/main" id="{3D54B301-8192-D743-AD47-28BE4110A56D}"/>
              </a:ext>
            </a:extLst>
          </p:cNvPr>
          <p:cNvSpPr>
            <a:spLocks noGrp="1"/>
          </p:cNvSpPr>
          <p:nvPr>
            <p:ph type="title" hasCustomPrompt="1"/>
          </p:nvPr>
        </p:nvSpPr>
        <p:spPr>
          <a:xfrm>
            <a:off x="25916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94277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ictures with Ca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B486807-DA1D-D048-90AB-E2822BD41C59}"/>
              </a:ext>
            </a:extLst>
          </p:cNvPr>
          <p:cNvSpPr>
            <a:spLocks noGrp="1"/>
          </p:cNvSpPr>
          <p:nvPr>
            <p:ph type="body" sz="quarter" idx="14" hasCustomPrompt="1"/>
          </p:nvPr>
        </p:nvSpPr>
        <p:spPr>
          <a:xfrm>
            <a:off x="342900" y="4449079"/>
            <a:ext cx="2531227"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9" name="Picture Placeholder 6">
            <a:extLst>
              <a:ext uri="{FF2B5EF4-FFF2-40B4-BE49-F238E27FC236}">
                <a16:creationId xmlns:a16="http://schemas.microsoft.com/office/drawing/2014/main" id="{6D5BD184-0386-3544-B7D9-244C594525D4}"/>
              </a:ext>
            </a:extLst>
          </p:cNvPr>
          <p:cNvSpPr>
            <a:spLocks noGrp="1"/>
          </p:cNvSpPr>
          <p:nvPr>
            <p:ph type="pic" sz="quarter" idx="15"/>
          </p:nvPr>
        </p:nvSpPr>
        <p:spPr>
          <a:xfrm>
            <a:off x="3326268"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0" name="Text Placeholder 7">
            <a:extLst>
              <a:ext uri="{FF2B5EF4-FFF2-40B4-BE49-F238E27FC236}">
                <a16:creationId xmlns:a16="http://schemas.microsoft.com/office/drawing/2014/main" id="{84B1B318-FBD7-8E43-86FD-EEC72A8A9C9F}"/>
              </a:ext>
            </a:extLst>
          </p:cNvPr>
          <p:cNvSpPr>
            <a:spLocks noGrp="1"/>
          </p:cNvSpPr>
          <p:nvPr>
            <p:ph type="body" sz="quarter" idx="16" hasCustomPrompt="1"/>
          </p:nvPr>
        </p:nvSpPr>
        <p:spPr>
          <a:xfrm>
            <a:off x="3321346"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1" name="Picture Placeholder 6">
            <a:extLst>
              <a:ext uri="{FF2B5EF4-FFF2-40B4-BE49-F238E27FC236}">
                <a16:creationId xmlns:a16="http://schemas.microsoft.com/office/drawing/2014/main" id="{C1820232-91B0-CF47-8C24-E93695570F40}"/>
              </a:ext>
            </a:extLst>
          </p:cNvPr>
          <p:cNvSpPr>
            <a:spLocks noGrp="1"/>
          </p:cNvSpPr>
          <p:nvPr>
            <p:ph type="pic" sz="quarter" idx="17"/>
          </p:nvPr>
        </p:nvSpPr>
        <p:spPr>
          <a:xfrm>
            <a:off x="6309636"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41CF3CBF-8AC0-7A4A-BEBA-56048F45F734}"/>
              </a:ext>
            </a:extLst>
          </p:cNvPr>
          <p:cNvSpPr>
            <a:spLocks noGrp="1"/>
          </p:cNvSpPr>
          <p:nvPr>
            <p:ph type="body" sz="quarter" idx="18" hasCustomPrompt="1"/>
          </p:nvPr>
        </p:nvSpPr>
        <p:spPr>
          <a:xfrm>
            <a:off x="6297779"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3" name="Picture Placeholder 6">
            <a:extLst>
              <a:ext uri="{FF2B5EF4-FFF2-40B4-BE49-F238E27FC236}">
                <a16:creationId xmlns:a16="http://schemas.microsoft.com/office/drawing/2014/main" id="{B197E689-0629-A141-8425-3F37EF5125F6}"/>
              </a:ext>
            </a:extLst>
          </p:cNvPr>
          <p:cNvSpPr>
            <a:spLocks noGrp="1"/>
          </p:cNvSpPr>
          <p:nvPr>
            <p:ph type="pic" sz="quarter" idx="19"/>
          </p:nvPr>
        </p:nvSpPr>
        <p:spPr>
          <a:xfrm>
            <a:off x="9293005"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4" name="Text Placeholder 7">
            <a:extLst>
              <a:ext uri="{FF2B5EF4-FFF2-40B4-BE49-F238E27FC236}">
                <a16:creationId xmlns:a16="http://schemas.microsoft.com/office/drawing/2014/main" id="{61D7ACE9-7568-EB49-A728-201210F65C2F}"/>
              </a:ext>
            </a:extLst>
          </p:cNvPr>
          <p:cNvSpPr>
            <a:spLocks noGrp="1"/>
          </p:cNvSpPr>
          <p:nvPr>
            <p:ph type="body" sz="quarter" idx="20" hasCustomPrompt="1"/>
          </p:nvPr>
        </p:nvSpPr>
        <p:spPr>
          <a:xfrm>
            <a:off x="9292170" y="4449079"/>
            <a:ext cx="2532062"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2" name="Title 1">
            <a:extLst>
              <a:ext uri="{FF2B5EF4-FFF2-40B4-BE49-F238E27FC236}">
                <a16:creationId xmlns:a16="http://schemas.microsoft.com/office/drawing/2014/main" id="{1A37145D-8AC2-094A-B66C-B657393F311D}"/>
              </a:ext>
            </a:extLst>
          </p:cNvPr>
          <p:cNvSpPr>
            <a:spLocks noGrp="1"/>
          </p:cNvSpPr>
          <p:nvPr>
            <p:ph type="title" hasCustomPrompt="1"/>
          </p:nvPr>
        </p:nvSpPr>
        <p:spPr>
          <a:xfrm>
            <a:off x="263675"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04795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ub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lvl1pPr marL="0" indent="0">
              <a:buNone/>
              <a:defRPr/>
            </a:lvl1pPr>
          </a:lstStyle>
          <a:p>
            <a:pPr lvl="0"/>
            <a:r>
              <a:rPr lang="en-US" dirty="0"/>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37774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58618-904A-5947-B84B-84EBE4EE0442}"/>
              </a:ext>
            </a:extLst>
          </p:cNvPr>
          <p:cNvPicPr>
            <a:picLocks noChangeAspect="1"/>
          </p:cNvPicPr>
          <p:nvPr userDrawn="1"/>
        </p:nvPicPr>
        <p:blipFill>
          <a:blip r:embed="rId2"/>
          <a:stretch>
            <a:fillRect/>
          </a:stretch>
        </p:blipFill>
        <p:spPr>
          <a:xfrm flipH="1" flipV="1">
            <a:off x="11216640" y="0"/>
            <a:ext cx="975360" cy="225084"/>
          </a:xfrm>
          <a:prstGeom prst="rect">
            <a:avLst/>
          </a:prstGeom>
        </p:spPr>
      </p:pic>
      <p:pic>
        <p:nvPicPr>
          <p:cNvPr id="7" name="Picture 6">
            <a:extLst>
              <a:ext uri="{FF2B5EF4-FFF2-40B4-BE49-F238E27FC236}">
                <a16:creationId xmlns:a16="http://schemas.microsoft.com/office/drawing/2014/main" id="{6EA200D6-D23B-B741-BC58-4374DA39A737}"/>
              </a:ext>
            </a:extLst>
          </p:cNvPr>
          <p:cNvPicPr>
            <a:picLocks noChangeAspect="1"/>
          </p:cNvPicPr>
          <p:nvPr userDrawn="1"/>
        </p:nvPicPr>
        <p:blipFill>
          <a:blip r:embed="rId3"/>
          <a:stretch>
            <a:fillRect/>
          </a:stretch>
        </p:blipFill>
        <p:spPr>
          <a:xfrm>
            <a:off x="4283297" y="3221576"/>
            <a:ext cx="3625406" cy="414848"/>
          </a:xfrm>
          <a:prstGeom prst="rect">
            <a:avLst/>
          </a:prstGeom>
        </p:spPr>
      </p:pic>
    </p:spTree>
    <p:extLst>
      <p:ext uri="{BB962C8B-B14F-4D97-AF65-F5344CB8AC3E}">
        <p14:creationId xmlns:p14="http://schemas.microsoft.com/office/powerpoint/2010/main" val="423194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B62BDF-09FE-7041-A88C-CA70903E3763}"/>
              </a:ext>
            </a:extLst>
          </p:cNvPr>
          <p:cNvSpPr>
            <a:spLocks noGrp="1"/>
          </p:cNvSpPr>
          <p:nvPr>
            <p:ph type="title" hasCustomPrompt="1"/>
          </p:nvPr>
        </p:nvSpPr>
        <p:spPr>
          <a:xfrm>
            <a:off x="630936" y="9816"/>
            <a:ext cx="10837164" cy="1325563"/>
          </a:xfrm>
          <a:prstGeom prst="rect">
            <a:avLst/>
          </a:prstGeom>
        </p:spPr>
        <p:txBody>
          <a:bodyPr anchor="ctr" anchorCtr="0">
            <a:noAutofit/>
          </a:bodyPr>
          <a:lstStyle>
            <a:lvl1pPr>
              <a:defRPr sz="3400" b="1" spc="-150">
                <a:solidFill>
                  <a:schemeClr val="tx1"/>
                </a:solidFill>
              </a:defRPr>
            </a:lvl1pPr>
          </a:lstStyle>
          <a:p>
            <a:r>
              <a:rPr lang="en-US" dirty="0"/>
              <a:t>Slide Title</a:t>
            </a:r>
          </a:p>
        </p:txBody>
      </p:sp>
    </p:spTree>
    <p:extLst>
      <p:ext uri="{BB962C8B-B14F-4D97-AF65-F5344CB8AC3E}">
        <p14:creationId xmlns:p14="http://schemas.microsoft.com/office/powerpoint/2010/main" val="10270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8115300" y="1518855"/>
            <a:ext cx="3742426" cy="4351338"/>
          </a:xfrm>
        </p:spPr>
        <p:txBody>
          <a:bodyPr/>
          <a:lstStyle>
            <a:lvl1pPr marL="0" indent="0">
              <a:buNone/>
              <a:defRPr sz="1800"/>
            </a:lvl1pPr>
          </a:lstStyle>
          <a:p>
            <a:pPr lvl="0"/>
            <a:r>
              <a:rPr lang="en-US" dirty="0"/>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2100"/>
            <a:ext cx="7620000" cy="46101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9222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147095"/>
            <a:ext cx="5676900" cy="981171"/>
          </a:xfrm>
        </p:spPr>
        <p:txBody>
          <a:bodyPr lIns="91440" tIns="182880" rIns="45720"/>
          <a:lstStyle>
            <a:lvl1pPr marL="0" indent="0">
              <a:spcBef>
                <a:spcPts val="600"/>
              </a:spcBef>
              <a:buNone/>
              <a:defRPr sz="1800"/>
            </a:lvl1pPr>
          </a:lstStyle>
          <a:p>
            <a:pPr lvl="0"/>
            <a:r>
              <a:rPr lang="en-US" dirty="0"/>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5676900" cy="3581400"/>
          </a:xfrm>
          <a:solidFill>
            <a:schemeClr val="bg1"/>
          </a:solidFill>
        </p:spPr>
        <p:txBody>
          <a:bodyPr/>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172200" y="5147095"/>
            <a:ext cx="5676900" cy="981171"/>
          </a:xfrm>
        </p:spPr>
        <p:txBody>
          <a:bodyPr lIns="91440" tIns="182880" rIns="45720"/>
          <a:lstStyle>
            <a:lvl1pPr marL="0" indent="0">
              <a:spcBef>
                <a:spcPts val="600"/>
              </a:spcBef>
              <a:buNone/>
              <a:defRPr sz="1800"/>
            </a:lvl1pPr>
          </a:lstStyle>
          <a:p>
            <a:pPr lvl="0"/>
            <a:r>
              <a:rPr lang="en-US" dirty="0"/>
              <a:t>Click to edit Master text styles</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6172200" y="1565696"/>
            <a:ext cx="5676900" cy="35814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1649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ee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3721182" cy="3470114"/>
          </a:xfrm>
          <a:solidFill>
            <a:schemeClr val="bg1"/>
          </a:solidFill>
        </p:spPr>
        <p:txBody>
          <a:bodyPr/>
          <a:lstStyle>
            <a:lvl1pPr marL="0" indent="0" algn="ctr">
              <a:buNone/>
              <a:defRPr/>
            </a:lvl1pPr>
          </a:lstStyle>
          <a:p>
            <a:endParaRPr lang="en-US"/>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4235409" y="1565696"/>
            <a:ext cx="3721182" cy="3470114"/>
          </a:xfrm>
          <a:solidFill>
            <a:schemeClr val="bg1"/>
          </a:solidFill>
        </p:spPr>
        <p:txBody>
          <a:bodyP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8127918" y="5043219"/>
            <a:ext cx="3721182" cy="981171"/>
          </a:xfrm>
        </p:spPr>
        <p:txBody>
          <a:bodyPr lIns="91440" tIns="182880" rIns="45720"/>
          <a:lstStyle>
            <a:lvl1pPr marL="0" indent="0">
              <a:spcBef>
                <a:spcPts val="600"/>
              </a:spcBef>
              <a:buNone/>
              <a:defRPr sz="1800"/>
            </a:lvl1pPr>
          </a:lstStyle>
          <a:p>
            <a:pPr lvl="0"/>
            <a:r>
              <a:rPr lang="en-US" dirty="0"/>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8127918" y="1565696"/>
            <a:ext cx="3721182" cy="3470114"/>
          </a:xfrm>
          <a:solidFill>
            <a:schemeClr val="bg1"/>
          </a:solidFill>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043219"/>
            <a:ext cx="3721182" cy="981171"/>
          </a:xfrm>
        </p:spPr>
        <p:txBody>
          <a:bodyPr lIns="91440" tIns="182880" rIns="45720"/>
          <a:lstStyle>
            <a:lvl1pPr marL="0" indent="0">
              <a:spcBef>
                <a:spcPts val="600"/>
              </a:spcBef>
              <a:buNone/>
              <a:defRPr sz="1800"/>
            </a:lvl1pPr>
          </a:lstStyle>
          <a:p>
            <a:pPr lvl="0"/>
            <a:r>
              <a:rPr lang="en-US" dirty="0"/>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235409" y="5043219"/>
            <a:ext cx="3721182" cy="981171"/>
          </a:xfrm>
        </p:spPr>
        <p:txBody>
          <a:bodyPr lIns="91440" tIns="182880" rIns="45720"/>
          <a:lstStyle>
            <a:lvl1pPr marL="0" indent="0">
              <a:spcBef>
                <a:spcPts val="600"/>
              </a:spcBef>
              <a:buNone/>
              <a:defRPr sz="1800"/>
            </a:lvl1pPr>
          </a:lstStyle>
          <a:p>
            <a:pPr lvl="0"/>
            <a:r>
              <a:rPr lang="en-US" dirty="0"/>
              <a:t>Click to edit Master text styles</a:t>
            </a:r>
          </a:p>
        </p:txBody>
      </p:sp>
    </p:spTree>
    <p:extLst>
      <p:ext uri="{BB962C8B-B14F-4D97-AF65-F5344CB8AC3E}">
        <p14:creationId xmlns:p14="http://schemas.microsoft.com/office/powerpoint/2010/main" val="34094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2762250" cy="2575881"/>
          </a:xfrm>
          <a:solidFill>
            <a:schemeClr val="bg1"/>
          </a:solidFill>
        </p:spPr>
        <p:txBody>
          <a:bodyPr/>
          <a:lstStyle>
            <a:lvl1pPr marL="0" indent="0" algn="ctr">
              <a:buNone/>
              <a:defRPr/>
            </a:lvl1pPr>
          </a:lstStyle>
          <a:p>
            <a:endParaRPr lang="en-US"/>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257550" y="1565696"/>
            <a:ext cx="2762250" cy="2575881"/>
          </a:xfrm>
          <a:solidFill>
            <a:schemeClr val="bg1"/>
          </a:solidFill>
        </p:spPr>
        <p:txBody>
          <a:bodyP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086850" y="4164223"/>
            <a:ext cx="2762250" cy="728328"/>
          </a:xfrm>
        </p:spPr>
        <p:txBody>
          <a:bodyPr lIns="91440" tIns="182880" rIns="45720"/>
          <a:lstStyle>
            <a:lvl1pPr marL="0" indent="0">
              <a:spcBef>
                <a:spcPts val="600"/>
              </a:spcBef>
              <a:buNone/>
              <a:defRPr sz="1800"/>
            </a:lvl1pPr>
          </a:lstStyle>
          <a:p>
            <a:pPr lvl="0"/>
            <a:r>
              <a:rPr lang="en-US" dirty="0"/>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86850" y="1565696"/>
            <a:ext cx="2762250" cy="2575881"/>
          </a:xfrm>
          <a:solidFill>
            <a:schemeClr val="bg1"/>
          </a:solidFill>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4164223"/>
            <a:ext cx="2762250" cy="728328"/>
          </a:xfrm>
        </p:spPr>
        <p:txBody>
          <a:bodyPr lIns="91440" tIns="182880" rIns="45720"/>
          <a:lstStyle>
            <a:lvl1pPr marL="0" indent="0">
              <a:spcBef>
                <a:spcPts val="600"/>
              </a:spcBef>
              <a:buNone/>
              <a:defRPr sz="1800"/>
            </a:lvl1pPr>
          </a:lstStyle>
          <a:p>
            <a:pPr lvl="0"/>
            <a:r>
              <a:rPr lang="en-US" dirty="0"/>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4/20/23</a:t>
            </a:fld>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257550" y="4164223"/>
            <a:ext cx="2762250" cy="728328"/>
          </a:xfrm>
        </p:spPr>
        <p:txBody>
          <a:bodyPr lIns="91440" tIns="182880" rIns="45720"/>
          <a:lstStyle>
            <a:lvl1pPr marL="0" indent="0">
              <a:spcBef>
                <a:spcPts val="600"/>
              </a:spcBef>
              <a:buNone/>
              <a:defRPr sz="1800"/>
            </a:lvl1pPr>
          </a:lstStyle>
          <a:p>
            <a:pPr lvl="0"/>
            <a:r>
              <a:rPr lang="en-US" dirty="0"/>
              <a:t>Click to edit Master text styles</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172200" y="1565696"/>
            <a:ext cx="2762250" cy="2575881"/>
          </a:xfrm>
          <a:solidFill>
            <a:schemeClr val="bg1"/>
          </a:solidFill>
        </p:spPr>
        <p:txBody>
          <a:bodyPr/>
          <a:lstStyle>
            <a:lvl1pPr marL="0" indent="0" algn="ctr">
              <a:buNone/>
              <a:defRPr/>
            </a:lvl1pPr>
          </a:lstStyle>
          <a:p>
            <a:endParaRPr lang="en-US"/>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172200" y="4164223"/>
            <a:ext cx="2762250" cy="728328"/>
          </a:xfrm>
        </p:spPr>
        <p:txBody>
          <a:bodyPr lIns="91440" tIns="182880" rIns="45720"/>
          <a:lstStyle>
            <a:lvl1pPr marL="0" indent="0">
              <a:spcBef>
                <a:spcPts val="600"/>
              </a:spcBef>
              <a:buNone/>
              <a:defRPr sz="1800"/>
            </a:lvl1pPr>
          </a:lstStyle>
          <a:p>
            <a:pPr lvl="0"/>
            <a:r>
              <a:rPr lang="en-US" dirty="0"/>
              <a:t>Click to edit Master text styles</a:t>
            </a:r>
          </a:p>
        </p:txBody>
      </p:sp>
    </p:spTree>
    <p:extLst>
      <p:ext uri="{BB962C8B-B14F-4D97-AF65-F5344CB8AC3E}">
        <p14:creationId xmlns:p14="http://schemas.microsoft.com/office/powerpoint/2010/main" val="5235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2.emf"/><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emf"/><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CBE1A-D4BC-4174-A207-982ED71DA0A1}"/>
              </a:ext>
            </a:extLst>
          </p:cNvPr>
          <p:cNvSpPr>
            <a:spLocks noGrp="1"/>
          </p:cNvSpPr>
          <p:nvPr>
            <p:ph type="title"/>
          </p:nvPr>
        </p:nvSpPr>
        <p:spPr>
          <a:xfrm>
            <a:off x="353011" y="161926"/>
            <a:ext cx="11315114" cy="755650"/>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7C1F37-3473-47F0-9300-64D5AC8917C7}"/>
              </a:ext>
            </a:extLst>
          </p:cNvPr>
          <p:cNvSpPr>
            <a:spLocks noGrp="1"/>
          </p:cNvSpPr>
          <p:nvPr>
            <p:ph type="body" idx="1"/>
          </p:nvPr>
        </p:nvSpPr>
        <p:spPr>
          <a:xfrm>
            <a:off x="353011" y="1492370"/>
            <a:ext cx="11315114" cy="4403701"/>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1706158D-9DAD-4770-8F7E-BD097DBBA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7F7F7F"/>
                </a:solidFill>
              </a:defRPr>
            </a:lvl1pPr>
          </a:lstStyle>
          <a:p>
            <a:fld id="{8A2D0064-AAF6-4091-BA60-DBB884E73FD7}" type="datetimeFigureOut">
              <a:rPr lang="en-US" smtClean="0"/>
              <a:pPr/>
              <a:t>4/20/23</a:t>
            </a:fld>
            <a:endParaRPr lang="en-US"/>
          </a:p>
        </p:txBody>
      </p:sp>
      <p:sp>
        <p:nvSpPr>
          <p:cNvPr id="30" name="Rectangle 26">
            <a:extLst>
              <a:ext uri="{FF2B5EF4-FFF2-40B4-BE49-F238E27FC236}">
                <a16:creationId xmlns:a16="http://schemas.microsoft.com/office/drawing/2014/main" id="{78DF8DE5-430E-4BE3-B831-2C5C9428E9A9}"/>
              </a:ext>
            </a:extLst>
          </p:cNvPr>
          <p:cNvSpPr>
            <a:spLocks noChangeArrowheads="1"/>
          </p:cNvSpPr>
          <p:nvPr userDrawn="1"/>
        </p:nvSpPr>
        <p:spPr bwMode="black">
          <a:xfrm>
            <a:off x="11570075" y="6379337"/>
            <a:ext cx="372187" cy="276985"/>
          </a:xfrm>
          <a:prstGeom prst="rect">
            <a:avLst/>
          </a:prstGeom>
        </p:spPr>
        <p:txBody>
          <a:bodyPr anchor="ctr" anchorCtr="0"/>
          <a:lstStyle/>
          <a:p>
            <a:pPr marL="0" marR="0" lvl="0" indent="0" algn="r" defTabSz="914400" eaLnBrk="1" fontAlgn="auto" latinLnBrk="0" hangingPunct="1">
              <a:lnSpc>
                <a:spcPct val="100000"/>
              </a:lnSpc>
              <a:spcBef>
                <a:spcPts val="0"/>
              </a:spcBef>
              <a:spcAft>
                <a:spcPts val="0"/>
              </a:spcAft>
              <a:buClrTx/>
              <a:buSzTx/>
              <a:buFontTx/>
              <a:buNone/>
              <a:tabLst/>
              <a:defRPr/>
            </a:pPr>
            <a:fld id="{5266C0E3-FCB2-4D10-9980-6DFC0D8FABCB}" type="slidenum">
              <a:rPr kumimoji="0" lang="en-US" sz="1100" b="0" i="0" u="none" strike="noStrike" kern="0" cap="none" spc="0" normalizeH="0" baseline="0" noProof="0">
                <a:ln>
                  <a:noFill/>
                </a:ln>
                <a:solidFill>
                  <a:srgbClr val="DA291C"/>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100" b="0" i="0" u="none" strike="noStrike" kern="0" cap="none" spc="0" normalizeH="0" baseline="0" noProof="0" dirty="0">
              <a:ln>
                <a:noFill/>
              </a:ln>
              <a:solidFill>
                <a:srgbClr val="DA291C"/>
              </a:solidFill>
              <a:effectLst/>
              <a:uLnTx/>
              <a:uFillTx/>
            </a:endParaRPr>
          </a:p>
        </p:txBody>
      </p:sp>
      <p:pic>
        <p:nvPicPr>
          <p:cNvPr id="31" name="Picture 30">
            <a:extLst>
              <a:ext uri="{FF2B5EF4-FFF2-40B4-BE49-F238E27FC236}">
                <a16:creationId xmlns:a16="http://schemas.microsoft.com/office/drawing/2014/main" id="{6A1AA161-A88C-42E4-BDBF-679A1EB34B11}"/>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342900" y="6415388"/>
            <a:ext cx="278208" cy="199423"/>
          </a:xfrm>
          <a:prstGeom prst="rect">
            <a:avLst/>
          </a:prstGeom>
        </p:spPr>
      </p:pic>
      <p:sp>
        <p:nvSpPr>
          <p:cNvPr id="32" name="TextBox 31">
            <a:extLst>
              <a:ext uri="{FF2B5EF4-FFF2-40B4-BE49-F238E27FC236}">
                <a16:creationId xmlns:a16="http://schemas.microsoft.com/office/drawing/2014/main" id="{2D36C91C-C87C-4AF2-A7E8-768B6867CFEB}"/>
              </a:ext>
            </a:extLst>
          </p:cNvPr>
          <p:cNvSpPr txBox="1"/>
          <p:nvPr userDrawn="1"/>
        </p:nvSpPr>
        <p:spPr>
          <a:xfrm>
            <a:off x="5101978" y="6406609"/>
            <a:ext cx="1988045" cy="216982"/>
          </a:xfrm>
          <a:prstGeom prst="rect">
            <a:avLst/>
          </a:prstGeom>
          <a:noFill/>
        </p:spPr>
        <p:txBody>
          <a:bodyPr wrap="none" rtlCol="0" anchor="ctr" anchorCtr="0">
            <a:spAutoFit/>
          </a:bodyPr>
          <a:lstStyle/>
          <a:p>
            <a:pPr defTabSz="457189">
              <a:lnSpc>
                <a:spcPct val="90000"/>
              </a:lnSpc>
              <a:spcBef>
                <a:spcPts val="300"/>
              </a:spcBef>
            </a:pPr>
            <a:r>
              <a:rPr lang="en-US" sz="900" dirty="0">
                <a:solidFill>
                  <a:srgbClr val="000000"/>
                </a:solidFill>
                <a:ea typeface="Inter" panose="020B0502030000000004" pitchFamily="34" charset="0"/>
                <a:cs typeface="Arial" panose="020B0604020202020204" pitchFamily="34" charset="0"/>
              </a:rPr>
              <a:t>© Fortinet Inc. All Rights Reserved.</a:t>
            </a:r>
          </a:p>
        </p:txBody>
      </p:sp>
      <p:pic>
        <p:nvPicPr>
          <p:cNvPr id="33" name="Picture 32">
            <a:extLst>
              <a:ext uri="{FF2B5EF4-FFF2-40B4-BE49-F238E27FC236}">
                <a16:creationId xmlns:a16="http://schemas.microsoft.com/office/drawing/2014/main" id="{5A1112DD-D5D7-4C83-80B9-2C31327018CC}"/>
              </a:ext>
            </a:extLst>
          </p:cNvPr>
          <p:cNvPicPr>
            <a:picLocks noChangeAspect="1"/>
          </p:cNvPicPr>
          <p:nvPr userDrawn="1"/>
        </p:nvPicPr>
        <p:blipFill>
          <a:blip r:embed="rId33"/>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4069598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0" r:id="rId4"/>
    <p:sldLayoutId id="2147483668" r:id="rId5"/>
    <p:sldLayoutId id="2147483669" r:id="rId6"/>
    <p:sldLayoutId id="2147483670" r:id="rId7"/>
    <p:sldLayoutId id="2147483671" r:id="rId8"/>
    <p:sldLayoutId id="2147483672" r:id="rId9"/>
    <p:sldLayoutId id="2147483651" r:id="rId10"/>
    <p:sldLayoutId id="2147483661" r:id="rId11"/>
    <p:sldLayoutId id="2147483662" r:id="rId12"/>
    <p:sldLayoutId id="2147483652" r:id="rId13"/>
    <p:sldLayoutId id="2147483663" r:id="rId14"/>
    <p:sldLayoutId id="2147483665" r:id="rId15"/>
    <p:sldLayoutId id="2147483666" r:id="rId16"/>
    <p:sldLayoutId id="2147483674" r:id="rId17"/>
    <p:sldLayoutId id="2147483676" r:id="rId18"/>
    <p:sldLayoutId id="2147483675" r:id="rId19"/>
    <p:sldLayoutId id="2147483654" r:id="rId20"/>
    <p:sldLayoutId id="2147483664" r:id="rId21"/>
    <p:sldLayoutId id="2147483655" r:id="rId22"/>
    <p:sldLayoutId id="2147483673" r:id="rId23"/>
    <p:sldLayoutId id="2147483692" r:id="rId24"/>
    <p:sldLayoutId id="2147483693" r:id="rId25"/>
    <p:sldLayoutId id="2147483694" r:id="rId26"/>
    <p:sldLayoutId id="2147483698" r:id="rId27"/>
    <p:sldLayoutId id="2147483701" r:id="rId28"/>
    <p:sldLayoutId id="2147483702" r:id="rId29"/>
    <p:sldLayoutId id="214748372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208" userDrawn="1">
          <p15:clr>
            <a:srgbClr val="5ACBF0"/>
          </p15:clr>
        </p15:guide>
        <p15:guide id="3" orient="horz" pos="2112" userDrawn="1">
          <p15:clr>
            <a:srgbClr val="5ACBF0"/>
          </p15:clr>
        </p15:guide>
        <p15:guide id="4" orient="horz" pos="888" userDrawn="1">
          <p15:clr>
            <a:srgbClr val="5ACBF0"/>
          </p15:clr>
        </p15:guide>
        <p15:guide id="5" orient="horz" pos="3432" userDrawn="1">
          <p15:clr>
            <a:srgbClr val="5ACBF0"/>
          </p15:clr>
        </p15:guide>
        <p15:guide id="6" orient="horz" pos="3888" userDrawn="1">
          <p15:clr>
            <a:srgbClr val="5ACBF0"/>
          </p15:clr>
        </p15:guide>
        <p15:guide id="7" orient="horz" pos="4104" userDrawn="1">
          <p15:clr>
            <a:srgbClr val="5ACBF0"/>
          </p15:clr>
        </p15:guide>
        <p15:guide id="8" orient="horz" pos="216" userDrawn="1">
          <p15:clr>
            <a:srgbClr val="5ACBF0"/>
          </p15:clr>
        </p15:guide>
        <p15:guide id="9" pos="3792" userDrawn="1">
          <p15:clr>
            <a:srgbClr val="5ACBF0"/>
          </p15:clr>
        </p15:guide>
        <p15:guide id="10" pos="3888" userDrawn="1">
          <p15:clr>
            <a:srgbClr val="5ACBF0"/>
          </p15:clr>
        </p15:guide>
        <p15:guide id="19" pos="7464" userDrawn="1">
          <p15:clr>
            <a:srgbClr val="5ACBF0"/>
          </p15:clr>
        </p15:guide>
        <p15:guide id="20" pos="216" userDrawn="1">
          <p15:clr>
            <a:srgbClr val="5ACBF0"/>
          </p15:clr>
        </p15:guide>
        <p15:guide id="21" orient="horz" pos="3336" userDrawn="1">
          <p15:clr>
            <a:srgbClr val="5ACBF0"/>
          </p15:clr>
        </p15:guide>
        <p15:guide id="22" orient="horz" pos="984" userDrawn="1">
          <p15:clr>
            <a:srgbClr val="5ACBF0"/>
          </p15:clr>
        </p15:guide>
        <p15:guide id="23" pos="2568" userDrawn="1">
          <p15:clr>
            <a:srgbClr val="5ACBF0"/>
          </p15:clr>
        </p15:guide>
        <p15:guide id="24" pos="2664" userDrawn="1">
          <p15:clr>
            <a:srgbClr val="5ACBF0"/>
          </p15:clr>
        </p15:guide>
        <p15:guide id="25" pos="5112" userDrawn="1">
          <p15:clr>
            <a:srgbClr val="5ACBF0"/>
          </p15:clr>
        </p15:guide>
        <p15:guide id="26" pos="5016" userDrawn="1">
          <p15:clr>
            <a:srgbClr val="5ACBF0"/>
          </p15:clr>
        </p15:guide>
        <p15:guide id="27" pos="1440" userDrawn="1">
          <p15:clr>
            <a:srgbClr val="5ACBF0"/>
          </p15:clr>
        </p15:guide>
        <p15:guide id="28" pos="1344" userDrawn="1">
          <p15:clr>
            <a:srgbClr val="5ACBF0"/>
          </p15:clr>
        </p15:guide>
        <p15:guide id="29" pos="6240" userDrawn="1">
          <p15:clr>
            <a:srgbClr val="5ACBF0"/>
          </p15:clr>
        </p15:guide>
        <p15:guide id="30" pos="6336" userDrawn="1">
          <p15:clr>
            <a:srgbClr val="5ACBF0"/>
          </p15:clr>
        </p15:guide>
        <p15:guide id="31" orient="horz" pos="216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Rectangle 26">
            <a:extLst>
              <a:ext uri="{FF2B5EF4-FFF2-40B4-BE49-F238E27FC236}">
                <a16:creationId xmlns:a16="http://schemas.microsoft.com/office/drawing/2014/main" id="{B5346728-1A43-46F3-94F0-8646875C0BA6}"/>
              </a:ext>
            </a:extLst>
          </p:cNvPr>
          <p:cNvSpPr>
            <a:spLocks noChangeArrowheads="1"/>
          </p:cNvSpPr>
          <p:nvPr userDrawn="1"/>
        </p:nvSpPr>
        <p:spPr bwMode="black">
          <a:xfrm>
            <a:off x="11570075" y="6388862"/>
            <a:ext cx="372187" cy="276985"/>
          </a:xfrm>
          <a:prstGeom prst="rect">
            <a:avLst/>
          </a:prstGeom>
        </p:spPr>
        <p:txBody>
          <a:bodyPr/>
          <a:lstStyle/>
          <a:p>
            <a:pPr lvl="0" algn="r"/>
            <a:fld id="{5266C0E3-FCB2-4D10-9980-6DFC0D8FABCB}" type="slidenum">
              <a:rPr lang="en-US" sz="1100">
                <a:solidFill>
                  <a:srgbClr val="FF0000"/>
                </a:solidFill>
              </a:rPr>
              <a:pPr lvl="0" algn="r"/>
              <a:t>‹#›</a:t>
            </a:fld>
            <a:endParaRPr lang="en-US" sz="1100" dirty="0">
              <a:solidFill>
                <a:srgbClr val="FF0000"/>
              </a:solidFill>
            </a:endParaRPr>
          </a:p>
        </p:txBody>
      </p:sp>
      <p:pic>
        <p:nvPicPr>
          <p:cNvPr id="5" name="Picture 4">
            <a:extLst>
              <a:ext uri="{FF2B5EF4-FFF2-40B4-BE49-F238E27FC236}">
                <a16:creationId xmlns:a16="http://schemas.microsoft.com/office/drawing/2014/main" id="{B6E073C5-BADD-D444-8CA8-8E20906A9C2D}"/>
              </a:ext>
            </a:extLst>
          </p:cNvPr>
          <p:cNvPicPr>
            <a:picLocks noChangeAspect="1"/>
          </p:cNvPicPr>
          <p:nvPr userDrawn="1"/>
        </p:nvPicPr>
        <p:blipFill>
          <a:blip r:embed="rId23"/>
          <a:stretch>
            <a:fillRect/>
          </a:stretch>
        </p:blipFill>
        <p:spPr>
          <a:xfrm>
            <a:off x="365363" y="6400800"/>
            <a:ext cx="278208" cy="199423"/>
          </a:xfrm>
          <a:prstGeom prst="rect">
            <a:avLst/>
          </a:prstGeom>
        </p:spPr>
      </p:pic>
      <p:sp>
        <p:nvSpPr>
          <p:cNvPr id="9" name="TextBox 8">
            <a:extLst>
              <a:ext uri="{FF2B5EF4-FFF2-40B4-BE49-F238E27FC236}">
                <a16:creationId xmlns:a16="http://schemas.microsoft.com/office/drawing/2014/main" id="{382FAB0E-0D04-4245-92D3-1C9E21FDA85E}"/>
              </a:ext>
            </a:extLst>
          </p:cNvPr>
          <p:cNvSpPr txBox="1"/>
          <p:nvPr userDrawn="1"/>
        </p:nvSpPr>
        <p:spPr>
          <a:xfrm>
            <a:off x="5059901" y="6418863"/>
            <a:ext cx="1988045" cy="216982"/>
          </a:xfrm>
          <a:prstGeom prst="rect">
            <a:avLst/>
          </a:prstGeom>
          <a:noFill/>
        </p:spPr>
        <p:txBody>
          <a:bodyPr wrap="none" rtlCol="0">
            <a:spAutoFit/>
          </a:bodyPr>
          <a:lstStyle/>
          <a:p>
            <a:pPr algn="l" defTabSz="457189">
              <a:lnSpc>
                <a:spcPct val="90000"/>
              </a:lnSpc>
              <a:spcBef>
                <a:spcPts val="300"/>
              </a:spcBef>
            </a:pPr>
            <a:r>
              <a:rPr lang="en-US" sz="900" dirty="0">
                <a:solidFill>
                  <a:srgbClr val="000000"/>
                </a:solidFill>
                <a:latin typeface="+mj-lt"/>
                <a:ea typeface="Inter" panose="020B0502030000000004" pitchFamily="34" charset="0"/>
                <a:cs typeface="Arial" panose="020B0604020202020204" pitchFamily="34" charset="0"/>
              </a:rPr>
              <a:t>© Fortinet Inc. All Rights Reserved.</a:t>
            </a:r>
          </a:p>
        </p:txBody>
      </p:sp>
      <p:pic>
        <p:nvPicPr>
          <p:cNvPr id="6" name="Picture 5">
            <a:extLst>
              <a:ext uri="{FF2B5EF4-FFF2-40B4-BE49-F238E27FC236}">
                <a16:creationId xmlns:a16="http://schemas.microsoft.com/office/drawing/2014/main" id="{DAF13C7A-2ACA-3145-8E42-86979311783B}"/>
              </a:ext>
            </a:extLst>
          </p:cNvPr>
          <p:cNvPicPr>
            <a:picLocks noChangeAspect="1"/>
          </p:cNvPicPr>
          <p:nvPr userDrawn="1"/>
        </p:nvPicPr>
        <p:blipFill>
          <a:blip r:embed="rId24"/>
          <a:stretch>
            <a:fillRect/>
          </a:stretch>
        </p:blipFill>
        <p:spPr>
          <a:xfrm flipH="1" flipV="1">
            <a:off x="11216640" y="0"/>
            <a:ext cx="975360" cy="225084"/>
          </a:xfrm>
          <a:prstGeom prst="rect">
            <a:avLst/>
          </a:prstGeom>
        </p:spPr>
      </p:pic>
    </p:spTree>
    <p:extLst>
      <p:ext uri="{BB962C8B-B14F-4D97-AF65-F5344CB8AC3E}">
        <p14:creationId xmlns:p14="http://schemas.microsoft.com/office/powerpoint/2010/main" val="5324733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pos="216">
          <p15:clr>
            <a:srgbClr val="5ACBF0"/>
          </p15:clr>
        </p15:guide>
        <p15:guide id="4" pos="7464">
          <p15:clr>
            <a:srgbClr val="5ACBF0"/>
          </p15:clr>
        </p15:guide>
        <p15:guide id="5" orient="horz" pos="840">
          <p15:clr>
            <a:srgbClr val="5ACBF0"/>
          </p15:clr>
        </p15:guide>
        <p15:guide id="6" orient="horz" pos="1864">
          <p15:clr>
            <a:srgbClr val="5ACBF0"/>
          </p15:clr>
        </p15:guide>
        <p15:guide id="7" orient="horz" pos="2886">
          <p15:clr>
            <a:srgbClr val="5ACBF0"/>
          </p15:clr>
        </p15:guide>
        <p15:guide id="8" orient="horz" pos="3893">
          <p15:clr>
            <a:srgbClr val="5ACBF0"/>
          </p15:clr>
        </p15:guide>
        <p15:guide id="9" pos="1498">
          <p15:clr>
            <a:srgbClr val="5ACBF0"/>
          </p15:clr>
        </p15:guide>
        <p15:guide id="10" pos="1600">
          <p15:clr>
            <a:srgbClr val="5ACBF0"/>
          </p15:clr>
        </p15:guide>
        <p15:guide id="11" pos="2644">
          <p15:clr>
            <a:srgbClr val="5ACBF0"/>
          </p15:clr>
        </p15:guide>
        <p15:guide id="12" pos="2747">
          <p15:clr>
            <a:srgbClr val="5ACBF0"/>
          </p15:clr>
        </p15:guide>
        <p15:guide id="13" pos="3792">
          <p15:clr>
            <a:srgbClr val="5ACBF0"/>
          </p15:clr>
        </p15:guide>
        <p15:guide id="14" pos="3888">
          <p15:clr>
            <a:srgbClr val="5ACBF0"/>
          </p15:clr>
        </p15:guide>
        <p15:guide id="15" pos="4934">
          <p15:clr>
            <a:srgbClr val="5ACBF0"/>
          </p15:clr>
        </p15:guide>
        <p15:guide id="16" pos="5034">
          <p15:clr>
            <a:srgbClr val="5ACBF0"/>
          </p15:clr>
        </p15:guide>
        <p15:guide id="17" pos="6081">
          <p15:clr>
            <a:srgbClr val="5ACBF0"/>
          </p15:clr>
        </p15:guide>
        <p15:guide id="18" pos="618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tiff"/><Relationship Id="rId3" Type="http://schemas.openxmlformats.org/officeDocument/2006/relationships/image" Target="../media/image31.png"/><Relationship Id="rId7" Type="http://schemas.openxmlformats.org/officeDocument/2006/relationships/image" Target="../media/image34.emf"/><Relationship Id="rId12" Type="http://schemas.openxmlformats.org/officeDocument/2006/relationships/image" Target="../media/image39.tiff"/><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3.emf"/><Relationship Id="rId11" Type="http://schemas.openxmlformats.org/officeDocument/2006/relationships/image" Target="../media/image38.tiff"/><Relationship Id="rId5" Type="http://schemas.openxmlformats.org/officeDocument/2006/relationships/image" Target="../media/image7.emf"/><Relationship Id="rId10" Type="http://schemas.openxmlformats.org/officeDocument/2006/relationships/image" Target="../media/image37.tiff"/><Relationship Id="rId4" Type="http://schemas.openxmlformats.org/officeDocument/2006/relationships/image" Target="../media/image32.png"/><Relationship Id="rId9" Type="http://schemas.openxmlformats.org/officeDocument/2006/relationships/image" Target="../media/image36.emf"/><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notesSlide" Target="../notesSlides/notesSlide10.xml"/><Relationship Id="rId16" Type="http://schemas.openxmlformats.org/officeDocument/2006/relationships/image" Target="../media/image55.svg"/><Relationship Id="rId20" Type="http://schemas.openxmlformats.org/officeDocument/2006/relationships/image" Target="../media/image59.svg"/><Relationship Id="rId29" Type="http://schemas.openxmlformats.org/officeDocument/2006/relationships/image" Target="../media/image68.svg"/><Relationship Id="rId1" Type="http://schemas.openxmlformats.org/officeDocument/2006/relationships/slideLayout" Target="../slideLayouts/slideLayout24.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svg"/><Relationship Id="rId5" Type="http://schemas.openxmlformats.org/officeDocument/2006/relationships/image" Target="../media/image44.sv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svg"/><Relationship Id="rId22" Type="http://schemas.openxmlformats.org/officeDocument/2006/relationships/image" Target="../media/image61.png"/><Relationship Id="rId27"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2.sv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3.png"/><Relationship Id="rId7"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3.emf"/><Relationship Id="rId12"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2.emf"/><Relationship Id="rId11" Type="http://schemas.openxmlformats.org/officeDocument/2006/relationships/image" Target="../media/image37.tiff"/><Relationship Id="rId5" Type="http://schemas.openxmlformats.org/officeDocument/2006/relationships/image" Target="../media/image81.png"/><Relationship Id="rId15" Type="http://schemas.openxmlformats.org/officeDocument/2006/relationships/image" Target="../media/image90.svg"/><Relationship Id="rId10" Type="http://schemas.openxmlformats.org/officeDocument/2006/relationships/image" Target="../media/image86.png"/><Relationship Id="rId4" Type="http://schemas.openxmlformats.org/officeDocument/2006/relationships/image" Target="../media/image80.svg"/><Relationship Id="rId9" Type="http://schemas.openxmlformats.org/officeDocument/2006/relationships/image" Target="../media/image85.emf"/><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1.emf"/><Relationship Id="rId13" Type="http://schemas.openxmlformats.org/officeDocument/2006/relationships/image" Target="../media/image87.png"/><Relationship Id="rId3" Type="http://schemas.openxmlformats.org/officeDocument/2006/relationships/image" Target="../media/image79.png"/><Relationship Id="rId7" Type="http://schemas.openxmlformats.org/officeDocument/2006/relationships/image" Target="../media/image90.svg"/><Relationship Id="rId12" Type="http://schemas.openxmlformats.org/officeDocument/2006/relationships/image" Target="../media/image39.tif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89.png"/><Relationship Id="rId11" Type="http://schemas.openxmlformats.org/officeDocument/2006/relationships/image" Target="../media/image37.tiff"/><Relationship Id="rId5" Type="http://schemas.openxmlformats.org/officeDocument/2006/relationships/image" Target="../media/image86.png"/><Relationship Id="rId10" Type="http://schemas.openxmlformats.org/officeDocument/2006/relationships/image" Target="../media/image93.emf"/><Relationship Id="rId4" Type="http://schemas.openxmlformats.org/officeDocument/2006/relationships/image" Target="../media/image80.svg"/><Relationship Id="rId9" Type="http://schemas.openxmlformats.org/officeDocument/2006/relationships/image" Target="../media/image92.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94.png"/><Relationship Id="rId4" Type="http://schemas.openxmlformats.org/officeDocument/2006/relationships/image" Target="../media/image8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99.png"/><Relationship Id="rId5" Type="http://schemas.openxmlformats.org/officeDocument/2006/relationships/image" Target="../media/image98.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hyperlink" Target="https://www.gartner.com/en/information-technology/glossary/software-defined-wan-sd-wan#:~:text=Software%2DDefined%20WAN%20(SD%2DWAN),-SD%2DWAN%20solutions&amp;text=SD%2DWAN%20provides%20dynamic%2C%20policy,as%20WAN%20optimization%20and%20firewalls." TargetMode="Externa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3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svg"/></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4.svg"/></Relationships>
</file>

<file path=ppt/slides/_rels/slide48.xml.rels><?xml version="1.0" encoding="UTF-8" standalone="yes"?>
<Relationships xmlns="http://schemas.openxmlformats.org/package/2006/relationships"><Relationship Id="rId3" Type="http://schemas.openxmlformats.org/officeDocument/2006/relationships/hyperlink" Target="https://docs.fortinet.com/document/fortiztp/22.1.0/administration-guide/756835/introduc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57.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61.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30.xml"/><Relationship Id="rId5" Type="http://schemas.openxmlformats.org/officeDocument/2006/relationships/image" Target="../media/image145.svg"/><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4.png"/><Relationship Id="rId11" Type="http://schemas.openxmlformats.org/officeDocument/2006/relationships/image" Target="../media/image29.tiff"/><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DE7325-2999-4702-83C7-E37EACB0F6FA}"/>
              </a:ext>
            </a:extLst>
          </p:cNvPr>
          <p:cNvSpPr>
            <a:spLocks noGrp="1"/>
          </p:cNvSpPr>
          <p:nvPr>
            <p:ph type="ctrTitle"/>
          </p:nvPr>
        </p:nvSpPr>
        <p:spPr>
          <a:xfrm>
            <a:off x="1591056" y="2255838"/>
            <a:ext cx="8676894" cy="2650918"/>
          </a:xfrm>
        </p:spPr>
        <p:txBody>
          <a:bodyPr>
            <a:normAutofit fontScale="90000"/>
          </a:bodyPr>
          <a:lstStyle/>
          <a:p>
            <a:r>
              <a:rPr lang="ru-RU" dirty="0"/>
              <a:t>ПРИНЦИП</a:t>
            </a:r>
            <a:r>
              <a:rPr lang="uk-UA" dirty="0"/>
              <a:t>и</a:t>
            </a:r>
            <a:r>
              <a:rPr lang="ru-RU" dirty="0"/>
              <a:t> ПОБУДОВИ</a:t>
            </a:r>
            <a:br>
              <a:rPr lang="ru-RU" dirty="0"/>
            </a:br>
            <a:r>
              <a:rPr lang="ru-RU" dirty="0"/>
              <a:t>ТА АРХіТЕКТУРА </a:t>
            </a:r>
            <a:br>
              <a:rPr lang="ru-RU" dirty="0"/>
            </a:br>
            <a:r>
              <a:rPr lang="ru-RU" dirty="0"/>
              <a:t>безпечної мережі </a:t>
            </a:r>
            <a:r>
              <a:rPr lang="en-US" dirty="0"/>
              <a:t>SD-WAN </a:t>
            </a:r>
            <a:r>
              <a:rPr lang="ru-RU" dirty="0"/>
              <a:t>від </a:t>
            </a:r>
            <a:r>
              <a:rPr lang="en-US" dirty="0"/>
              <a:t>Fortinet</a:t>
            </a:r>
            <a:endParaRPr lang="en-CA" dirty="0"/>
          </a:p>
        </p:txBody>
      </p:sp>
      <p:sp>
        <p:nvSpPr>
          <p:cNvPr id="2" name="Прямоугольник 1">
            <a:extLst>
              <a:ext uri="{FF2B5EF4-FFF2-40B4-BE49-F238E27FC236}">
                <a16:creationId xmlns:a16="http://schemas.microsoft.com/office/drawing/2014/main" id="{7B6223DA-BF8B-AAAA-2FD0-281CD8CC361D}"/>
              </a:ext>
            </a:extLst>
          </p:cNvPr>
          <p:cNvSpPr/>
          <p:nvPr/>
        </p:nvSpPr>
        <p:spPr>
          <a:xfrm>
            <a:off x="4486806" y="598979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b="1" dirty="0">
                <a:solidFill>
                  <a:srgbClr val="000000"/>
                </a:solidFill>
                <a:latin typeface="Arial" panose="020B0604020202020204"/>
              </a:rPr>
              <a:t>Київ 2023</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066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30" y="159401"/>
            <a:ext cx="11277759" cy="729997"/>
          </a:xfrm>
        </p:spPr>
        <p:txBody>
          <a:bodyPr vert="horz" lIns="121899" tIns="60949" rIns="121899" bIns="60949" rtlCol="0" anchor="b" anchorCtr="0">
            <a:noAutofit/>
          </a:bodyPr>
          <a:lstStyle/>
          <a:p>
            <a:r>
              <a:rPr lang="ru-RU" dirty="0"/>
              <a:t>Висновки</a:t>
            </a:r>
            <a:r>
              <a:rPr lang="en-US" dirty="0"/>
              <a:t>:</a:t>
            </a:r>
          </a:p>
        </p:txBody>
      </p:sp>
      <p:sp>
        <p:nvSpPr>
          <p:cNvPr id="16" name="Text Placeholder 2"/>
          <p:cNvSpPr txBox="1">
            <a:spLocks/>
          </p:cNvSpPr>
          <p:nvPr/>
        </p:nvSpPr>
        <p:spPr>
          <a:xfrm>
            <a:off x="607939" y="1102578"/>
            <a:ext cx="10963736" cy="446276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600"/>
            </a:lvl1pPr>
          </a:lstStyle>
          <a:p>
            <a:pPr marL="457200" lvl="2" indent="-457200">
              <a:spcAft>
                <a:spcPts val="1200"/>
              </a:spcAft>
              <a:buFont typeface="Arial" panose="020B0604020202020204" pitchFamily="34" charset="0"/>
              <a:buChar char="•"/>
            </a:pPr>
            <a:r>
              <a:rPr lang="ru-RU" sz="2800" dirty="0"/>
              <a:t>Замовники хочуть WAN із локальним виходом в Інтернет</a:t>
            </a:r>
            <a:endParaRPr lang="en-CA" sz="2800" dirty="0"/>
          </a:p>
          <a:p>
            <a:pPr marL="800020" lvl="3" indent="-342900">
              <a:spcAft>
                <a:spcPts val="1200"/>
              </a:spcAft>
              <a:buFont typeface="Arial" panose="020B0604020202020204" pitchFamily="34" charset="0"/>
              <a:buChar char="•"/>
            </a:pPr>
            <a:r>
              <a:rPr lang="ru-RU" sz="2400" dirty="0"/>
              <a:t>SD-WAN дозволяє забезпечити локальний вихід до Інтернету, але це означає додаткові ризики безпеки </a:t>
            </a:r>
            <a:endParaRPr lang="en-CA" sz="2400" dirty="0"/>
          </a:p>
          <a:p>
            <a:pPr marL="800020" lvl="3" indent="-342900">
              <a:spcAft>
                <a:spcPts val="1200"/>
              </a:spcAft>
              <a:buFont typeface="Arial" panose="020B0604020202020204" pitchFamily="34" charset="0"/>
              <a:buChar char="•"/>
            </a:pPr>
            <a:r>
              <a:rPr lang="ru-RU" sz="2400" dirty="0"/>
              <a:t>Більшість постачальників SD-WAN не мають надійного NGFW захисту</a:t>
            </a:r>
            <a:endParaRPr lang="en-CA" sz="2400" dirty="0"/>
          </a:p>
          <a:p>
            <a:pPr marL="1257140" lvl="4" indent="-342900">
              <a:spcAft>
                <a:spcPts val="1200"/>
              </a:spcAft>
              <a:buFont typeface="Arial" panose="020B0604020202020204" pitchFamily="34" charset="0"/>
              <a:buChar char="•"/>
            </a:pPr>
            <a:r>
              <a:rPr lang="ru-RU" sz="2400" dirty="0"/>
              <a:t>Багато постачальників SD-WAN рекомендують кілька пристроїв для SD-WAN та безпеки</a:t>
            </a:r>
            <a:endParaRPr lang="en-CA" sz="2400" dirty="0"/>
          </a:p>
          <a:p>
            <a:pPr marL="1257140" lvl="4" indent="-342900">
              <a:spcAft>
                <a:spcPts val="1200"/>
              </a:spcAft>
              <a:buFont typeface="Arial" panose="020B0604020202020204" pitchFamily="34" charset="0"/>
              <a:buChar char="•"/>
            </a:pPr>
            <a:r>
              <a:rPr lang="ru-RU" sz="2400" dirty="0"/>
              <a:t>Використання декількох пристроїв збільшує складність та вартість</a:t>
            </a:r>
            <a:endParaRPr lang="en-CA" sz="1000" dirty="0"/>
          </a:p>
          <a:p>
            <a:pPr marL="457200" lvl="2" indent="-457200">
              <a:spcAft>
                <a:spcPts val="1200"/>
              </a:spcAft>
              <a:buFont typeface="Arial" panose="020B0604020202020204" pitchFamily="34" charset="0"/>
              <a:buChar char="•"/>
            </a:pPr>
            <a:r>
              <a:rPr lang="ru-RU" sz="2800" dirty="0"/>
              <a:t>Що потрібно Замовникам, то це Secure SD-WAN від </a:t>
            </a:r>
            <a:r>
              <a:rPr lang="en-US" sz="2800" dirty="0"/>
              <a:t>Fortinet</a:t>
            </a:r>
            <a:endParaRPr lang="en-CA" sz="2800" dirty="0"/>
          </a:p>
          <a:p>
            <a:pPr marL="800020" lvl="3" indent="-342900">
              <a:spcAft>
                <a:spcPts val="1200"/>
              </a:spcAft>
              <a:buFont typeface="Arial" panose="020B0604020202020204" pitchFamily="34" charset="0"/>
              <a:buChar char="•"/>
            </a:pPr>
            <a:r>
              <a:rPr lang="ru-RU" sz="2400" dirty="0">
                <a:solidFill>
                  <a:srgbClr val="FF0000"/>
                </a:solidFill>
              </a:rPr>
              <a:t>Один пристрій відповідає як за безпеку, так і за SD-WAN</a:t>
            </a:r>
            <a:endParaRPr lang="en-GB" sz="2600" dirty="0">
              <a:solidFill>
                <a:srgbClr val="FF0000"/>
              </a:solidFill>
            </a:endParaRPr>
          </a:p>
        </p:txBody>
      </p:sp>
      <p:sp>
        <p:nvSpPr>
          <p:cNvPr id="4" name="Rectangle 2">
            <a:extLst>
              <a:ext uri="{FF2B5EF4-FFF2-40B4-BE49-F238E27FC236}">
                <a16:creationId xmlns:a16="http://schemas.microsoft.com/office/drawing/2014/main" id="{7E39F97E-0500-2138-D353-03CE51E735E5}"/>
              </a:ext>
            </a:extLst>
          </p:cNvPr>
          <p:cNvSpPr>
            <a:spLocks noChangeArrowheads="1"/>
          </p:cNvSpPr>
          <p:nvPr/>
        </p:nvSpPr>
        <p:spPr bwMode="auto">
          <a:xfrm>
            <a:off x="152400" y="13901"/>
            <a:ext cx="65" cy="276999"/>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7F55C355-349C-5FF2-2579-9A2DDE2CF682}"/>
              </a:ext>
            </a:extLst>
          </p:cNvPr>
          <p:cNvSpPr>
            <a:spLocks noChangeArrowheads="1"/>
          </p:cNvSpPr>
          <p:nvPr/>
        </p:nvSpPr>
        <p:spPr bwMode="auto">
          <a:xfrm>
            <a:off x="219456" y="713232"/>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53494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22CB-431D-B449-BA3E-732B15AA02A5}"/>
              </a:ext>
            </a:extLst>
          </p:cNvPr>
          <p:cNvSpPr>
            <a:spLocks noGrp="1"/>
          </p:cNvSpPr>
          <p:nvPr>
            <p:ph type="title"/>
          </p:nvPr>
        </p:nvSpPr>
        <p:spPr>
          <a:xfrm>
            <a:off x="246185" y="1993900"/>
            <a:ext cx="10371773" cy="1390308"/>
          </a:xfrm>
        </p:spPr>
        <p:txBody>
          <a:bodyPr/>
          <a:lstStyle/>
          <a:p>
            <a:r>
              <a:rPr lang="ru-RU" dirty="0" err="1"/>
              <a:t>Компоненти</a:t>
            </a:r>
            <a:r>
              <a:rPr lang="ru-RU" dirty="0"/>
              <a:t> </a:t>
            </a:r>
            <a:r>
              <a:rPr lang="ru-RU" dirty="0" err="1"/>
              <a:t>рішення</a:t>
            </a:r>
            <a:br>
              <a:rPr lang="en-US" dirty="0"/>
            </a:br>
            <a:r>
              <a:rPr lang="en-US" dirty="0"/>
              <a:t>Secure SD-WAN </a:t>
            </a:r>
          </a:p>
        </p:txBody>
      </p:sp>
    </p:spTree>
    <p:extLst>
      <p:ext uri="{BB962C8B-B14F-4D97-AF65-F5344CB8AC3E}">
        <p14:creationId xmlns:p14="http://schemas.microsoft.com/office/powerpoint/2010/main" val="54728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ru-RU" dirty="0"/>
              <a:t>1</a:t>
            </a:r>
            <a:r>
              <a:rPr lang="en-US" dirty="0"/>
              <a:t>.</a:t>
            </a:r>
            <a:r>
              <a:rPr lang="ru-RU" spc="-100" dirty="0"/>
              <a:t> </a:t>
            </a:r>
            <a:r>
              <a:rPr lang="en-GB" spc="-100" dirty="0"/>
              <a:t>FortiGate NGFW </a:t>
            </a:r>
            <a:r>
              <a:rPr lang="ru-RU" spc="-100" dirty="0"/>
              <a:t>з </a:t>
            </a:r>
            <a:r>
              <a:rPr lang="ru-RU" spc="-100" dirty="0" err="1">
                <a:solidFill>
                  <a:srgbClr val="C00000"/>
                </a:solidFill>
              </a:rPr>
              <a:t>інтегрованим</a:t>
            </a:r>
            <a:r>
              <a:rPr lang="ru-RU" spc="-100" dirty="0">
                <a:solidFill>
                  <a:srgbClr val="C00000"/>
                </a:solidFill>
              </a:rPr>
              <a:t> </a:t>
            </a:r>
            <a:r>
              <a:rPr lang="en-GB" spc="-100" dirty="0">
                <a:solidFill>
                  <a:srgbClr val="C00000"/>
                </a:solidFill>
              </a:rPr>
              <a:t>SD-WAN</a:t>
            </a:r>
            <a:endParaRPr lang="en-US" dirty="0">
              <a:solidFill>
                <a:srgbClr val="C00000"/>
              </a:solidFill>
            </a:endParaRPr>
          </a:p>
        </p:txBody>
      </p:sp>
      <p:sp>
        <p:nvSpPr>
          <p:cNvPr id="3" name="Rectangle 2"/>
          <p:cNvSpPr/>
          <p:nvPr/>
        </p:nvSpPr>
        <p:spPr>
          <a:xfrm>
            <a:off x="2075942" y="3390408"/>
            <a:ext cx="1121948" cy="441112"/>
          </a:xfrm>
          <a:prstGeom prst="rect">
            <a:avLst/>
          </a:prstGeom>
        </p:spPr>
        <p:txBody>
          <a:bodyPr wrap="square" lIns="76161" tIns="38083" rIns="76161" bIns="38083" anchor="ctr">
            <a:spAutoFit/>
          </a:bodyPr>
          <a:lstStyle/>
          <a:p>
            <a:pPr algn="ctr">
              <a:lnSpc>
                <a:spcPct val="150000"/>
              </a:lnSpc>
            </a:pPr>
            <a:r>
              <a:rPr lang="en-US" b="1" dirty="0">
                <a:latin typeface="+mj-lt"/>
              </a:rPr>
              <a:t>Branch</a:t>
            </a:r>
            <a:endParaRPr lang="en-US" sz="1300" b="1" dirty="0">
              <a:latin typeface="+mj-lt"/>
            </a:endParaRPr>
          </a:p>
        </p:txBody>
      </p:sp>
      <p:cxnSp>
        <p:nvCxnSpPr>
          <p:cNvPr id="4" name="Straight Connector 3"/>
          <p:cNvCxnSpPr/>
          <p:nvPr/>
        </p:nvCxnSpPr>
        <p:spPr>
          <a:xfrm>
            <a:off x="2957967" y="3075951"/>
            <a:ext cx="2672902" cy="29536"/>
          </a:xfrm>
          <a:prstGeom prst="line">
            <a:avLst/>
          </a:prstGeom>
          <a:ln w="571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201323" y="2210806"/>
            <a:ext cx="1868096" cy="326217"/>
          </a:xfrm>
          <a:prstGeom prst="rect">
            <a:avLst/>
          </a:prstGeom>
          <a:noFill/>
        </p:spPr>
        <p:txBody>
          <a:bodyPr wrap="square" lIns="76173" tIns="38087" rIns="76173" bIns="38087"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813950" eaLnBrk="0" hangingPunct="0">
              <a:lnSpc>
                <a:spcPct val="90000"/>
              </a:lnSpc>
            </a:pPr>
            <a:r>
              <a:rPr lang="en-US" sz="1800" b="1" dirty="0">
                <a:latin typeface="Arial"/>
              </a:rPr>
              <a:t>Data-Center</a:t>
            </a:r>
            <a:endParaRPr lang="en-US" sz="1300" b="1" dirty="0">
              <a:latin typeface="Arial"/>
            </a:endParaRPr>
          </a:p>
        </p:txBody>
      </p:sp>
      <p:pic>
        <p:nvPicPr>
          <p:cNvPr id="7" name="Picture 4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75915" y="1004056"/>
            <a:ext cx="960863" cy="121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9324" y="2561027"/>
            <a:ext cx="541541" cy="938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p:cNvCxnSpPr>
            <a:cxnSpLocks/>
            <a:endCxn id="7" idx="1"/>
          </p:cNvCxnSpPr>
          <p:nvPr/>
        </p:nvCxnSpPr>
        <p:spPr>
          <a:xfrm flipV="1">
            <a:off x="5755047" y="1609976"/>
            <a:ext cx="3820868" cy="1495092"/>
          </a:xfrm>
          <a:prstGeom prst="straightConnector1">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755046" y="3091239"/>
            <a:ext cx="3561666" cy="13829"/>
          </a:xfrm>
          <a:prstGeom prst="straightConnector1">
            <a:avLst/>
          </a:prstGeom>
          <a:ln w="57150">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755047" y="3105067"/>
            <a:ext cx="3573187" cy="1777808"/>
          </a:xfrm>
          <a:prstGeom prst="straightConnector1">
            <a:avLst/>
          </a:prstGeom>
          <a:ln w="57150">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20162250">
            <a:off x="7351538" y="1888181"/>
            <a:ext cx="926212" cy="338554"/>
          </a:xfrm>
          <a:prstGeom prst="rect">
            <a:avLst/>
          </a:prstGeom>
          <a:noFill/>
        </p:spPr>
        <p:txBody>
          <a:bodyPr wrap="square" rtlCol="0">
            <a:spAutoFit/>
          </a:bodyPr>
          <a:lstStyle/>
          <a:p>
            <a:r>
              <a:rPr lang="en-US" sz="1600" b="1" dirty="0"/>
              <a:t>MPLS</a:t>
            </a:r>
            <a:endParaRPr lang="en-US" sz="1200" b="1" dirty="0"/>
          </a:p>
        </p:txBody>
      </p:sp>
      <p:sp>
        <p:nvSpPr>
          <p:cNvPr id="19" name="TextBox 18"/>
          <p:cNvSpPr txBox="1"/>
          <p:nvPr/>
        </p:nvSpPr>
        <p:spPr>
          <a:xfrm>
            <a:off x="7380631" y="2789142"/>
            <a:ext cx="1194596" cy="338554"/>
          </a:xfrm>
          <a:prstGeom prst="rect">
            <a:avLst/>
          </a:prstGeom>
          <a:noFill/>
        </p:spPr>
        <p:txBody>
          <a:bodyPr wrap="square" rtlCol="0">
            <a:spAutoFit/>
          </a:bodyPr>
          <a:lstStyle/>
          <a:p>
            <a:r>
              <a:rPr lang="en-US" sz="1600" b="1" dirty="0"/>
              <a:t>Internet</a:t>
            </a:r>
            <a:endParaRPr lang="en-US" sz="1200" b="1" dirty="0"/>
          </a:p>
        </p:txBody>
      </p:sp>
      <p:sp>
        <p:nvSpPr>
          <p:cNvPr id="20" name="TextBox 19"/>
          <p:cNvSpPr txBox="1"/>
          <p:nvPr/>
        </p:nvSpPr>
        <p:spPr>
          <a:xfrm rot="1373667">
            <a:off x="7479979" y="3900803"/>
            <a:ext cx="1070630" cy="338554"/>
          </a:xfrm>
          <a:prstGeom prst="rect">
            <a:avLst/>
          </a:prstGeom>
          <a:noFill/>
        </p:spPr>
        <p:txBody>
          <a:bodyPr wrap="square" rtlCol="0">
            <a:spAutoFit/>
          </a:bodyPr>
          <a:lstStyle/>
          <a:p>
            <a:r>
              <a:rPr lang="en-US" sz="1600" b="1" dirty="0"/>
              <a:t>Internet</a:t>
            </a:r>
          </a:p>
        </p:txBody>
      </p:sp>
      <p:sp>
        <p:nvSpPr>
          <p:cNvPr id="24" name="Rectangle 23"/>
          <p:cNvSpPr/>
          <p:nvPr/>
        </p:nvSpPr>
        <p:spPr bwMode="invGray">
          <a:xfrm>
            <a:off x="5099105" y="6442842"/>
            <a:ext cx="2175642" cy="315311"/>
          </a:xfrm>
          <a:prstGeom prst="rect">
            <a:avLst/>
          </a:prstGeom>
          <a:solidFill>
            <a:srgbClr val="FFFFFF"/>
          </a:solidFill>
          <a:ln w="9525">
            <a:solidFill>
              <a:srgbClr val="FFFFFF"/>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99105" y="2532235"/>
            <a:ext cx="982668" cy="1178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4552" y="2469066"/>
            <a:ext cx="450733"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08377" y="2469065"/>
            <a:ext cx="452849"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47957" y="3186192"/>
            <a:ext cx="452849"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83288" y="3189342"/>
            <a:ext cx="454964"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p:cNvPicPr>
            <a:picLocks noChangeAspect="1"/>
          </p:cNvPicPr>
          <p:nvPr/>
        </p:nvPicPr>
        <p:blipFill>
          <a:blip r:embed="rId10"/>
          <a:stretch>
            <a:fillRect/>
          </a:stretch>
        </p:blipFill>
        <p:spPr>
          <a:xfrm>
            <a:off x="1763281" y="3840814"/>
            <a:ext cx="1132085" cy="855646"/>
          </a:xfrm>
          <a:prstGeom prst="rect">
            <a:avLst/>
          </a:prstGeom>
        </p:spPr>
      </p:pic>
      <p:pic>
        <p:nvPicPr>
          <p:cNvPr id="31" name="Picture 30"/>
          <p:cNvPicPr>
            <a:picLocks noChangeAspect="1"/>
          </p:cNvPicPr>
          <p:nvPr/>
        </p:nvPicPr>
        <p:blipFill>
          <a:blip r:embed="rId11"/>
          <a:stretch>
            <a:fillRect/>
          </a:stretch>
        </p:blipFill>
        <p:spPr>
          <a:xfrm>
            <a:off x="873218" y="3202198"/>
            <a:ext cx="1214548" cy="638617"/>
          </a:xfrm>
          <a:prstGeom prst="rect">
            <a:avLst/>
          </a:prstGeom>
        </p:spPr>
      </p:pic>
      <p:pic>
        <p:nvPicPr>
          <p:cNvPr id="32" name="Picture 31"/>
          <p:cNvPicPr>
            <a:picLocks noChangeAspect="1"/>
          </p:cNvPicPr>
          <p:nvPr/>
        </p:nvPicPr>
        <p:blipFill>
          <a:blip r:embed="rId12"/>
          <a:stretch>
            <a:fillRect/>
          </a:stretch>
        </p:blipFill>
        <p:spPr>
          <a:xfrm>
            <a:off x="1146592" y="2279755"/>
            <a:ext cx="905247" cy="635024"/>
          </a:xfrm>
          <a:prstGeom prst="rect">
            <a:avLst/>
          </a:prstGeom>
        </p:spPr>
      </p:pic>
      <p:pic>
        <p:nvPicPr>
          <p:cNvPr id="5" name="Picture 4"/>
          <p:cNvPicPr>
            <a:picLocks noChangeAspect="1"/>
          </p:cNvPicPr>
          <p:nvPr/>
        </p:nvPicPr>
        <p:blipFill>
          <a:blip r:embed="rId13"/>
          <a:stretch>
            <a:fillRect/>
          </a:stretch>
        </p:blipFill>
        <p:spPr>
          <a:xfrm>
            <a:off x="1904923" y="1511795"/>
            <a:ext cx="1520596" cy="851534"/>
          </a:xfrm>
          <a:prstGeom prst="rect">
            <a:avLst/>
          </a:prstGeom>
        </p:spPr>
      </p:pic>
      <p:grpSp>
        <p:nvGrpSpPr>
          <p:cNvPr id="35" name="Group 6"/>
          <p:cNvGrpSpPr>
            <a:grpSpLocks/>
          </p:cNvGrpSpPr>
          <p:nvPr/>
        </p:nvGrpSpPr>
        <p:grpSpPr bwMode="auto">
          <a:xfrm>
            <a:off x="9440889" y="2668864"/>
            <a:ext cx="1404356" cy="830915"/>
            <a:chOff x="1751685" y="3986861"/>
            <a:chExt cx="707236" cy="455951"/>
          </a:xfrm>
        </p:grpSpPr>
        <p:pic>
          <p:nvPicPr>
            <p:cNvPr id="36" name="Picture 6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51685" y="3986861"/>
              <a:ext cx="707236" cy="455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Box 1"/>
            <p:cNvSpPr txBox="1">
              <a:spLocks noChangeArrowheads="1"/>
            </p:cNvSpPr>
            <p:nvPr/>
          </p:nvSpPr>
          <p:spPr bwMode="auto">
            <a:xfrm>
              <a:off x="1812413" y="4092546"/>
              <a:ext cx="618676" cy="32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rgbClr val="404040"/>
                  </a:solidFill>
                  <a:cs typeface="Helvetica 55 Roman" charset="0"/>
                </a:rPr>
                <a:t>Multi-Cloud</a:t>
              </a:r>
              <a:endParaRPr lang="en-US" sz="1200" b="1" dirty="0">
                <a:solidFill>
                  <a:srgbClr val="404040"/>
                </a:solidFill>
                <a:cs typeface="Helvetica 55 Roman" charset="0"/>
              </a:endParaRPr>
            </a:p>
          </p:txBody>
        </p:sp>
      </p:grpSp>
      <p:grpSp>
        <p:nvGrpSpPr>
          <p:cNvPr id="41" name="Group 6"/>
          <p:cNvGrpSpPr>
            <a:grpSpLocks/>
          </p:cNvGrpSpPr>
          <p:nvPr/>
        </p:nvGrpSpPr>
        <p:grpSpPr bwMode="auto">
          <a:xfrm>
            <a:off x="9440889" y="4266393"/>
            <a:ext cx="1480590" cy="989249"/>
            <a:chOff x="1751685" y="3986861"/>
            <a:chExt cx="707236" cy="455951"/>
          </a:xfrm>
        </p:grpSpPr>
        <p:pic>
          <p:nvPicPr>
            <p:cNvPr id="42" name="Picture 6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51685" y="3986861"/>
              <a:ext cx="707236" cy="455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Box 1"/>
            <p:cNvSpPr txBox="1">
              <a:spLocks noChangeArrowheads="1"/>
            </p:cNvSpPr>
            <p:nvPr/>
          </p:nvSpPr>
          <p:spPr bwMode="auto">
            <a:xfrm>
              <a:off x="1793359" y="4159388"/>
              <a:ext cx="618676" cy="170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404040"/>
                  </a:solidFill>
                  <a:cs typeface="Helvetica 55 Roman" charset="0"/>
                </a:rPr>
                <a:t>SaaS</a:t>
              </a:r>
              <a:endParaRPr lang="en-US" sz="1600" b="1" dirty="0">
                <a:solidFill>
                  <a:srgbClr val="404040"/>
                </a:solidFill>
                <a:cs typeface="Helvetica 55 Roman" charset="0"/>
              </a:endParaRPr>
            </a:p>
          </p:txBody>
        </p:sp>
      </p:grpSp>
      <p:sp>
        <p:nvSpPr>
          <p:cNvPr id="34" name="TextBox 33"/>
          <p:cNvSpPr txBox="1"/>
          <p:nvPr/>
        </p:nvSpPr>
        <p:spPr>
          <a:xfrm>
            <a:off x="630936" y="5450700"/>
            <a:ext cx="11485653" cy="584775"/>
          </a:xfrm>
          <a:prstGeom prst="rect">
            <a:avLst/>
          </a:prstGeom>
          <a:noFill/>
        </p:spPr>
        <p:txBody>
          <a:bodyPr wrap="square" rtlCol="0">
            <a:spAutoFit/>
          </a:bodyPr>
          <a:lstStyle/>
          <a:p>
            <a:r>
              <a:rPr lang="en-US" sz="3200" b="1" dirty="0">
                <a:solidFill>
                  <a:schemeClr val="accent2"/>
                </a:solidFill>
              </a:rPr>
              <a:t>SD-WAN – </a:t>
            </a:r>
            <a:r>
              <a:rPr lang="ru-RU" sz="3200" b="1" dirty="0" err="1">
                <a:solidFill>
                  <a:schemeClr val="accent2"/>
                </a:solidFill>
              </a:rPr>
              <a:t>це</a:t>
            </a:r>
            <a:r>
              <a:rPr lang="ru-RU" sz="3200" b="1" dirty="0">
                <a:solidFill>
                  <a:schemeClr val="accent2"/>
                </a:solidFill>
              </a:rPr>
              <a:t> </a:t>
            </a:r>
            <a:r>
              <a:rPr lang="ru-RU" sz="3200" b="1" dirty="0" err="1">
                <a:solidFill>
                  <a:schemeClr val="accent2"/>
                </a:solidFill>
              </a:rPr>
              <a:t>вбудований</a:t>
            </a:r>
            <a:r>
              <a:rPr lang="ru-RU" sz="3200" b="1" dirty="0">
                <a:solidFill>
                  <a:schemeClr val="accent2"/>
                </a:solidFill>
              </a:rPr>
              <a:t> </a:t>
            </a:r>
            <a:r>
              <a:rPr lang="ru-RU" sz="3200" b="1" dirty="0" err="1">
                <a:solidFill>
                  <a:schemeClr val="accent2"/>
                </a:solidFill>
              </a:rPr>
              <a:t>функціонал</a:t>
            </a:r>
            <a:r>
              <a:rPr lang="ru-RU" sz="3200" b="1" dirty="0">
                <a:solidFill>
                  <a:schemeClr val="accent2"/>
                </a:solidFill>
              </a:rPr>
              <a:t> </a:t>
            </a:r>
            <a:r>
              <a:rPr lang="en-US" sz="3200" b="1" dirty="0">
                <a:solidFill>
                  <a:schemeClr val="accent2"/>
                </a:solidFill>
              </a:rPr>
              <a:t>FortiGate NGFW </a:t>
            </a:r>
          </a:p>
        </p:txBody>
      </p:sp>
    </p:spTree>
    <p:extLst>
      <p:ext uri="{BB962C8B-B14F-4D97-AF65-F5344CB8AC3E}">
        <p14:creationId xmlns:p14="http://schemas.microsoft.com/office/powerpoint/2010/main" val="402738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a:spLocks noGrp="1"/>
          </p:cNvSpPr>
          <p:nvPr>
            <p:ph type="title"/>
          </p:nvPr>
        </p:nvSpPr>
        <p:spPr>
          <a:xfrm>
            <a:off x="353011" y="161926"/>
            <a:ext cx="11748934" cy="755650"/>
          </a:xfrm>
        </p:spPr>
        <p:txBody>
          <a:bodyPr/>
          <a:lstStyle/>
          <a:p>
            <a:r>
              <a:rPr lang="en-US" sz="3200" dirty="0">
                <a:solidFill>
                  <a:srgbClr val="000000"/>
                </a:solidFill>
              </a:rPr>
              <a:t>#1 </a:t>
            </a:r>
            <a:r>
              <a:rPr lang="en-US" sz="3200" dirty="0" err="1">
                <a:solidFill>
                  <a:srgbClr val="000000"/>
                </a:solidFill>
              </a:rPr>
              <a:t>FortiGate</a:t>
            </a:r>
            <a:r>
              <a:rPr lang="en-US" sz="3200" dirty="0">
                <a:solidFill>
                  <a:srgbClr val="000000"/>
                </a:solidFill>
              </a:rPr>
              <a:t> – </a:t>
            </a:r>
            <a:r>
              <a:rPr lang="ru-RU" sz="3200" dirty="0">
                <a:solidFill>
                  <a:srgbClr val="000000"/>
                </a:solidFill>
              </a:rPr>
              <a:t>широкий </a:t>
            </a:r>
            <a:r>
              <a:rPr lang="ru-RU" sz="3200" dirty="0" err="1">
                <a:solidFill>
                  <a:srgbClr val="000000"/>
                </a:solidFill>
              </a:rPr>
              <a:t>вибір</a:t>
            </a:r>
            <a:r>
              <a:rPr lang="ru-RU" sz="3200" dirty="0">
                <a:solidFill>
                  <a:srgbClr val="000000"/>
                </a:solidFill>
              </a:rPr>
              <a:t> </a:t>
            </a:r>
            <a:r>
              <a:rPr lang="ru-RU" sz="3200" dirty="0" err="1">
                <a:solidFill>
                  <a:srgbClr val="000000"/>
                </a:solidFill>
              </a:rPr>
              <a:t>пристроїв</a:t>
            </a:r>
            <a:endParaRPr lang="en-US" sz="3200" dirty="0">
              <a:solidFill>
                <a:srgbClr val="000000"/>
              </a:solidFill>
            </a:endParaRPr>
          </a:p>
        </p:txBody>
      </p:sp>
      <p:sp>
        <p:nvSpPr>
          <p:cNvPr id="190" name="TextBox 189">
            <a:extLst>
              <a:ext uri="{FF2B5EF4-FFF2-40B4-BE49-F238E27FC236}">
                <a16:creationId xmlns:a16="http://schemas.microsoft.com/office/drawing/2014/main" id="{2A482A81-845B-BBEE-59F3-51098215DC6B}"/>
              </a:ext>
            </a:extLst>
          </p:cNvPr>
          <p:cNvSpPr txBox="1"/>
          <p:nvPr/>
        </p:nvSpPr>
        <p:spPr>
          <a:xfrm>
            <a:off x="4736676" y="5285357"/>
            <a:ext cx="1920240" cy="535531"/>
          </a:xfrm>
          <a:prstGeom prst="rect">
            <a:avLst/>
          </a:prstGeom>
          <a:noFill/>
        </p:spPr>
        <p:txBody>
          <a:bodyPr wrap="square" rtlCol="0">
            <a:spAutoFit/>
          </a:bodyPr>
          <a:lstStyle/>
          <a:p>
            <a:pPr algn="ctr" defTabSz="457189">
              <a:lnSpc>
                <a:spcPct val="90000"/>
              </a:lnSpc>
              <a:spcBef>
                <a:spcPts val="300"/>
              </a:spcBef>
            </a:pPr>
            <a:r>
              <a:rPr lang="en-US" sz="1600" b="1">
                <a:cs typeface="Arial" panose="020B0604020202020204" pitchFamily="34" charset="0"/>
              </a:rPr>
              <a:t>Medium Data    Center</a:t>
            </a:r>
            <a:endParaRPr lang="en-US" sz="1400" b="1">
              <a:cs typeface="Arial" panose="020B0604020202020204" pitchFamily="34" charset="0"/>
            </a:endParaRPr>
          </a:p>
        </p:txBody>
      </p:sp>
      <p:pic>
        <p:nvPicPr>
          <p:cNvPr id="191" name="Picture 190" descr="A picture containing table&#10;&#10;Description automatically generated">
            <a:extLst>
              <a:ext uri="{FF2B5EF4-FFF2-40B4-BE49-F238E27FC236}">
                <a16:creationId xmlns:a16="http://schemas.microsoft.com/office/drawing/2014/main" id="{90D0B641-996A-20E2-2573-B046066B27E7}"/>
              </a:ext>
            </a:extLst>
          </p:cNvPr>
          <p:cNvPicPr>
            <a:picLocks noChangeAspect="1"/>
          </p:cNvPicPr>
          <p:nvPr/>
        </p:nvPicPr>
        <p:blipFill rotWithShape="1">
          <a:blip r:embed="rId3">
            <a:extLst>
              <a:ext uri="{28A0092B-C50C-407E-A947-70E740481C1C}">
                <a14:useLocalDpi xmlns:a14="http://schemas.microsoft.com/office/drawing/2010/main"/>
              </a:ext>
            </a:extLst>
          </a:blip>
          <a:srcRect l="4858" t="29333" r="6462" b="30510"/>
          <a:stretch/>
        </p:blipFill>
        <p:spPr>
          <a:xfrm>
            <a:off x="4890216" y="2367888"/>
            <a:ext cx="1817370" cy="548640"/>
          </a:xfrm>
          <a:prstGeom prst="rect">
            <a:avLst/>
          </a:prstGeom>
        </p:spPr>
      </p:pic>
      <p:sp>
        <p:nvSpPr>
          <p:cNvPr id="192" name="TextBox 191">
            <a:extLst>
              <a:ext uri="{FF2B5EF4-FFF2-40B4-BE49-F238E27FC236}">
                <a16:creationId xmlns:a16="http://schemas.microsoft.com/office/drawing/2014/main" id="{3F045771-CA83-64E5-0363-0F5EB7B1DF06}"/>
              </a:ext>
            </a:extLst>
          </p:cNvPr>
          <p:cNvSpPr txBox="1"/>
          <p:nvPr/>
        </p:nvSpPr>
        <p:spPr>
          <a:xfrm>
            <a:off x="4760063" y="1269898"/>
            <a:ext cx="1922850" cy="480131"/>
          </a:xfrm>
          <a:prstGeom prst="rect">
            <a:avLst/>
          </a:prstGeom>
          <a:noFill/>
        </p:spPr>
        <p:txBody>
          <a:bodyPr wrap="square" rtlCol="0">
            <a:spAutoFit/>
          </a:bodyPr>
          <a:lstStyle/>
          <a:p>
            <a:pPr algn="ctr" defTabSz="457189">
              <a:lnSpc>
                <a:spcPct val="90000"/>
              </a:lnSpc>
              <a:spcBef>
                <a:spcPts val="300"/>
              </a:spcBef>
            </a:pPr>
            <a:r>
              <a:rPr lang="en-US" sz="1400" b="1">
                <a:cs typeface="Arial" panose="020B0604020202020204" pitchFamily="34" charset="0"/>
              </a:rPr>
              <a:t>1000 and 2000 Series </a:t>
            </a:r>
          </a:p>
        </p:txBody>
      </p:sp>
      <p:pic>
        <p:nvPicPr>
          <p:cNvPr id="193" name="Picture 363">
            <a:extLst>
              <a:ext uri="{FF2B5EF4-FFF2-40B4-BE49-F238E27FC236}">
                <a16:creationId xmlns:a16="http://schemas.microsoft.com/office/drawing/2014/main" id="{F0ACA49A-2EFF-BD6A-0B4B-DA8E12CCF6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9878" y="2984091"/>
            <a:ext cx="548640" cy="548640"/>
          </a:xfrm>
          <a:prstGeom prst="rect">
            <a:avLst/>
          </a:prstGeom>
        </p:spPr>
      </p:pic>
      <p:pic>
        <p:nvPicPr>
          <p:cNvPr id="194" name="Picture 145">
            <a:extLst>
              <a:ext uri="{FF2B5EF4-FFF2-40B4-BE49-F238E27FC236}">
                <a16:creationId xmlns:a16="http://schemas.microsoft.com/office/drawing/2014/main" id="{C542F40A-1684-6FB1-848D-A3C13F3EC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5210454" y="2984091"/>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 name="Picture 92">
            <a:extLst>
              <a:ext uri="{FF2B5EF4-FFF2-40B4-BE49-F238E27FC236}">
                <a16:creationId xmlns:a16="http://schemas.microsoft.com/office/drawing/2014/main" id="{0DF444B8-304A-59CB-D7D5-EDE9FB3882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5178937" y="1836110"/>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 name="Picture 5">
            <a:extLst>
              <a:ext uri="{FF2B5EF4-FFF2-40B4-BE49-F238E27FC236}">
                <a16:creationId xmlns:a16="http://schemas.microsoft.com/office/drawing/2014/main" id="{365E4363-66B0-BCBD-8274-B7CBEAE3A7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08532" y="1830746"/>
            <a:ext cx="548640" cy="548640"/>
          </a:xfrm>
          <a:prstGeom prst="rect">
            <a:avLst/>
          </a:prstGeom>
        </p:spPr>
      </p:pic>
      <p:sp>
        <p:nvSpPr>
          <p:cNvPr id="197" name="TextBox 1">
            <a:extLst>
              <a:ext uri="{FF2B5EF4-FFF2-40B4-BE49-F238E27FC236}">
                <a16:creationId xmlns:a16="http://schemas.microsoft.com/office/drawing/2014/main" id="{17A2B424-EF18-D39E-AB26-A34E2F13011E}"/>
              </a:ext>
            </a:extLst>
          </p:cNvPr>
          <p:cNvSpPr txBox="1"/>
          <p:nvPr/>
        </p:nvSpPr>
        <p:spPr>
          <a:xfrm>
            <a:off x="4747403" y="3720408"/>
            <a:ext cx="2286000" cy="1200329"/>
          </a:xfrm>
          <a:prstGeom prst="rect">
            <a:avLst/>
          </a:prstGeom>
          <a:noFill/>
        </p:spPr>
        <p:txBody>
          <a:bodyPr wrap="square" lIns="18288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Performance</a:t>
            </a:r>
          </a:p>
          <a:p>
            <a:pPr marL="231775" indent="-115888">
              <a:buFont typeface="Arial" panose="020B0604020202020204" pitchFamily="34" charset="0"/>
              <a:buChar char="•"/>
            </a:pPr>
            <a:r>
              <a:rPr lang="en-US" sz="1200"/>
              <a:t>80–198 Gbps FW</a:t>
            </a:r>
          </a:p>
          <a:p>
            <a:pPr marL="231775" indent="-115888">
              <a:buFont typeface="Arial" panose="020B0604020202020204" pitchFamily="34" charset="0"/>
              <a:buChar char="•"/>
            </a:pPr>
            <a:r>
              <a:rPr lang="en-US" sz="1200"/>
              <a:t>7–17 Gbps Threat Prevention </a:t>
            </a:r>
          </a:p>
          <a:p>
            <a:pPr marL="231775" indent="-115888">
              <a:buFont typeface="Arial" panose="020B0604020202020204" pitchFamily="34" charset="0"/>
              <a:buChar char="•"/>
            </a:pPr>
            <a:r>
              <a:rPr lang="en-US" sz="1200"/>
              <a:t>10–20 Gbps SSL Inspection</a:t>
            </a:r>
          </a:p>
        </p:txBody>
      </p:sp>
      <p:pic>
        <p:nvPicPr>
          <p:cNvPr id="198" name="Picture 197" descr="A picture containing text&#10;&#10;Description automatically generated">
            <a:extLst>
              <a:ext uri="{FF2B5EF4-FFF2-40B4-BE49-F238E27FC236}">
                <a16:creationId xmlns:a16="http://schemas.microsoft.com/office/drawing/2014/main" id="{D4AA24E3-2429-D729-79B9-9A67501CF108}"/>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7227591" y="2336304"/>
            <a:ext cx="2117760" cy="731520"/>
          </a:xfrm>
          <a:prstGeom prst="rect">
            <a:avLst/>
          </a:prstGeom>
        </p:spPr>
      </p:pic>
      <p:sp>
        <p:nvSpPr>
          <p:cNvPr id="199" name="TextBox 198">
            <a:extLst>
              <a:ext uri="{FF2B5EF4-FFF2-40B4-BE49-F238E27FC236}">
                <a16:creationId xmlns:a16="http://schemas.microsoft.com/office/drawing/2014/main" id="{AE1C93A0-4CD0-1BE6-DA1D-98D4F36337E3}"/>
              </a:ext>
            </a:extLst>
          </p:cNvPr>
          <p:cNvSpPr txBox="1"/>
          <p:nvPr/>
        </p:nvSpPr>
        <p:spPr>
          <a:xfrm>
            <a:off x="7073664" y="1261049"/>
            <a:ext cx="1889312" cy="480131"/>
          </a:xfrm>
          <a:prstGeom prst="rect">
            <a:avLst/>
          </a:prstGeom>
          <a:noFill/>
        </p:spPr>
        <p:txBody>
          <a:bodyPr wrap="square" rtlCol="0">
            <a:spAutoFit/>
          </a:bodyPr>
          <a:lstStyle/>
          <a:p>
            <a:pPr algn="ctr" defTabSz="457189">
              <a:lnSpc>
                <a:spcPct val="90000"/>
              </a:lnSpc>
              <a:spcBef>
                <a:spcPts val="300"/>
              </a:spcBef>
            </a:pPr>
            <a:r>
              <a:rPr lang="en-US" sz="1400" b="1">
                <a:cs typeface="Arial" panose="020B0604020202020204" pitchFamily="34" charset="0"/>
              </a:rPr>
              <a:t>3000, 4000 and 6000 Series </a:t>
            </a:r>
          </a:p>
        </p:txBody>
      </p:sp>
      <p:pic>
        <p:nvPicPr>
          <p:cNvPr id="200" name="Picture 363">
            <a:extLst>
              <a:ext uri="{FF2B5EF4-FFF2-40B4-BE49-F238E27FC236}">
                <a16:creationId xmlns:a16="http://schemas.microsoft.com/office/drawing/2014/main" id="{5BD42E94-007C-67D1-1E1E-A2161C108F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9906" y="3053508"/>
            <a:ext cx="548640" cy="548640"/>
          </a:xfrm>
          <a:prstGeom prst="rect">
            <a:avLst/>
          </a:prstGeom>
        </p:spPr>
      </p:pic>
      <p:pic>
        <p:nvPicPr>
          <p:cNvPr id="201" name="Picture 145">
            <a:extLst>
              <a:ext uri="{FF2B5EF4-FFF2-40B4-BE49-F238E27FC236}">
                <a16:creationId xmlns:a16="http://schemas.microsoft.com/office/drawing/2014/main" id="{E77657CB-79FA-DCE0-DC53-37D55860A3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7667167" y="3053508"/>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2" name="Picture 99">
            <a:extLst>
              <a:ext uri="{FF2B5EF4-FFF2-40B4-BE49-F238E27FC236}">
                <a16:creationId xmlns:a16="http://schemas.microsoft.com/office/drawing/2014/main" id="{0F156C73-3793-90B7-AF9B-68C6C652EB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02940" y="1757857"/>
            <a:ext cx="548640" cy="548640"/>
          </a:xfrm>
          <a:prstGeom prst="rect">
            <a:avLst/>
          </a:prstGeom>
        </p:spPr>
      </p:pic>
      <p:sp>
        <p:nvSpPr>
          <p:cNvPr id="203" name="TextBox 202">
            <a:extLst>
              <a:ext uri="{FF2B5EF4-FFF2-40B4-BE49-F238E27FC236}">
                <a16:creationId xmlns:a16="http://schemas.microsoft.com/office/drawing/2014/main" id="{D62B574F-C96C-5ACD-0A68-3104F25D564C}"/>
              </a:ext>
            </a:extLst>
          </p:cNvPr>
          <p:cNvSpPr txBox="1"/>
          <p:nvPr/>
        </p:nvSpPr>
        <p:spPr>
          <a:xfrm>
            <a:off x="7549261" y="2216787"/>
            <a:ext cx="640080"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Hyperscale</a:t>
            </a:r>
          </a:p>
        </p:txBody>
      </p:sp>
      <p:pic>
        <p:nvPicPr>
          <p:cNvPr id="204" name="Picture 91">
            <a:extLst>
              <a:ext uri="{FF2B5EF4-FFF2-40B4-BE49-F238E27FC236}">
                <a16:creationId xmlns:a16="http://schemas.microsoft.com/office/drawing/2014/main" id="{31371CDC-FF5E-5D85-30C7-CE047406C8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bwMode="auto">
          <a:xfrm>
            <a:off x="8249527" y="1757857"/>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 name="TextBox 204">
            <a:extLst>
              <a:ext uri="{FF2B5EF4-FFF2-40B4-BE49-F238E27FC236}">
                <a16:creationId xmlns:a16="http://schemas.microsoft.com/office/drawing/2014/main" id="{D12A4D95-365A-3A05-9B50-290F9DE9A2A0}"/>
              </a:ext>
            </a:extLst>
          </p:cNvPr>
          <p:cNvSpPr txBox="1"/>
          <p:nvPr/>
        </p:nvSpPr>
        <p:spPr>
          <a:xfrm>
            <a:off x="8299171" y="2219124"/>
            <a:ext cx="731520"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Segmentation</a:t>
            </a:r>
          </a:p>
        </p:txBody>
      </p:sp>
      <p:sp>
        <p:nvSpPr>
          <p:cNvPr id="206" name="TextBox 205">
            <a:extLst>
              <a:ext uri="{FF2B5EF4-FFF2-40B4-BE49-F238E27FC236}">
                <a16:creationId xmlns:a16="http://schemas.microsoft.com/office/drawing/2014/main" id="{D465C1BF-89DC-CC48-6065-085FBFEE1A84}"/>
              </a:ext>
            </a:extLst>
          </p:cNvPr>
          <p:cNvSpPr txBox="1"/>
          <p:nvPr/>
        </p:nvSpPr>
        <p:spPr>
          <a:xfrm>
            <a:off x="7077812" y="5291603"/>
            <a:ext cx="1920240" cy="535531"/>
          </a:xfrm>
          <a:prstGeom prst="rect">
            <a:avLst/>
          </a:prstGeom>
          <a:noFill/>
        </p:spPr>
        <p:txBody>
          <a:bodyPr wrap="square" rtlCol="0">
            <a:spAutoFit/>
          </a:bodyPr>
          <a:lstStyle/>
          <a:p>
            <a:pPr algn="ctr" defTabSz="457189">
              <a:lnSpc>
                <a:spcPct val="90000"/>
              </a:lnSpc>
              <a:spcBef>
                <a:spcPts val="300"/>
              </a:spcBef>
            </a:pPr>
            <a:r>
              <a:rPr lang="en-US" sz="1600" b="1">
                <a:cs typeface="Arial" panose="020B0604020202020204" pitchFamily="34" charset="0"/>
              </a:rPr>
              <a:t>Hyperscale Data Center</a:t>
            </a:r>
            <a:endParaRPr lang="en-US" sz="1400" b="1">
              <a:cs typeface="Arial" panose="020B0604020202020204" pitchFamily="34" charset="0"/>
            </a:endParaRPr>
          </a:p>
        </p:txBody>
      </p:sp>
      <p:sp>
        <p:nvSpPr>
          <p:cNvPr id="207" name="TextBox 206">
            <a:extLst>
              <a:ext uri="{FF2B5EF4-FFF2-40B4-BE49-F238E27FC236}">
                <a16:creationId xmlns:a16="http://schemas.microsoft.com/office/drawing/2014/main" id="{BBFBF211-DC1A-D630-73BD-9D49626DDD21}"/>
              </a:ext>
            </a:extLst>
          </p:cNvPr>
          <p:cNvSpPr txBox="1"/>
          <p:nvPr/>
        </p:nvSpPr>
        <p:spPr>
          <a:xfrm>
            <a:off x="9359959" y="1220530"/>
            <a:ext cx="1826568" cy="286232"/>
          </a:xfrm>
          <a:prstGeom prst="rect">
            <a:avLst/>
          </a:prstGeom>
          <a:noFill/>
        </p:spPr>
        <p:txBody>
          <a:bodyPr wrap="square" rtlCol="0">
            <a:spAutoFit/>
          </a:bodyPr>
          <a:lstStyle/>
          <a:p>
            <a:pPr algn="ctr" defTabSz="457189">
              <a:lnSpc>
                <a:spcPct val="90000"/>
              </a:lnSpc>
              <a:spcBef>
                <a:spcPts val="300"/>
              </a:spcBef>
            </a:pPr>
            <a:r>
              <a:rPr lang="en-US" sz="1400" b="1">
                <a:cs typeface="Arial" panose="020B0604020202020204" pitchFamily="34" charset="0"/>
              </a:rPr>
              <a:t>7000 Series </a:t>
            </a:r>
          </a:p>
        </p:txBody>
      </p:sp>
      <p:pic>
        <p:nvPicPr>
          <p:cNvPr id="208" name="Picture 363">
            <a:extLst>
              <a:ext uri="{FF2B5EF4-FFF2-40B4-BE49-F238E27FC236}">
                <a16:creationId xmlns:a16="http://schemas.microsoft.com/office/drawing/2014/main" id="{6B00D7A6-9070-11B2-C150-C588523353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6316" y="3639618"/>
            <a:ext cx="548640" cy="548640"/>
          </a:xfrm>
          <a:prstGeom prst="rect">
            <a:avLst/>
          </a:prstGeom>
        </p:spPr>
      </p:pic>
      <p:pic>
        <p:nvPicPr>
          <p:cNvPr id="209" name="Picture 145">
            <a:extLst>
              <a:ext uri="{FF2B5EF4-FFF2-40B4-BE49-F238E27FC236}">
                <a16:creationId xmlns:a16="http://schemas.microsoft.com/office/drawing/2014/main" id="{DD5D992A-BEDD-89BF-13BD-FC895A1B6B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9696328" y="3647600"/>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0" name="Picture 201">
            <a:extLst>
              <a:ext uri="{FF2B5EF4-FFF2-40B4-BE49-F238E27FC236}">
                <a16:creationId xmlns:a16="http://schemas.microsoft.com/office/drawing/2014/main" id="{9F2EDFBE-74B8-5891-BDFA-7338A127F8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bwMode="auto">
          <a:xfrm>
            <a:off x="10867100" y="3622614"/>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 name="Picture 92">
            <a:extLst>
              <a:ext uri="{FF2B5EF4-FFF2-40B4-BE49-F238E27FC236}">
                <a16:creationId xmlns:a16="http://schemas.microsoft.com/office/drawing/2014/main" id="{C9E89FA9-3A8D-12E2-B08B-797DBD667B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10350978" y="1528934"/>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 name="TextBox 211">
            <a:extLst>
              <a:ext uri="{FF2B5EF4-FFF2-40B4-BE49-F238E27FC236}">
                <a16:creationId xmlns:a16="http://schemas.microsoft.com/office/drawing/2014/main" id="{4FC04E3E-4CED-9F53-A3D4-D9491C9F3BF8}"/>
              </a:ext>
            </a:extLst>
          </p:cNvPr>
          <p:cNvSpPr txBox="1"/>
          <p:nvPr/>
        </p:nvSpPr>
        <p:spPr>
          <a:xfrm>
            <a:off x="10400656" y="2021318"/>
            <a:ext cx="457200"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NGFW</a:t>
            </a:r>
          </a:p>
        </p:txBody>
      </p:sp>
      <p:pic>
        <p:nvPicPr>
          <p:cNvPr id="213" name="Picture 82">
            <a:extLst>
              <a:ext uri="{FF2B5EF4-FFF2-40B4-BE49-F238E27FC236}">
                <a16:creationId xmlns:a16="http://schemas.microsoft.com/office/drawing/2014/main" id="{5747802D-A86D-EA3A-988E-452D57F95E6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bwMode="auto">
          <a:xfrm>
            <a:off x="9783223" y="1528934"/>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 name="TextBox 213">
            <a:extLst>
              <a:ext uri="{FF2B5EF4-FFF2-40B4-BE49-F238E27FC236}">
                <a16:creationId xmlns:a16="http://schemas.microsoft.com/office/drawing/2014/main" id="{731F41A3-B929-B0D8-E089-5742F8CB513F}"/>
              </a:ext>
            </a:extLst>
          </p:cNvPr>
          <p:cNvSpPr txBox="1"/>
          <p:nvPr/>
        </p:nvSpPr>
        <p:spPr>
          <a:xfrm>
            <a:off x="9763952" y="1974285"/>
            <a:ext cx="548640"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5G Core</a:t>
            </a:r>
          </a:p>
        </p:txBody>
      </p:sp>
      <p:pic>
        <p:nvPicPr>
          <p:cNvPr id="215" name="Picture 214">
            <a:extLst>
              <a:ext uri="{FF2B5EF4-FFF2-40B4-BE49-F238E27FC236}">
                <a16:creationId xmlns:a16="http://schemas.microsoft.com/office/drawing/2014/main" id="{BA0641A8-AF68-09B2-A194-72C41C4788F1}"/>
              </a:ext>
            </a:extLst>
          </p:cNvPr>
          <p:cNvPicPr>
            <a:picLocks noChangeAspect="1"/>
          </p:cNvPicPr>
          <p:nvPr/>
        </p:nvPicPr>
        <p:blipFill rotWithShape="1">
          <a:blip r:embed="rId21">
            <a:extLst>
              <a:ext uri="{28A0092B-C50C-407E-A947-70E740481C1C}">
                <a14:useLocalDpi xmlns:a14="http://schemas.microsoft.com/office/drawing/2010/main"/>
              </a:ext>
            </a:extLst>
          </a:blip>
          <a:srcRect l="23070" r="12973"/>
          <a:stretch/>
        </p:blipFill>
        <p:spPr>
          <a:xfrm>
            <a:off x="9655988" y="2054744"/>
            <a:ext cx="1607185" cy="1675287"/>
          </a:xfrm>
          <a:prstGeom prst="rect">
            <a:avLst/>
          </a:prstGeom>
        </p:spPr>
      </p:pic>
      <p:sp>
        <p:nvSpPr>
          <p:cNvPr id="216" name="TextBox 215">
            <a:extLst>
              <a:ext uri="{FF2B5EF4-FFF2-40B4-BE49-F238E27FC236}">
                <a16:creationId xmlns:a16="http://schemas.microsoft.com/office/drawing/2014/main" id="{17CD7B9B-F1FB-02AE-C80C-DACE056E7EE5}"/>
              </a:ext>
            </a:extLst>
          </p:cNvPr>
          <p:cNvSpPr txBox="1"/>
          <p:nvPr/>
        </p:nvSpPr>
        <p:spPr>
          <a:xfrm>
            <a:off x="9369548" y="5476665"/>
            <a:ext cx="1920240" cy="313932"/>
          </a:xfrm>
          <a:prstGeom prst="rect">
            <a:avLst/>
          </a:prstGeom>
          <a:noFill/>
        </p:spPr>
        <p:txBody>
          <a:bodyPr wrap="square" lIns="0" rtlCol="0">
            <a:noAutofit/>
          </a:bodyPr>
          <a:lstStyle/>
          <a:p>
            <a:pPr algn="ctr" defTabSz="457189">
              <a:lnSpc>
                <a:spcPct val="90000"/>
              </a:lnSpc>
              <a:spcBef>
                <a:spcPts val="300"/>
              </a:spcBef>
            </a:pPr>
            <a:r>
              <a:rPr lang="en-US" sz="1600" b="1">
                <a:cs typeface="Arial" panose="020B0604020202020204" pitchFamily="34" charset="0"/>
              </a:rPr>
              <a:t>Large Data Center</a:t>
            </a:r>
            <a:endParaRPr lang="en-US" sz="1400" b="1">
              <a:cs typeface="Arial" panose="020B0604020202020204" pitchFamily="34" charset="0"/>
            </a:endParaRPr>
          </a:p>
        </p:txBody>
      </p:sp>
      <p:sp>
        <p:nvSpPr>
          <p:cNvPr id="217" name="TextBox 216">
            <a:extLst>
              <a:ext uri="{FF2B5EF4-FFF2-40B4-BE49-F238E27FC236}">
                <a16:creationId xmlns:a16="http://schemas.microsoft.com/office/drawing/2014/main" id="{73D6FDA5-A78A-2C3C-A2F8-B1CDC655D97D}"/>
              </a:ext>
            </a:extLst>
          </p:cNvPr>
          <p:cNvSpPr txBox="1"/>
          <p:nvPr/>
        </p:nvSpPr>
        <p:spPr>
          <a:xfrm>
            <a:off x="5262853" y="2251682"/>
            <a:ext cx="457200"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NGFW</a:t>
            </a:r>
          </a:p>
        </p:txBody>
      </p:sp>
      <p:sp>
        <p:nvSpPr>
          <p:cNvPr id="218" name="TextBox 217">
            <a:extLst>
              <a:ext uri="{FF2B5EF4-FFF2-40B4-BE49-F238E27FC236}">
                <a16:creationId xmlns:a16="http://schemas.microsoft.com/office/drawing/2014/main" id="{04C7C7B5-D9EE-7E94-AC6B-2E32C6D3CFDA}"/>
              </a:ext>
            </a:extLst>
          </p:cNvPr>
          <p:cNvSpPr txBox="1"/>
          <p:nvPr/>
        </p:nvSpPr>
        <p:spPr>
          <a:xfrm>
            <a:off x="5890250" y="2254576"/>
            <a:ext cx="457200" cy="189283"/>
          </a:xfrm>
          <a:prstGeom prst="rect">
            <a:avLst/>
          </a:prstGeom>
          <a:noFill/>
        </p:spPr>
        <p:txBody>
          <a:bodyPr wrap="square" rtlCol="0">
            <a:spAutoFit/>
          </a:bodyPr>
          <a:lstStyle/>
          <a:p>
            <a:pPr algn="ctr" defTabSz="457189">
              <a:lnSpc>
                <a:spcPct val="90000"/>
              </a:lnSpc>
              <a:spcBef>
                <a:spcPts val="300"/>
              </a:spcBef>
            </a:pPr>
            <a:r>
              <a:rPr lang="en-US" sz="700">
                <a:cs typeface="Arial" panose="020B0604020202020204" pitchFamily="34" charset="0"/>
              </a:rPr>
              <a:t>IPS</a:t>
            </a:r>
          </a:p>
        </p:txBody>
      </p:sp>
      <p:pic>
        <p:nvPicPr>
          <p:cNvPr id="219" name="Picture 218">
            <a:extLst>
              <a:ext uri="{FF2B5EF4-FFF2-40B4-BE49-F238E27FC236}">
                <a16:creationId xmlns:a16="http://schemas.microsoft.com/office/drawing/2014/main" id="{746D77E7-34C1-3C72-FC34-3AB5465CFD6A}"/>
              </a:ext>
            </a:extLst>
          </p:cNvPr>
          <p:cNvPicPr>
            <a:picLocks noChangeAspect="1"/>
          </p:cNvPicPr>
          <p:nvPr/>
        </p:nvPicPr>
        <p:blipFill rotWithShape="1">
          <a:blip r:embed="rId22"/>
          <a:srcRect l="10553" t="37266" r="6965" b="40053"/>
          <a:stretch/>
        </p:blipFill>
        <p:spPr>
          <a:xfrm>
            <a:off x="2323777" y="2254140"/>
            <a:ext cx="2286000" cy="419062"/>
          </a:xfrm>
          <a:prstGeom prst="rect">
            <a:avLst/>
          </a:prstGeom>
        </p:spPr>
      </p:pic>
      <p:sp>
        <p:nvSpPr>
          <p:cNvPr id="220" name="TextBox 219">
            <a:extLst>
              <a:ext uri="{FF2B5EF4-FFF2-40B4-BE49-F238E27FC236}">
                <a16:creationId xmlns:a16="http://schemas.microsoft.com/office/drawing/2014/main" id="{B8A5C522-01E3-7588-035D-D6E8E55AAC9D}"/>
              </a:ext>
            </a:extLst>
          </p:cNvPr>
          <p:cNvSpPr txBox="1"/>
          <p:nvPr/>
        </p:nvSpPr>
        <p:spPr>
          <a:xfrm>
            <a:off x="2421602" y="1267549"/>
            <a:ext cx="1828800" cy="286232"/>
          </a:xfrm>
          <a:prstGeom prst="rect">
            <a:avLst/>
          </a:prstGeom>
          <a:noFill/>
        </p:spPr>
        <p:txBody>
          <a:bodyPr wrap="square" rtlCol="0">
            <a:spAutoFit/>
          </a:bodyPr>
          <a:lstStyle/>
          <a:p>
            <a:pPr algn="ctr" defTabSz="457189">
              <a:lnSpc>
                <a:spcPct val="90000"/>
              </a:lnSpc>
              <a:spcBef>
                <a:spcPts val="300"/>
              </a:spcBef>
            </a:pPr>
            <a:r>
              <a:rPr lang="en-US" sz="1400" b="1">
                <a:cs typeface="Arial" panose="020B0604020202020204" pitchFamily="34" charset="0"/>
              </a:rPr>
              <a:t>100 to 800 Series</a:t>
            </a:r>
          </a:p>
        </p:txBody>
      </p:sp>
      <p:pic>
        <p:nvPicPr>
          <p:cNvPr id="221" name="Picture 145">
            <a:extLst>
              <a:ext uri="{FF2B5EF4-FFF2-40B4-BE49-F238E27FC236}">
                <a16:creationId xmlns:a16="http://schemas.microsoft.com/office/drawing/2014/main" id="{49299E50-ECE2-2812-ABE7-91587950E1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2906216" y="2755487"/>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 name="Picture 204">
            <a:extLst>
              <a:ext uri="{FF2B5EF4-FFF2-40B4-BE49-F238E27FC236}">
                <a16:creationId xmlns:a16="http://schemas.microsoft.com/office/drawing/2014/main" id="{60EA4638-3A7F-0042-32E4-F52C473CF1E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bwMode="auto">
          <a:xfrm>
            <a:off x="3598487" y="2755487"/>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 name="Picture 92">
            <a:extLst>
              <a:ext uri="{FF2B5EF4-FFF2-40B4-BE49-F238E27FC236}">
                <a16:creationId xmlns:a16="http://schemas.microsoft.com/office/drawing/2014/main" id="{928CABB2-4916-135E-BE21-D85B0CA9C4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3511399" y="1530849"/>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 name="Picture 93">
            <a:extLst>
              <a:ext uri="{FF2B5EF4-FFF2-40B4-BE49-F238E27FC236}">
                <a16:creationId xmlns:a16="http://schemas.microsoft.com/office/drawing/2014/main" id="{BD3F33D4-3909-ADF2-793C-1D502D5B2BE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bwMode="auto">
          <a:xfrm>
            <a:off x="2819128" y="1530849"/>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 name="TextBox 224">
            <a:extLst>
              <a:ext uri="{FF2B5EF4-FFF2-40B4-BE49-F238E27FC236}">
                <a16:creationId xmlns:a16="http://schemas.microsoft.com/office/drawing/2014/main" id="{CAFD4BFC-1C0C-ECE0-95B3-230FDE3CCD86}"/>
              </a:ext>
            </a:extLst>
          </p:cNvPr>
          <p:cNvSpPr txBox="1"/>
          <p:nvPr/>
        </p:nvSpPr>
        <p:spPr>
          <a:xfrm>
            <a:off x="2395468" y="5493219"/>
            <a:ext cx="1828800" cy="313932"/>
          </a:xfrm>
          <a:prstGeom prst="rect">
            <a:avLst/>
          </a:prstGeom>
          <a:noFill/>
        </p:spPr>
        <p:txBody>
          <a:bodyPr wrap="square" rtlCol="0">
            <a:spAutoFit/>
          </a:bodyPr>
          <a:lstStyle/>
          <a:p>
            <a:pPr algn="ctr" defTabSz="457189">
              <a:lnSpc>
                <a:spcPct val="90000"/>
              </a:lnSpc>
              <a:spcBef>
                <a:spcPts val="300"/>
              </a:spcBef>
            </a:pPr>
            <a:r>
              <a:rPr lang="en-US" sz="1600" b="1">
                <a:cs typeface="Arial" panose="020B0604020202020204" pitchFamily="34" charset="0"/>
              </a:rPr>
              <a:t>Campus </a:t>
            </a:r>
          </a:p>
        </p:txBody>
      </p:sp>
      <p:sp>
        <p:nvSpPr>
          <p:cNvPr id="226" name="TextBox 1">
            <a:extLst>
              <a:ext uri="{FF2B5EF4-FFF2-40B4-BE49-F238E27FC236}">
                <a16:creationId xmlns:a16="http://schemas.microsoft.com/office/drawing/2014/main" id="{384561B5-5008-2EB4-3C65-910F461EA9B6}"/>
              </a:ext>
            </a:extLst>
          </p:cNvPr>
          <p:cNvSpPr txBox="1"/>
          <p:nvPr/>
        </p:nvSpPr>
        <p:spPr>
          <a:xfrm>
            <a:off x="2403392" y="3717289"/>
            <a:ext cx="2286000" cy="1200329"/>
          </a:xfrm>
          <a:prstGeom prst="rect">
            <a:avLst/>
          </a:prstGeom>
          <a:noFill/>
        </p:spPr>
        <p:txBody>
          <a:bodyPr wrap="square" lIns="18288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Performance</a:t>
            </a:r>
          </a:p>
          <a:p>
            <a:pPr marL="231775" indent="-115888">
              <a:buFont typeface="Arial" panose="020B0604020202020204" pitchFamily="34" charset="0"/>
              <a:buChar char="•"/>
            </a:pPr>
            <a:r>
              <a:rPr lang="en-US" sz="1200"/>
              <a:t>20–140 Gbps FW</a:t>
            </a:r>
          </a:p>
          <a:p>
            <a:pPr marL="231775" indent="-115888">
              <a:buFont typeface="Arial" panose="020B0604020202020204" pitchFamily="34" charset="0"/>
              <a:buChar char="•"/>
            </a:pPr>
            <a:r>
              <a:rPr lang="en-US" sz="1200"/>
              <a:t>1–15 Gbps Threat Prevention </a:t>
            </a:r>
          </a:p>
          <a:p>
            <a:pPr marL="231775" indent="-115888">
              <a:buFont typeface="Arial" panose="020B0604020202020204" pitchFamily="34" charset="0"/>
              <a:buChar char="•"/>
            </a:pPr>
            <a:r>
              <a:rPr lang="en-US" sz="1200"/>
              <a:t>1–15 Gbps SSL Inspection</a:t>
            </a:r>
          </a:p>
        </p:txBody>
      </p:sp>
      <p:sp>
        <p:nvSpPr>
          <p:cNvPr id="227" name="TextBox 226">
            <a:extLst>
              <a:ext uri="{FF2B5EF4-FFF2-40B4-BE49-F238E27FC236}">
                <a16:creationId xmlns:a16="http://schemas.microsoft.com/office/drawing/2014/main" id="{72B6A236-DC64-5A11-9BCD-BA4909250288}"/>
              </a:ext>
            </a:extLst>
          </p:cNvPr>
          <p:cNvSpPr txBox="1"/>
          <p:nvPr/>
        </p:nvSpPr>
        <p:spPr>
          <a:xfrm>
            <a:off x="3543219" y="1966943"/>
            <a:ext cx="508420"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NGFW</a:t>
            </a:r>
          </a:p>
        </p:txBody>
      </p:sp>
      <p:sp>
        <p:nvSpPr>
          <p:cNvPr id="228" name="TextBox 227">
            <a:extLst>
              <a:ext uri="{FF2B5EF4-FFF2-40B4-BE49-F238E27FC236}">
                <a16:creationId xmlns:a16="http://schemas.microsoft.com/office/drawing/2014/main" id="{F9EDE00B-28F4-452F-A5CA-700970BEF0A8}"/>
              </a:ext>
            </a:extLst>
          </p:cNvPr>
          <p:cNvSpPr txBox="1"/>
          <p:nvPr/>
        </p:nvSpPr>
        <p:spPr>
          <a:xfrm>
            <a:off x="2826595" y="1991836"/>
            <a:ext cx="562799"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SD-WAN</a:t>
            </a:r>
          </a:p>
        </p:txBody>
      </p:sp>
      <p:sp>
        <p:nvSpPr>
          <p:cNvPr id="229" name="TextBox 228">
            <a:extLst>
              <a:ext uri="{FF2B5EF4-FFF2-40B4-BE49-F238E27FC236}">
                <a16:creationId xmlns:a16="http://schemas.microsoft.com/office/drawing/2014/main" id="{5B38BC0B-1CAF-BD4D-0E8B-5A23A5C1D591}"/>
              </a:ext>
            </a:extLst>
          </p:cNvPr>
          <p:cNvSpPr txBox="1"/>
          <p:nvPr/>
        </p:nvSpPr>
        <p:spPr>
          <a:xfrm>
            <a:off x="88001" y="2613577"/>
            <a:ext cx="1907760" cy="286232"/>
          </a:xfrm>
          <a:prstGeom prst="rect">
            <a:avLst/>
          </a:prstGeom>
          <a:noFill/>
        </p:spPr>
        <p:txBody>
          <a:bodyPr wrap="square" rtlCol="0">
            <a:spAutoFit/>
          </a:bodyPr>
          <a:lstStyle/>
          <a:p>
            <a:pPr algn="ctr" defTabSz="457189">
              <a:lnSpc>
                <a:spcPct val="90000"/>
              </a:lnSpc>
              <a:spcBef>
                <a:spcPts val="300"/>
              </a:spcBef>
            </a:pPr>
            <a:r>
              <a:rPr lang="en-US" sz="1400" b="1">
                <a:cs typeface="Arial" panose="020B0604020202020204" pitchFamily="34" charset="0"/>
              </a:rPr>
              <a:t>Secure SD-WAN</a:t>
            </a:r>
          </a:p>
        </p:txBody>
      </p:sp>
      <p:pic>
        <p:nvPicPr>
          <p:cNvPr id="230" name="Picture 229">
            <a:extLst>
              <a:ext uri="{FF2B5EF4-FFF2-40B4-BE49-F238E27FC236}">
                <a16:creationId xmlns:a16="http://schemas.microsoft.com/office/drawing/2014/main" id="{E0DB3844-C3BC-BD46-B421-8D84AC51C220}"/>
              </a:ext>
            </a:extLst>
          </p:cNvPr>
          <p:cNvPicPr>
            <a:picLocks noChangeAspect="1"/>
          </p:cNvPicPr>
          <p:nvPr/>
        </p:nvPicPr>
        <p:blipFill rotWithShape="1">
          <a:blip r:embed="rId27"/>
          <a:srcRect l="14747" t="40914" r="21098" b="32612"/>
          <a:stretch/>
        </p:blipFill>
        <p:spPr>
          <a:xfrm>
            <a:off x="106661" y="2124732"/>
            <a:ext cx="1994232" cy="548640"/>
          </a:xfrm>
          <a:prstGeom prst="rect">
            <a:avLst/>
          </a:prstGeom>
        </p:spPr>
      </p:pic>
      <p:sp>
        <p:nvSpPr>
          <p:cNvPr id="231" name="TextBox 230">
            <a:extLst>
              <a:ext uri="{FF2B5EF4-FFF2-40B4-BE49-F238E27FC236}">
                <a16:creationId xmlns:a16="http://schemas.microsoft.com/office/drawing/2014/main" id="{FF5CE3C7-3F43-8F3E-F1DE-2F0CA5B1BB17}"/>
              </a:ext>
            </a:extLst>
          </p:cNvPr>
          <p:cNvSpPr txBox="1"/>
          <p:nvPr/>
        </p:nvSpPr>
        <p:spPr>
          <a:xfrm>
            <a:off x="43633" y="1247493"/>
            <a:ext cx="1952128" cy="286232"/>
          </a:xfrm>
          <a:prstGeom prst="rect">
            <a:avLst/>
          </a:prstGeom>
          <a:noFill/>
        </p:spPr>
        <p:txBody>
          <a:bodyPr wrap="square" rtlCol="0">
            <a:spAutoFit/>
          </a:bodyPr>
          <a:lstStyle/>
          <a:p>
            <a:pPr algn="ctr" defTabSz="457189">
              <a:lnSpc>
                <a:spcPct val="90000"/>
              </a:lnSpc>
              <a:spcBef>
                <a:spcPts val="300"/>
              </a:spcBef>
            </a:pPr>
            <a:r>
              <a:rPr lang="en-US" sz="1400" b="1">
                <a:cs typeface="Arial" panose="020B0604020202020204" pitchFamily="34" charset="0"/>
              </a:rPr>
              <a:t>40 to 80 Series</a:t>
            </a:r>
          </a:p>
        </p:txBody>
      </p:sp>
      <p:pic>
        <p:nvPicPr>
          <p:cNvPr id="232" name="Picture 348">
            <a:extLst>
              <a:ext uri="{FF2B5EF4-FFF2-40B4-BE49-F238E27FC236}">
                <a16:creationId xmlns:a16="http://schemas.microsoft.com/office/drawing/2014/main" id="{C28897A6-6FDD-3E56-4DE7-F074EC456E6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7561" y="2948873"/>
            <a:ext cx="548640" cy="548640"/>
          </a:xfrm>
          <a:prstGeom prst="rect">
            <a:avLst/>
          </a:prstGeom>
        </p:spPr>
      </p:pic>
      <p:pic>
        <p:nvPicPr>
          <p:cNvPr id="233" name="Picture 93">
            <a:extLst>
              <a:ext uri="{FF2B5EF4-FFF2-40B4-BE49-F238E27FC236}">
                <a16:creationId xmlns:a16="http://schemas.microsoft.com/office/drawing/2014/main" id="{B77C76D5-92F9-775F-703D-F0CEC1DA264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bwMode="auto">
          <a:xfrm>
            <a:off x="745377" y="1596949"/>
            <a:ext cx="548640"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 name="TextBox 233">
            <a:extLst>
              <a:ext uri="{FF2B5EF4-FFF2-40B4-BE49-F238E27FC236}">
                <a16:creationId xmlns:a16="http://schemas.microsoft.com/office/drawing/2014/main" id="{D355D535-19D5-CADD-AFBC-31ED607D8828}"/>
              </a:ext>
            </a:extLst>
          </p:cNvPr>
          <p:cNvSpPr txBox="1"/>
          <p:nvPr/>
        </p:nvSpPr>
        <p:spPr>
          <a:xfrm>
            <a:off x="59782" y="5481393"/>
            <a:ext cx="1816311" cy="320320"/>
          </a:xfrm>
          <a:prstGeom prst="rect">
            <a:avLst/>
          </a:prstGeom>
          <a:noFill/>
        </p:spPr>
        <p:txBody>
          <a:bodyPr wrap="square" rtlCol="0">
            <a:spAutoFit/>
          </a:bodyPr>
          <a:lstStyle/>
          <a:p>
            <a:pPr algn="ctr" defTabSz="457189">
              <a:lnSpc>
                <a:spcPct val="90000"/>
              </a:lnSpc>
              <a:spcBef>
                <a:spcPts val="300"/>
              </a:spcBef>
            </a:pPr>
            <a:r>
              <a:rPr lang="en-US" sz="1600" b="1">
                <a:cs typeface="Arial" panose="020B0604020202020204" pitchFamily="34" charset="0"/>
              </a:rPr>
              <a:t>Branch</a:t>
            </a:r>
          </a:p>
        </p:txBody>
      </p:sp>
      <p:sp>
        <p:nvSpPr>
          <p:cNvPr id="235" name="TextBox 1">
            <a:extLst>
              <a:ext uri="{FF2B5EF4-FFF2-40B4-BE49-F238E27FC236}">
                <a16:creationId xmlns:a16="http://schemas.microsoft.com/office/drawing/2014/main" id="{286E5A0F-F77E-0B65-546C-F4406628ECC3}"/>
              </a:ext>
            </a:extLst>
          </p:cNvPr>
          <p:cNvSpPr txBox="1"/>
          <p:nvPr/>
        </p:nvSpPr>
        <p:spPr>
          <a:xfrm>
            <a:off x="62968" y="3717289"/>
            <a:ext cx="2286000" cy="1200329"/>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Performance</a:t>
            </a:r>
          </a:p>
          <a:p>
            <a:pPr marL="231775" indent="-115888">
              <a:buFont typeface="Arial" panose="020B0604020202020204" pitchFamily="34" charset="0"/>
              <a:buChar char="•"/>
            </a:pPr>
            <a:r>
              <a:rPr lang="en-US" sz="1200"/>
              <a:t>5–10 Gbps FW</a:t>
            </a:r>
          </a:p>
          <a:p>
            <a:pPr marL="231775" indent="-115888">
              <a:buFont typeface="Arial" panose="020B0604020202020204" pitchFamily="34" charset="0"/>
              <a:buChar char="•"/>
            </a:pPr>
            <a:r>
              <a:rPr lang="en-US" sz="1200"/>
              <a:t>600–950 Mbps Threat Prevention </a:t>
            </a:r>
          </a:p>
          <a:p>
            <a:pPr marL="231775" indent="-115888">
              <a:buFont typeface="Arial" panose="020B0604020202020204" pitchFamily="34" charset="0"/>
              <a:buChar char="•"/>
            </a:pPr>
            <a:r>
              <a:rPr lang="en-US" sz="1200"/>
              <a:t>310–715 Mbps SSL Inspection</a:t>
            </a:r>
          </a:p>
        </p:txBody>
      </p:sp>
      <p:sp>
        <p:nvSpPr>
          <p:cNvPr id="236" name="TextBox 235">
            <a:extLst>
              <a:ext uri="{FF2B5EF4-FFF2-40B4-BE49-F238E27FC236}">
                <a16:creationId xmlns:a16="http://schemas.microsoft.com/office/drawing/2014/main" id="{24922C97-3222-82E9-7209-ACC6710C85AB}"/>
              </a:ext>
            </a:extLst>
          </p:cNvPr>
          <p:cNvSpPr txBox="1"/>
          <p:nvPr/>
        </p:nvSpPr>
        <p:spPr>
          <a:xfrm>
            <a:off x="734553" y="2057717"/>
            <a:ext cx="562799" cy="189283"/>
          </a:xfrm>
          <a:prstGeom prst="rect">
            <a:avLst/>
          </a:prstGeom>
          <a:noFill/>
        </p:spPr>
        <p:txBody>
          <a:bodyPr wrap="square" rtlCol="0">
            <a:spAutoFit/>
          </a:bodyPr>
          <a:lstStyle/>
          <a:p>
            <a:pPr algn="l" defTabSz="457189">
              <a:lnSpc>
                <a:spcPct val="90000"/>
              </a:lnSpc>
              <a:spcBef>
                <a:spcPts val="300"/>
              </a:spcBef>
            </a:pPr>
            <a:r>
              <a:rPr lang="en-US" sz="700">
                <a:cs typeface="Arial" panose="020B0604020202020204" pitchFamily="34" charset="0"/>
              </a:rPr>
              <a:t>SD-WAN</a:t>
            </a:r>
          </a:p>
        </p:txBody>
      </p:sp>
      <p:sp>
        <p:nvSpPr>
          <p:cNvPr id="237" name="TextBox 1">
            <a:extLst>
              <a:ext uri="{FF2B5EF4-FFF2-40B4-BE49-F238E27FC236}">
                <a16:creationId xmlns:a16="http://schemas.microsoft.com/office/drawing/2014/main" id="{5C9337F8-DE0C-657F-5F60-497E2372F571}"/>
              </a:ext>
            </a:extLst>
          </p:cNvPr>
          <p:cNvSpPr txBox="1"/>
          <p:nvPr/>
        </p:nvSpPr>
        <p:spPr>
          <a:xfrm>
            <a:off x="7181886" y="3720408"/>
            <a:ext cx="2286000" cy="1212692"/>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Performance</a:t>
            </a:r>
          </a:p>
          <a:p>
            <a:pPr marL="231775" indent="-115888">
              <a:buFont typeface="Arial" panose="020B0604020202020204" pitchFamily="34" charset="0"/>
              <a:buChar char="•"/>
            </a:pPr>
            <a:r>
              <a:rPr lang="en-US" sz="1200"/>
              <a:t>239 Gbps-2.4 Tbps FW</a:t>
            </a:r>
          </a:p>
          <a:p>
            <a:pPr marL="231775" indent="-115888">
              <a:buFont typeface="Arial" panose="020B0604020202020204" pitchFamily="34" charset="0"/>
              <a:buChar char="•"/>
            </a:pPr>
            <a:r>
              <a:rPr lang="en-US" sz="1200"/>
              <a:t>17–100 Gbps Threat Prevention </a:t>
            </a:r>
          </a:p>
          <a:p>
            <a:pPr marL="231775" indent="-115888">
              <a:buFont typeface="Arial" panose="020B0604020202020204" pitchFamily="34" charset="0"/>
              <a:buChar char="•"/>
            </a:pPr>
            <a:r>
              <a:rPr lang="en-US" sz="1200"/>
              <a:t>21–110 Gbps SSL Inspection</a:t>
            </a:r>
          </a:p>
        </p:txBody>
      </p:sp>
      <p:sp>
        <p:nvSpPr>
          <p:cNvPr id="238" name="TextBox 1">
            <a:extLst>
              <a:ext uri="{FF2B5EF4-FFF2-40B4-BE49-F238E27FC236}">
                <a16:creationId xmlns:a16="http://schemas.microsoft.com/office/drawing/2014/main" id="{7C2D3C47-3FEB-241B-5410-43775BA984F8}"/>
              </a:ext>
            </a:extLst>
          </p:cNvPr>
          <p:cNvSpPr txBox="1"/>
          <p:nvPr/>
        </p:nvSpPr>
        <p:spPr>
          <a:xfrm>
            <a:off x="9396556" y="4209798"/>
            <a:ext cx="2286000" cy="1212692"/>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Performance</a:t>
            </a:r>
          </a:p>
          <a:p>
            <a:pPr marL="231775" indent="-115888">
              <a:buFont typeface="Arial" panose="020B0604020202020204" pitchFamily="34" charset="0"/>
              <a:buChar char="•"/>
            </a:pPr>
            <a:r>
              <a:rPr lang="en-US" sz="1200"/>
              <a:t>630 Gbps-1.89 Tbps FW</a:t>
            </a:r>
          </a:p>
          <a:p>
            <a:pPr marL="231775" indent="-115888">
              <a:buFont typeface="Arial" panose="020B0604020202020204" pitchFamily="34" charset="0"/>
              <a:buChar char="•"/>
            </a:pPr>
            <a:r>
              <a:rPr lang="en-US" sz="1200"/>
              <a:t>80–520 Gbps Threat Prevention </a:t>
            </a:r>
          </a:p>
          <a:p>
            <a:pPr marL="231775" indent="-115888">
              <a:buFont typeface="Arial" panose="020B0604020202020204" pitchFamily="34" charset="0"/>
              <a:buChar char="•"/>
            </a:pPr>
            <a:r>
              <a:rPr lang="en-US" sz="1200"/>
              <a:t>80–540 Gbps SSL Inspection</a:t>
            </a:r>
          </a:p>
        </p:txBody>
      </p:sp>
      <p:grpSp>
        <p:nvGrpSpPr>
          <p:cNvPr id="239" name="Group 238">
            <a:extLst>
              <a:ext uri="{FF2B5EF4-FFF2-40B4-BE49-F238E27FC236}">
                <a16:creationId xmlns:a16="http://schemas.microsoft.com/office/drawing/2014/main" id="{735EA5C4-86C0-1299-AA89-B43BFB077C53}"/>
              </a:ext>
            </a:extLst>
          </p:cNvPr>
          <p:cNvGrpSpPr/>
          <p:nvPr/>
        </p:nvGrpSpPr>
        <p:grpSpPr>
          <a:xfrm>
            <a:off x="1843710" y="1235769"/>
            <a:ext cx="789924" cy="4505216"/>
            <a:chOff x="1843710" y="1235769"/>
            <a:chExt cx="789924" cy="4505216"/>
          </a:xfrm>
        </p:grpSpPr>
        <p:sp>
          <p:nvSpPr>
            <p:cNvPr id="240" name="Isosceles Triangle 10">
              <a:extLst>
                <a:ext uri="{FF2B5EF4-FFF2-40B4-BE49-F238E27FC236}">
                  <a16:creationId xmlns:a16="http://schemas.microsoft.com/office/drawing/2014/main" id="{EA31ABB3-D0D1-9E3C-7843-760D9D048B8C}"/>
                </a:ext>
              </a:extLst>
            </p:cNvPr>
            <p:cNvSpPr/>
            <p:nvPr/>
          </p:nvSpPr>
          <p:spPr>
            <a:xfrm rot="5460000">
              <a:off x="1764927" y="3417213"/>
              <a:ext cx="1470046" cy="259957"/>
            </a:xfrm>
            <a:custGeom>
              <a:avLst/>
              <a:gdLst>
                <a:gd name="connsiteX0" fmla="*/ 0 w 1019959"/>
                <a:gd name="connsiteY0" fmla="*/ 317874 h 317874"/>
                <a:gd name="connsiteX1" fmla="*/ 467937 w 1019959"/>
                <a:gd name="connsiteY1" fmla="*/ 0 h 317874"/>
                <a:gd name="connsiteX2" fmla="*/ 1019959 w 1019959"/>
                <a:gd name="connsiteY2" fmla="*/ 317874 h 317874"/>
                <a:gd name="connsiteX3" fmla="*/ 0 w 1019959"/>
                <a:gd name="connsiteY3" fmla="*/ 317874 h 317874"/>
                <a:gd name="connsiteX0" fmla="*/ 0 w 1125061"/>
                <a:gd name="connsiteY0" fmla="*/ 223281 h 317874"/>
                <a:gd name="connsiteX1" fmla="*/ 573039 w 1125061"/>
                <a:gd name="connsiteY1" fmla="*/ 0 h 317874"/>
                <a:gd name="connsiteX2" fmla="*/ 1125061 w 1125061"/>
                <a:gd name="connsiteY2" fmla="*/ 317874 h 317874"/>
                <a:gd name="connsiteX3" fmla="*/ 0 w 1125061"/>
                <a:gd name="connsiteY3" fmla="*/ 223281 h 317874"/>
                <a:gd name="connsiteX0" fmla="*/ 0 w 1293229"/>
                <a:gd name="connsiteY0" fmla="*/ 223281 h 254812"/>
                <a:gd name="connsiteX1" fmla="*/ 573039 w 1293229"/>
                <a:gd name="connsiteY1" fmla="*/ 0 h 254812"/>
                <a:gd name="connsiteX2" fmla="*/ 1293229 w 1293229"/>
                <a:gd name="connsiteY2" fmla="*/ 254812 h 254812"/>
                <a:gd name="connsiteX3" fmla="*/ 0 w 1293229"/>
                <a:gd name="connsiteY3" fmla="*/ 223281 h 254812"/>
                <a:gd name="connsiteX0" fmla="*/ 0 w 1293229"/>
                <a:gd name="connsiteY0" fmla="*/ 230208 h 254812"/>
                <a:gd name="connsiteX1" fmla="*/ 573039 w 1293229"/>
                <a:gd name="connsiteY1" fmla="*/ 0 h 254812"/>
                <a:gd name="connsiteX2" fmla="*/ 1293229 w 1293229"/>
                <a:gd name="connsiteY2" fmla="*/ 254812 h 254812"/>
                <a:gd name="connsiteX3" fmla="*/ 0 w 1293229"/>
                <a:gd name="connsiteY3" fmla="*/ 230208 h 254812"/>
                <a:gd name="connsiteX0" fmla="*/ 0 w 1319356"/>
                <a:gd name="connsiteY0" fmla="*/ 250990 h 254812"/>
                <a:gd name="connsiteX1" fmla="*/ 599166 w 1319356"/>
                <a:gd name="connsiteY1" fmla="*/ 0 h 254812"/>
                <a:gd name="connsiteX2" fmla="*/ 1319356 w 1319356"/>
                <a:gd name="connsiteY2" fmla="*/ 254812 h 254812"/>
                <a:gd name="connsiteX3" fmla="*/ 0 w 1319356"/>
                <a:gd name="connsiteY3" fmla="*/ 250990 h 254812"/>
                <a:gd name="connsiteX0" fmla="*/ 0 w 1319356"/>
                <a:gd name="connsiteY0" fmla="*/ 262404 h 266226"/>
                <a:gd name="connsiteX1" fmla="*/ 582395 w 1319356"/>
                <a:gd name="connsiteY1" fmla="*/ 0 h 266226"/>
                <a:gd name="connsiteX2" fmla="*/ 1319356 w 1319356"/>
                <a:gd name="connsiteY2" fmla="*/ 266226 h 266226"/>
                <a:gd name="connsiteX3" fmla="*/ 0 w 1319356"/>
                <a:gd name="connsiteY3" fmla="*/ 262404 h 266226"/>
                <a:gd name="connsiteX0" fmla="*/ 0 w 1347371"/>
                <a:gd name="connsiteY0" fmla="*/ 239473 h 266226"/>
                <a:gd name="connsiteX1" fmla="*/ 610410 w 1347371"/>
                <a:gd name="connsiteY1" fmla="*/ 0 h 266226"/>
                <a:gd name="connsiteX2" fmla="*/ 1347371 w 1347371"/>
                <a:gd name="connsiteY2" fmla="*/ 266226 h 266226"/>
                <a:gd name="connsiteX3" fmla="*/ 0 w 1347371"/>
                <a:gd name="connsiteY3" fmla="*/ 239473 h 266226"/>
                <a:gd name="connsiteX0" fmla="*/ 0 w 1358519"/>
                <a:gd name="connsiteY0" fmla="*/ 233818 h 266226"/>
                <a:gd name="connsiteX1" fmla="*/ 621558 w 1358519"/>
                <a:gd name="connsiteY1" fmla="*/ 0 h 266226"/>
                <a:gd name="connsiteX2" fmla="*/ 1358519 w 1358519"/>
                <a:gd name="connsiteY2" fmla="*/ 266226 h 266226"/>
                <a:gd name="connsiteX3" fmla="*/ 0 w 1358519"/>
                <a:gd name="connsiteY3" fmla="*/ 233818 h 266226"/>
                <a:gd name="connsiteX0" fmla="*/ 0 w 1386050"/>
                <a:gd name="connsiteY0" fmla="*/ 233818 h 259855"/>
                <a:gd name="connsiteX1" fmla="*/ 621558 w 1386050"/>
                <a:gd name="connsiteY1" fmla="*/ 0 h 259855"/>
                <a:gd name="connsiteX2" fmla="*/ 1386050 w 1386050"/>
                <a:gd name="connsiteY2" fmla="*/ 259855 h 259855"/>
                <a:gd name="connsiteX3" fmla="*/ 0 w 1386050"/>
                <a:gd name="connsiteY3" fmla="*/ 233818 h 259855"/>
                <a:gd name="connsiteX0" fmla="*/ 0 w 1386050"/>
                <a:gd name="connsiteY0" fmla="*/ 233920 h 259957"/>
                <a:gd name="connsiteX1" fmla="*/ 627084 w 1386050"/>
                <a:gd name="connsiteY1" fmla="*/ 0 h 259957"/>
                <a:gd name="connsiteX2" fmla="*/ 1386050 w 1386050"/>
                <a:gd name="connsiteY2" fmla="*/ 259957 h 259957"/>
                <a:gd name="connsiteX3" fmla="*/ 0 w 1386050"/>
                <a:gd name="connsiteY3" fmla="*/ 233920 h 259957"/>
              </a:gdLst>
              <a:ahLst/>
              <a:cxnLst>
                <a:cxn ang="0">
                  <a:pos x="connsiteX0" y="connsiteY0"/>
                </a:cxn>
                <a:cxn ang="0">
                  <a:pos x="connsiteX1" y="connsiteY1"/>
                </a:cxn>
                <a:cxn ang="0">
                  <a:pos x="connsiteX2" y="connsiteY2"/>
                </a:cxn>
                <a:cxn ang="0">
                  <a:pos x="connsiteX3" y="connsiteY3"/>
                </a:cxn>
              </a:cxnLst>
              <a:rect l="l" t="t" r="r" b="b"/>
              <a:pathLst>
                <a:path w="1386050" h="259957">
                  <a:moveTo>
                    <a:pt x="0" y="233920"/>
                  </a:moveTo>
                  <a:lnTo>
                    <a:pt x="627084" y="0"/>
                  </a:lnTo>
                  <a:lnTo>
                    <a:pt x="1386050" y="259957"/>
                  </a:lnTo>
                  <a:lnTo>
                    <a:pt x="0" y="233920"/>
                  </a:lnTo>
                  <a:close/>
                </a:path>
              </a:pathLst>
            </a:cu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1" name="Straight Connector 240">
              <a:extLst>
                <a:ext uri="{FF2B5EF4-FFF2-40B4-BE49-F238E27FC236}">
                  <a16:creationId xmlns:a16="http://schemas.microsoft.com/office/drawing/2014/main" id="{245DDB56-414B-D367-95AE-E700E7B6E2B6}"/>
                </a:ext>
              </a:extLst>
            </p:cNvPr>
            <p:cNvCxnSpPr>
              <a:cxnSpLocks/>
            </p:cNvCxnSpPr>
            <p:nvPr/>
          </p:nvCxnSpPr>
          <p:spPr>
            <a:xfrm>
              <a:off x="1860137" y="1235769"/>
              <a:ext cx="773497" cy="225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D2631CA1-3DBC-77A3-469D-A1A532A4E164}"/>
                </a:ext>
              </a:extLst>
            </p:cNvPr>
            <p:cNvCxnSpPr/>
            <p:nvPr/>
          </p:nvCxnSpPr>
          <p:spPr>
            <a:xfrm flipH="1">
              <a:off x="1843710" y="3483119"/>
              <a:ext cx="787627" cy="2257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B927D942-D8E0-CBB3-CD23-7A95209A7F3D}"/>
              </a:ext>
            </a:extLst>
          </p:cNvPr>
          <p:cNvGrpSpPr/>
          <p:nvPr/>
        </p:nvGrpSpPr>
        <p:grpSpPr>
          <a:xfrm>
            <a:off x="4199341" y="1315672"/>
            <a:ext cx="789924" cy="4505216"/>
            <a:chOff x="1843710" y="1235769"/>
            <a:chExt cx="789924" cy="4505216"/>
          </a:xfrm>
        </p:grpSpPr>
        <p:sp>
          <p:nvSpPr>
            <p:cNvPr id="244" name="Isosceles Triangle 10">
              <a:extLst>
                <a:ext uri="{FF2B5EF4-FFF2-40B4-BE49-F238E27FC236}">
                  <a16:creationId xmlns:a16="http://schemas.microsoft.com/office/drawing/2014/main" id="{E221D692-ECB3-1961-3974-5C77297D4983}"/>
                </a:ext>
              </a:extLst>
            </p:cNvPr>
            <p:cNvSpPr/>
            <p:nvPr/>
          </p:nvSpPr>
          <p:spPr>
            <a:xfrm rot="5460000">
              <a:off x="1764927" y="3417213"/>
              <a:ext cx="1470046" cy="259957"/>
            </a:xfrm>
            <a:custGeom>
              <a:avLst/>
              <a:gdLst>
                <a:gd name="connsiteX0" fmla="*/ 0 w 1019959"/>
                <a:gd name="connsiteY0" fmla="*/ 317874 h 317874"/>
                <a:gd name="connsiteX1" fmla="*/ 467937 w 1019959"/>
                <a:gd name="connsiteY1" fmla="*/ 0 h 317874"/>
                <a:gd name="connsiteX2" fmla="*/ 1019959 w 1019959"/>
                <a:gd name="connsiteY2" fmla="*/ 317874 h 317874"/>
                <a:gd name="connsiteX3" fmla="*/ 0 w 1019959"/>
                <a:gd name="connsiteY3" fmla="*/ 317874 h 317874"/>
                <a:gd name="connsiteX0" fmla="*/ 0 w 1125061"/>
                <a:gd name="connsiteY0" fmla="*/ 223281 h 317874"/>
                <a:gd name="connsiteX1" fmla="*/ 573039 w 1125061"/>
                <a:gd name="connsiteY1" fmla="*/ 0 h 317874"/>
                <a:gd name="connsiteX2" fmla="*/ 1125061 w 1125061"/>
                <a:gd name="connsiteY2" fmla="*/ 317874 h 317874"/>
                <a:gd name="connsiteX3" fmla="*/ 0 w 1125061"/>
                <a:gd name="connsiteY3" fmla="*/ 223281 h 317874"/>
                <a:gd name="connsiteX0" fmla="*/ 0 w 1293229"/>
                <a:gd name="connsiteY0" fmla="*/ 223281 h 254812"/>
                <a:gd name="connsiteX1" fmla="*/ 573039 w 1293229"/>
                <a:gd name="connsiteY1" fmla="*/ 0 h 254812"/>
                <a:gd name="connsiteX2" fmla="*/ 1293229 w 1293229"/>
                <a:gd name="connsiteY2" fmla="*/ 254812 h 254812"/>
                <a:gd name="connsiteX3" fmla="*/ 0 w 1293229"/>
                <a:gd name="connsiteY3" fmla="*/ 223281 h 254812"/>
                <a:gd name="connsiteX0" fmla="*/ 0 w 1293229"/>
                <a:gd name="connsiteY0" fmla="*/ 230208 h 254812"/>
                <a:gd name="connsiteX1" fmla="*/ 573039 w 1293229"/>
                <a:gd name="connsiteY1" fmla="*/ 0 h 254812"/>
                <a:gd name="connsiteX2" fmla="*/ 1293229 w 1293229"/>
                <a:gd name="connsiteY2" fmla="*/ 254812 h 254812"/>
                <a:gd name="connsiteX3" fmla="*/ 0 w 1293229"/>
                <a:gd name="connsiteY3" fmla="*/ 230208 h 254812"/>
                <a:gd name="connsiteX0" fmla="*/ 0 w 1319356"/>
                <a:gd name="connsiteY0" fmla="*/ 250990 h 254812"/>
                <a:gd name="connsiteX1" fmla="*/ 599166 w 1319356"/>
                <a:gd name="connsiteY1" fmla="*/ 0 h 254812"/>
                <a:gd name="connsiteX2" fmla="*/ 1319356 w 1319356"/>
                <a:gd name="connsiteY2" fmla="*/ 254812 h 254812"/>
                <a:gd name="connsiteX3" fmla="*/ 0 w 1319356"/>
                <a:gd name="connsiteY3" fmla="*/ 250990 h 254812"/>
                <a:gd name="connsiteX0" fmla="*/ 0 w 1319356"/>
                <a:gd name="connsiteY0" fmla="*/ 262404 h 266226"/>
                <a:gd name="connsiteX1" fmla="*/ 582395 w 1319356"/>
                <a:gd name="connsiteY1" fmla="*/ 0 h 266226"/>
                <a:gd name="connsiteX2" fmla="*/ 1319356 w 1319356"/>
                <a:gd name="connsiteY2" fmla="*/ 266226 h 266226"/>
                <a:gd name="connsiteX3" fmla="*/ 0 w 1319356"/>
                <a:gd name="connsiteY3" fmla="*/ 262404 h 266226"/>
                <a:gd name="connsiteX0" fmla="*/ 0 w 1347371"/>
                <a:gd name="connsiteY0" fmla="*/ 239473 h 266226"/>
                <a:gd name="connsiteX1" fmla="*/ 610410 w 1347371"/>
                <a:gd name="connsiteY1" fmla="*/ 0 h 266226"/>
                <a:gd name="connsiteX2" fmla="*/ 1347371 w 1347371"/>
                <a:gd name="connsiteY2" fmla="*/ 266226 h 266226"/>
                <a:gd name="connsiteX3" fmla="*/ 0 w 1347371"/>
                <a:gd name="connsiteY3" fmla="*/ 239473 h 266226"/>
                <a:gd name="connsiteX0" fmla="*/ 0 w 1358519"/>
                <a:gd name="connsiteY0" fmla="*/ 233818 h 266226"/>
                <a:gd name="connsiteX1" fmla="*/ 621558 w 1358519"/>
                <a:gd name="connsiteY1" fmla="*/ 0 h 266226"/>
                <a:gd name="connsiteX2" fmla="*/ 1358519 w 1358519"/>
                <a:gd name="connsiteY2" fmla="*/ 266226 h 266226"/>
                <a:gd name="connsiteX3" fmla="*/ 0 w 1358519"/>
                <a:gd name="connsiteY3" fmla="*/ 233818 h 266226"/>
                <a:gd name="connsiteX0" fmla="*/ 0 w 1386050"/>
                <a:gd name="connsiteY0" fmla="*/ 233818 h 259855"/>
                <a:gd name="connsiteX1" fmla="*/ 621558 w 1386050"/>
                <a:gd name="connsiteY1" fmla="*/ 0 h 259855"/>
                <a:gd name="connsiteX2" fmla="*/ 1386050 w 1386050"/>
                <a:gd name="connsiteY2" fmla="*/ 259855 h 259855"/>
                <a:gd name="connsiteX3" fmla="*/ 0 w 1386050"/>
                <a:gd name="connsiteY3" fmla="*/ 233818 h 259855"/>
                <a:gd name="connsiteX0" fmla="*/ 0 w 1386050"/>
                <a:gd name="connsiteY0" fmla="*/ 233920 h 259957"/>
                <a:gd name="connsiteX1" fmla="*/ 627084 w 1386050"/>
                <a:gd name="connsiteY1" fmla="*/ 0 h 259957"/>
                <a:gd name="connsiteX2" fmla="*/ 1386050 w 1386050"/>
                <a:gd name="connsiteY2" fmla="*/ 259957 h 259957"/>
                <a:gd name="connsiteX3" fmla="*/ 0 w 1386050"/>
                <a:gd name="connsiteY3" fmla="*/ 233920 h 259957"/>
              </a:gdLst>
              <a:ahLst/>
              <a:cxnLst>
                <a:cxn ang="0">
                  <a:pos x="connsiteX0" y="connsiteY0"/>
                </a:cxn>
                <a:cxn ang="0">
                  <a:pos x="connsiteX1" y="connsiteY1"/>
                </a:cxn>
                <a:cxn ang="0">
                  <a:pos x="connsiteX2" y="connsiteY2"/>
                </a:cxn>
                <a:cxn ang="0">
                  <a:pos x="connsiteX3" y="connsiteY3"/>
                </a:cxn>
              </a:cxnLst>
              <a:rect l="l" t="t" r="r" b="b"/>
              <a:pathLst>
                <a:path w="1386050" h="259957">
                  <a:moveTo>
                    <a:pt x="0" y="233920"/>
                  </a:moveTo>
                  <a:lnTo>
                    <a:pt x="627084" y="0"/>
                  </a:lnTo>
                  <a:lnTo>
                    <a:pt x="1386050" y="259957"/>
                  </a:lnTo>
                  <a:lnTo>
                    <a:pt x="0" y="233920"/>
                  </a:lnTo>
                  <a:close/>
                </a:path>
              </a:pathLst>
            </a:cu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 name="Straight Connector 244">
              <a:extLst>
                <a:ext uri="{FF2B5EF4-FFF2-40B4-BE49-F238E27FC236}">
                  <a16:creationId xmlns:a16="http://schemas.microsoft.com/office/drawing/2014/main" id="{4ECEC77E-1868-0556-B34A-E818F494E55B}"/>
                </a:ext>
              </a:extLst>
            </p:cNvPr>
            <p:cNvCxnSpPr>
              <a:cxnSpLocks/>
            </p:cNvCxnSpPr>
            <p:nvPr/>
          </p:nvCxnSpPr>
          <p:spPr>
            <a:xfrm>
              <a:off x="1860137" y="1235769"/>
              <a:ext cx="773497" cy="225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89C58942-EA07-37B7-7987-CDB4A34F9B1C}"/>
                </a:ext>
              </a:extLst>
            </p:cNvPr>
            <p:cNvCxnSpPr/>
            <p:nvPr/>
          </p:nvCxnSpPr>
          <p:spPr>
            <a:xfrm flipH="1">
              <a:off x="1843710" y="3483119"/>
              <a:ext cx="787627" cy="2257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F3E12972-D772-654D-92E3-B6DCC21C2A66}"/>
              </a:ext>
            </a:extLst>
          </p:cNvPr>
          <p:cNvGrpSpPr/>
          <p:nvPr/>
        </p:nvGrpSpPr>
        <p:grpSpPr>
          <a:xfrm>
            <a:off x="6506973" y="1280123"/>
            <a:ext cx="789924" cy="4505216"/>
            <a:chOff x="1843710" y="1235769"/>
            <a:chExt cx="789924" cy="4505216"/>
          </a:xfrm>
        </p:grpSpPr>
        <p:sp>
          <p:nvSpPr>
            <p:cNvPr id="248" name="Isosceles Triangle 10">
              <a:extLst>
                <a:ext uri="{FF2B5EF4-FFF2-40B4-BE49-F238E27FC236}">
                  <a16:creationId xmlns:a16="http://schemas.microsoft.com/office/drawing/2014/main" id="{F420E5F7-B977-002E-5FE7-9624BE87CAF9}"/>
                </a:ext>
              </a:extLst>
            </p:cNvPr>
            <p:cNvSpPr/>
            <p:nvPr/>
          </p:nvSpPr>
          <p:spPr>
            <a:xfrm rot="5460000">
              <a:off x="1764927" y="3417213"/>
              <a:ext cx="1470046" cy="259957"/>
            </a:xfrm>
            <a:custGeom>
              <a:avLst/>
              <a:gdLst>
                <a:gd name="connsiteX0" fmla="*/ 0 w 1019959"/>
                <a:gd name="connsiteY0" fmla="*/ 317874 h 317874"/>
                <a:gd name="connsiteX1" fmla="*/ 467937 w 1019959"/>
                <a:gd name="connsiteY1" fmla="*/ 0 h 317874"/>
                <a:gd name="connsiteX2" fmla="*/ 1019959 w 1019959"/>
                <a:gd name="connsiteY2" fmla="*/ 317874 h 317874"/>
                <a:gd name="connsiteX3" fmla="*/ 0 w 1019959"/>
                <a:gd name="connsiteY3" fmla="*/ 317874 h 317874"/>
                <a:gd name="connsiteX0" fmla="*/ 0 w 1125061"/>
                <a:gd name="connsiteY0" fmla="*/ 223281 h 317874"/>
                <a:gd name="connsiteX1" fmla="*/ 573039 w 1125061"/>
                <a:gd name="connsiteY1" fmla="*/ 0 h 317874"/>
                <a:gd name="connsiteX2" fmla="*/ 1125061 w 1125061"/>
                <a:gd name="connsiteY2" fmla="*/ 317874 h 317874"/>
                <a:gd name="connsiteX3" fmla="*/ 0 w 1125061"/>
                <a:gd name="connsiteY3" fmla="*/ 223281 h 317874"/>
                <a:gd name="connsiteX0" fmla="*/ 0 w 1293229"/>
                <a:gd name="connsiteY0" fmla="*/ 223281 h 254812"/>
                <a:gd name="connsiteX1" fmla="*/ 573039 w 1293229"/>
                <a:gd name="connsiteY1" fmla="*/ 0 h 254812"/>
                <a:gd name="connsiteX2" fmla="*/ 1293229 w 1293229"/>
                <a:gd name="connsiteY2" fmla="*/ 254812 h 254812"/>
                <a:gd name="connsiteX3" fmla="*/ 0 w 1293229"/>
                <a:gd name="connsiteY3" fmla="*/ 223281 h 254812"/>
                <a:gd name="connsiteX0" fmla="*/ 0 w 1293229"/>
                <a:gd name="connsiteY0" fmla="*/ 230208 h 254812"/>
                <a:gd name="connsiteX1" fmla="*/ 573039 w 1293229"/>
                <a:gd name="connsiteY1" fmla="*/ 0 h 254812"/>
                <a:gd name="connsiteX2" fmla="*/ 1293229 w 1293229"/>
                <a:gd name="connsiteY2" fmla="*/ 254812 h 254812"/>
                <a:gd name="connsiteX3" fmla="*/ 0 w 1293229"/>
                <a:gd name="connsiteY3" fmla="*/ 230208 h 254812"/>
                <a:gd name="connsiteX0" fmla="*/ 0 w 1319356"/>
                <a:gd name="connsiteY0" fmla="*/ 250990 h 254812"/>
                <a:gd name="connsiteX1" fmla="*/ 599166 w 1319356"/>
                <a:gd name="connsiteY1" fmla="*/ 0 h 254812"/>
                <a:gd name="connsiteX2" fmla="*/ 1319356 w 1319356"/>
                <a:gd name="connsiteY2" fmla="*/ 254812 h 254812"/>
                <a:gd name="connsiteX3" fmla="*/ 0 w 1319356"/>
                <a:gd name="connsiteY3" fmla="*/ 250990 h 254812"/>
                <a:gd name="connsiteX0" fmla="*/ 0 w 1319356"/>
                <a:gd name="connsiteY0" fmla="*/ 262404 h 266226"/>
                <a:gd name="connsiteX1" fmla="*/ 582395 w 1319356"/>
                <a:gd name="connsiteY1" fmla="*/ 0 h 266226"/>
                <a:gd name="connsiteX2" fmla="*/ 1319356 w 1319356"/>
                <a:gd name="connsiteY2" fmla="*/ 266226 h 266226"/>
                <a:gd name="connsiteX3" fmla="*/ 0 w 1319356"/>
                <a:gd name="connsiteY3" fmla="*/ 262404 h 266226"/>
                <a:gd name="connsiteX0" fmla="*/ 0 w 1347371"/>
                <a:gd name="connsiteY0" fmla="*/ 239473 h 266226"/>
                <a:gd name="connsiteX1" fmla="*/ 610410 w 1347371"/>
                <a:gd name="connsiteY1" fmla="*/ 0 h 266226"/>
                <a:gd name="connsiteX2" fmla="*/ 1347371 w 1347371"/>
                <a:gd name="connsiteY2" fmla="*/ 266226 h 266226"/>
                <a:gd name="connsiteX3" fmla="*/ 0 w 1347371"/>
                <a:gd name="connsiteY3" fmla="*/ 239473 h 266226"/>
                <a:gd name="connsiteX0" fmla="*/ 0 w 1358519"/>
                <a:gd name="connsiteY0" fmla="*/ 233818 h 266226"/>
                <a:gd name="connsiteX1" fmla="*/ 621558 w 1358519"/>
                <a:gd name="connsiteY1" fmla="*/ 0 h 266226"/>
                <a:gd name="connsiteX2" fmla="*/ 1358519 w 1358519"/>
                <a:gd name="connsiteY2" fmla="*/ 266226 h 266226"/>
                <a:gd name="connsiteX3" fmla="*/ 0 w 1358519"/>
                <a:gd name="connsiteY3" fmla="*/ 233818 h 266226"/>
                <a:gd name="connsiteX0" fmla="*/ 0 w 1386050"/>
                <a:gd name="connsiteY0" fmla="*/ 233818 h 259855"/>
                <a:gd name="connsiteX1" fmla="*/ 621558 w 1386050"/>
                <a:gd name="connsiteY1" fmla="*/ 0 h 259855"/>
                <a:gd name="connsiteX2" fmla="*/ 1386050 w 1386050"/>
                <a:gd name="connsiteY2" fmla="*/ 259855 h 259855"/>
                <a:gd name="connsiteX3" fmla="*/ 0 w 1386050"/>
                <a:gd name="connsiteY3" fmla="*/ 233818 h 259855"/>
                <a:gd name="connsiteX0" fmla="*/ 0 w 1386050"/>
                <a:gd name="connsiteY0" fmla="*/ 233920 h 259957"/>
                <a:gd name="connsiteX1" fmla="*/ 627084 w 1386050"/>
                <a:gd name="connsiteY1" fmla="*/ 0 h 259957"/>
                <a:gd name="connsiteX2" fmla="*/ 1386050 w 1386050"/>
                <a:gd name="connsiteY2" fmla="*/ 259957 h 259957"/>
                <a:gd name="connsiteX3" fmla="*/ 0 w 1386050"/>
                <a:gd name="connsiteY3" fmla="*/ 233920 h 259957"/>
              </a:gdLst>
              <a:ahLst/>
              <a:cxnLst>
                <a:cxn ang="0">
                  <a:pos x="connsiteX0" y="connsiteY0"/>
                </a:cxn>
                <a:cxn ang="0">
                  <a:pos x="connsiteX1" y="connsiteY1"/>
                </a:cxn>
                <a:cxn ang="0">
                  <a:pos x="connsiteX2" y="connsiteY2"/>
                </a:cxn>
                <a:cxn ang="0">
                  <a:pos x="connsiteX3" y="connsiteY3"/>
                </a:cxn>
              </a:cxnLst>
              <a:rect l="l" t="t" r="r" b="b"/>
              <a:pathLst>
                <a:path w="1386050" h="259957">
                  <a:moveTo>
                    <a:pt x="0" y="233920"/>
                  </a:moveTo>
                  <a:lnTo>
                    <a:pt x="627084" y="0"/>
                  </a:lnTo>
                  <a:lnTo>
                    <a:pt x="1386050" y="259957"/>
                  </a:lnTo>
                  <a:lnTo>
                    <a:pt x="0" y="233920"/>
                  </a:lnTo>
                  <a:close/>
                </a:path>
              </a:pathLst>
            </a:cu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248">
              <a:extLst>
                <a:ext uri="{FF2B5EF4-FFF2-40B4-BE49-F238E27FC236}">
                  <a16:creationId xmlns:a16="http://schemas.microsoft.com/office/drawing/2014/main" id="{46A2420D-FA8F-355A-CD73-A45A6B501AB9}"/>
                </a:ext>
              </a:extLst>
            </p:cNvPr>
            <p:cNvCxnSpPr>
              <a:cxnSpLocks/>
            </p:cNvCxnSpPr>
            <p:nvPr/>
          </p:nvCxnSpPr>
          <p:spPr>
            <a:xfrm>
              <a:off x="1860137" y="1235769"/>
              <a:ext cx="773497" cy="225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E75AF280-DF43-D1B7-2DBC-585AC27EDBEA}"/>
                </a:ext>
              </a:extLst>
            </p:cNvPr>
            <p:cNvCxnSpPr/>
            <p:nvPr/>
          </p:nvCxnSpPr>
          <p:spPr>
            <a:xfrm flipH="1">
              <a:off x="1843710" y="3483119"/>
              <a:ext cx="787627" cy="2257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305E17AE-0267-E7BA-23F8-379F83630651}"/>
              </a:ext>
            </a:extLst>
          </p:cNvPr>
          <p:cNvGrpSpPr/>
          <p:nvPr/>
        </p:nvGrpSpPr>
        <p:grpSpPr>
          <a:xfrm>
            <a:off x="8854379" y="1265292"/>
            <a:ext cx="789924" cy="4505216"/>
            <a:chOff x="1843710" y="1235769"/>
            <a:chExt cx="789924" cy="4505216"/>
          </a:xfrm>
        </p:grpSpPr>
        <p:sp>
          <p:nvSpPr>
            <p:cNvPr id="252" name="Isosceles Triangle 10">
              <a:extLst>
                <a:ext uri="{FF2B5EF4-FFF2-40B4-BE49-F238E27FC236}">
                  <a16:creationId xmlns:a16="http://schemas.microsoft.com/office/drawing/2014/main" id="{5F080C26-DAED-9411-898A-F7CD124088F1}"/>
                </a:ext>
              </a:extLst>
            </p:cNvPr>
            <p:cNvSpPr/>
            <p:nvPr/>
          </p:nvSpPr>
          <p:spPr>
            <a:xfrm rot="5460000">
              <a:off x="1764927" y="3417213"/>
              <a:ext cx="1470046" cy="259957"/>
            </a:xfrm>
            <a:custGeom>
              <a:avLst/>
              <a:gdLst>
                <a:gd name="connsiteX0" fmla="*/ 0 w 1019959"/>
                <a:gd name="connsiteY0" fmla="*/ 317874 h 317874"/>
                <a:gd name="connsiteX1" fmla="*/ 467937 w 1019959"/>
                <a:gd name="connsiteY1" fmla="*/ 0 h 317874"/>
                <a:gd name="connsiteX2" fmla="*/ 1019959 w 1019959"/>
                <a:gd name="connsiteY2" fmla="*/ 317874 h 317874"/>
                <a:gd name="connsiteX3" fmla="*/ 0 w 1019959"/>
                <a:gd name="connsiteY3" fmla="*/ 317874 h 317874"/>
                <a:gd name="connsiteX0" fmla="*/ 0 w 1125061"/>
                <a:gd name="connsiteY0" fmla="*/ 223281 h 317874"/>
                <a:gd name="connsiteX1" fmla="*/ 573039 w 1125061"/>
                <a:gd name="connsiteY1" fmla="*/ 0 h 317874"/>
                <a:gd name="connsiteX2" fmla="*/ 1125061 w 1125061"/>
                <a:gd name="connsiteY2" fmla="*/ 317874 h 317874"/>
                <a:gd name="connsiteX3" fmla="*/ 0 w 1125061"/>
                <a:gd name="connsiteY3" fmla="*/ 223281 h 317874"/>
                <a:gd name="connsiteX0" fmla="*/ 0 w 1293229"/>
                <a:gd name="connsiteY0" fmla="*/ 223281 h 254812"/>
                <a:gd name="connsiteX1" fmla="*/ 573039 w 1293229"/>
                <a:gd name="connsiteY1" fmla="*/ 0 h 254812"/>
                <a:gd name="connsiteX2" fmla="*/ 1293229 w 1293229"/>
                <a:gd name="connsiteY2" fmla="*/ 254812 h 254812"/>
                <a:gd name="connsiteX3" fmla="*/ 0 w 1293229"/>
                <a:gd name="connsiteY3" fmla="*/ 223281 h 254812"/>
                <a:gd name="connsiteX0" fmla="*/ 0 w 1293229"/>
                <a:gd name="connsiteY0" fmla="*/ 230208 h 254812"/>
                <a:gd name="connsiteX1" fmla="*/ 573039 w 1293229"/>
                <a:gd name="connsiteY1" fmla="*/ 0 h 254812"/>
                <a:gd name="connsiteX2" fmla="*/ 1293229 w 1293229"/>
                <a:gd name="connsiteY2" fmla="*/ 254812 h 254812"/>
                <a:gd name="connsiteX3" fmla="*/ 0 w 1293229"/>
                <a:gd name="connsiteY3" fmla="*/ 230208 h 254812"/>
                <a:gd name="connsiteX0" fmla="*/ 0 w 1319356"/>
                <a:gd name="connsiteY0" fmla="*/ 250990 h 254812"/>
                <a:gd name="connsiteX1" fmla="*/ 599166 w 1319356"/>
                <a:gd name="connsiteY1" fmla="*/ 0 h 254812"/>
                <a:gd name="connsiteX2" fmla="*/ 1319356 w 1319356"/>
                <a:gd name="connsiteY2" fmla="*/ 254812 h 254812"/>
                <a:gd name="connsiteX3" fmla="*/ 0 w 1319356"/>
                <a:gd name="connsiteY3" fmla="*/ 250990 h 254812"/>
                <a:gd name="connsiteX0" fmla="*/ 0 w 1319356"/>
                <a:gd name="connsiteY0" fmla="*/ 262404 h 266226"/>
                <a:gd name="connsiteX1" fmla="*/ 582395 w 1319356"/>
                <a:gd name="connsiteY1" fmla="*/ 0 h 266226"/>
                <a:gd name="connsiteX2" fmla="*/ 1319356 w 1319356"/>
                <a:gd name="connsiteY2" fmla="*/ 266226 h 266226"/>
                <a:gd name="connsiteX3" fmla="*/ 0 w 1319356"/>
                <a:gd name="connsiteY3" fmla="*/ 262404 h 266226"/>
                <a:gd name="connsiteX0" fmla="*/ 0 w 1347371"/>
                <a:gd name="connsiteY0" fmla="*/ 239473 h 266226"/>
                <a:gd name="connsiteX1" fmla="*/ 610410 w 1347371"/>
                <a:gd name="connsiteY1" fmla="*/ 0 h 266226"/>
                <a:gd name="connsiteX2" fmla="*/ 1347371 w 1347371"/>
                <a:gd name="connsiteY2" fmla="*/ 266226 h 266226"/>
                <a:gd name="connsiteX3" fmla="*/ 0 w 1347371"/>
                <a:gd name="connsiteY3" fmla="*/ 239473 h 266226"/>
                <a:gd name="connsiteX0" fmla="*/ 0 w 1358519"/>
                <a:gd name="connsiteY0" fmla="*/ 233818 h 266226"/>
                <a:gd name="connsiteX1" fmla="*/ 621558 w 1358519"/>
                <a:gd name="connsiteY1" fmla="*/ 0 h 266226"/>
                <a:gd name="connsiteX2" fmla="*/ 1358519 w 1358519"/>
                <a:gd name="connsiteY2" fmla="*/ 266226 h 266226"/>
                <a:gd name="connsiteX3" fmla="*/ 0 w 1358519"/>
                <a:gd name="connsiteY3" fmla="*/ 233818 h 266226"/>
                <a:gd name="connsiteX0" fmla="*/ 0 w 1386050"/>
                <a:gd name="connsiteY0" fmla="*/ 233818 h 259855"/>
                <a:gd name="connsiteX1" fmla="*/ 621558 w 1386050"/>
                <a:gd name="connsiteY1" fmla="*/ 0 h 259855"/>
                <a:gd name="connsiteX2" fmla="*/ 1386050 w 1386050"/>
                <a:gd name="connsiteY2" fmla="*/ 259855 h 259855"/>
                <a:gd name="connsiteX3" fmla="*/ 0 w 1386050"/>
                <a:gd name="connsiteY3" fmla="*/ 233818 h 259855"/>
                <a:gd name="connsiteX0" fmla="*/ 0 w 1386050"/>
                <a:gd name="connsiteY0" fmla="*/ 233920 h 259957"/>
                <a:gd name="connsiteX1" fmla="*/ 627084 w 1386050"/>
                <a:gd name="connsiteY1" fmla="*/ 0 h 259957"/>
                <a:gd name="connsiteX2" fmla="*/ 1386050 w 1386050"/>
                <a:gd name="connsiteY2" fmla="*/ 259957 h 259957"/>
                <a:gd name="connsiteX3" fmla="*/ 0 w 1386050"/>
                <a:gd name="connsiteY3" fmla="*/ 233920 h 259957"/>
              </a:gdLst>
              <a:ahLst/>
              <a:cxnLst>
                <a:cxn ang="0">
                  <a:pos x="connsiteX0" y="connsiteY0"/>
                </a:cxn>
                <a:cxn ang="0">
                  <a:pos x="connsiteX1" y="connsiteY1"/>
                </a:cxn>
                <a:cxn ang="0">
                  <a:pos x="connsiteX2" y="connsiteY2"/>
                </a:cxn>
                <a:cxn ang="0">
                  <a:pos x="connsiteX3" y="connsiteY3"/>
                </a:cxn>
              </a:cxnLst>
              <a:rect l="l" t="t" r="r" b="b"/>
              <a:pathLst>
                <a:path w="1386050" h="259957">
                  <a:moveTo>
                    <a:pt x="0" y="233920"/>
                  </a:moveTo>
                  <a:lnTo>
                    <a:pt x="627084" y="0"/>
                  </a:lnTo>
                  <a:lnTo>
                    <a:pt x="1386050" y="259957"/>
                  </a:lnTo>
                  <a:lnTo>
                    <a:pt x="0" y="233920"/>
                  </a:lnTo>
                  <a:close/>
                </a:path>
              </a:pathLst>
            </a:cu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Connector 252">
              <a:extLst>
                <a:ext uri="{FF2B5EF4-FFF2-40B4-BE49-F238E27FC236}">
                  <a16:creationId xmlns:a16="http://schemas.microsoft.com/office/drawing/2014/main" id="{16940EA7-8ECB-9287-E600-A085677E777A}"/>
                </a:ext>
              </a:extLst>
            </p:cNvPr>
            <p:cNvCxnSpPr>
              <a:cxnSpLocks/>
            </p:cNvCxnSpPr>
            <p:nvPr/>
          </p:nvCxnSpPr>
          <p:spPr>
            <a:xfrm>
              <a:off x="1860137" y="1235769"/>
              <a:ext cx="773497" cy="225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54B9EB20-8055-62C5-CFC3-91C097351DB9}"/>
                </a:ext>
              </a:extLst>
            </p:cNvPr>
            <p:cNvCxnSpPr/>
            <p:nvPr/>
          </p:nvCxnSpPr>
          <p:spPr>
            <a:xfrm flipH="1">
              <a:off x="1843710" y="3483119"/>
              <a:ext cx="787627" cy="2257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D8E72819-5191-EC4C-3EF0-B43A372552D5}"/>
              </a:ext>
            </a:extLst>
          </p:cNvPr>
          <p:cNvGrpSpPr/>
          <p:nvPr/>
        </p:nvGrpSpPr>
        <p:grpSpPr>
          <a:xfrm>
            <a:off x="11226121" y="1237968"/>
            <a:ext cx="789924" cy="4505216"/>
            <a:chOff x="1843710" y="1235769"/>
            <a:chExt cx="789924" cy="4505216"/>
          </a:xfrm>
        </p:grpSpPr>
        <p:sp>
          <p:nvSpPr>
            <p:cNvPr id="256" name="Isosceles Triangle 10">
              <a:extLst>
                <a:ext uri="{FF2B5EF4-FFF2-40B4-BE49-F238E27FC236}">
                  <a16:creationId xmlns:a16="http://schemas.microsoft.com/office/drawing/2014/main" id="{03061785-C7A1-9B74-C66E-D433E96D1888}"/>
                </a:ext>
              </a:extLst>
            </p:cNvPr>
            <p:cNvSpPr/>
            <p:nvPr/>
          </p:nvSpPr>
          <p:spPr>
            <a:xfrm rot="5460000">
              <a:off x="1764927" y="3417213"/>
              <a:ext cx="1470046" cy="259957"/>
            </a:xfrm>
            <a:custGeom>
              <a:avLst/>
              <a:gdLst>
                <a:gd name="connsiteX0" fmla="*/ 0 w 1019959"/>
                <a:gd name="connsiteY0" fmla="*/ 317874 h 317874"/>
                <a:gd name="connsiteX1" fmla="*/ 467937 w 1019959"/>
                <a:gd name="connsiteY1" fmla="*/ 0 h 317874"/>
                <a:gd name="connsiteX2" fmla="*/ 1019959 w 1019959"/>
                <a:gd name="connsiteY2" fmla="*/ 317874 h 317874"/>
                <a:gd name="connsiteX3" fmla="*/ 0 w 1019959"/>
                <a:gd name="connsiteY3" fmla="*/ 317874 h 317874"/>
                <a:gd name="connsiteX0" fmla="*/ 0 w 1125061"/>
                <a:gd name="connsiteY0" fmla="*/ 223281 h 317874"/>
                <a:gd name="connsiteX1" fmla="*/ 573039 w 1125061"/>
                <a:gd name="connsiteY1" fmla="*/ 0 h 317874"/>
                <a:gd name="connsiteX2" fmla="*/ 1125061 w 1125061"/>
                <a:gd name="connsiteY2" fmla="*/ 317874 h 317874"/>
                <a:gd name="connsiteX3" fmla="*/ 0 w 1125061"/>
                <a:gd name="connsiteY3" fmla="*/ 223281 h 317874"/>
                <a:gd name="connsiteX0" fmla="*/ 0 w 1293229"/>
                <a:gd name="connsiteY0" fmla="*/ 223281 h 254812"/>
                <a:gd name="connsiteX1" fmla="*/ 573039 w 1293229"/>
                <a:gd name="connsiteY1" fmla="*/ 0 h 254812"/>
                <a:gd name="connsiteX2" fmla="*/ 1293229 w 1293229"/>
                <a:gd name="connsiteY2" fmla="*/ 254812 h 254812"/>
                <a:gd name="connsiteX3" fmla="*/ 0 w 1293229"/>
                <a:gd name="connsiteY3" fmla="*/ 223281 h 254812"/>
                <a:gd name="connsiteX0" fmla="*/ 0 w 1293229"/>
                <a:gd name="connsiteY0" fmla="*/ 230208 h 254812"/>
                <a:gd name="connsiteX1" fmla="*/ 573039 w 1293229"/>
                <a:gd name="connsiteY1" fmla="*/ 0 h 254812"/>
                <a:gd name="connsiteX2" fmla="*/ 1293229 w 1293229"/>
                <a:gd name="connsiteY2" fmla="*/ 254812 h 254812"/>
                <a:gd name="connsiteX3" fmla="*/ 0 w 1293229"/>
                <a:gd name="connsiteY3" fmla="*/ 230208 h 254812"/>
                <a:gd name="connsiteX0" fmla="*/ 0 w 1319356"/>
                <a:gd name="connsiteY0" fmla="*/ 250990 h 254812"/>
                <a:gd name="connsiteX1" fmla="*/ 599166 w 1319356"/>
                <a:gd name="connsiteY1" fmla="*/ 0 h 254812"/>
                <a:gd name="connsiteX2" fmla="*/ 1319356 w 1319356"/>
                <a:gd name="connsiteY2" fmla="*/ 254812 h 254812"/>
                <a:gd name="connsiteX3" fmla="*/ 0 w 1319356"/>
                <a:gd name="connsiteY3" fmla="*/ 250990 h 254812"/>
                <a:gd name="connsiteX0" fmla="*/ 0 w 1319356"/>
                <a:gd name="connsiteY0" fmla="*/ 262404 h 266226"/>
                <a:gd name="connsiteX1" fmla="*/ 582395 w 1319356"/>
                <a:gd name="connsiteY1" fmla="*/ 0 h 266226"/>
                <a:gd name="connsiteX2" fmla="*/ 1319356 w 1319356"/>
                <a:gd name="connsiteY2" fmla="*/ 266226 h 266226"/>
                <a:gd name="connsiteX3" fmla="*/ 0 w 1319356"/>
                <a:gd name="connsiteY3" fmla="*/ 262404 h 266226"/>
                <a:gd name="connsiteX0" fmla="*/ 0 w 1347371"/>
                <a:gd name="connsiteY0" fmla="*/ 239473 h 266226"/>
                <a:gd name="connsiteX1" fmla="*/ 610410 w 1347371"/>
                <a:gd name="connsiteY1" fmla="*/ 0 h 266226"/>
                <a:gd name="connsiteX2" fmla="*/ 1347371 w 1347371"/>
                <a:gd name="connsiteY2" fmla="*/ 266226 h 266226"/>
                <a:gd name="connsiteX3" fmla="*/ 0 w 1347371"/>
                <a:gd name="connsiteY3" fmla="*/ 239473 h 266226"/>
                <a:gd name="connsiteX0" fmla="*/ 0 w 1358519"/>
                <a:gd name="connsiteY0" fmla="*/ 233818 h 266226"/>
                <a:gd name="connsiteX1" fmla="*/ 621558 w 1358519"/>
                <a:gd name="connsiteY1" fmla="*/ 0 h 266226"/>
                <a:gd name="connsiteX2" fmla="*/ 1358519 w 1358519"/>
                <a:gd name="connsiteY2" fmla="*/ 266226 h 266226"/>
                <a:gd name="connsiteX3" fmla="*/ 0 w 1358519"/>
                <a:gd name="connsiteY3" fmla="*/ 233818 h 266226"/>
                <a:gd name="connsiteX0" fmla="*/ 0 w 1386050"/>
                <a:gd name="connsiteY0" fmla="*/ 233818 h 259855"/>
                <a:gd name="connsiteX1" fmla="*/ 621558 w 1386050"/>
                <a:gd name="connsiteY1" fmla="*/ 0 h 259855"/>
                <a:gd name="connsiteX2" fmla="*/ 1386050 w 1386050"/>
                <a:gd name="connsiteY2" fmla="*/ 259855 h 259855"/>
                <a:gd name="connsiteX3" fmla="*/ 0 w 1386050"/>
                <a:gd name="connsiteY3" fmla="*/ 233818 h 259855"/>
                <a:gd name="connsiteX0" fmla="*/ 0 w 1386050"/>
                <a:gd name="connsiteY0" fmla="*/ 233920 h 259957"/>
                <a:gd name="connsiteX1" fmla="*/ 627084 w 1386050"/>
                <a:gd name="connsiteY1" fmla="*/ 0 h 259957"/>
                <a:gd name="connsiteX2" fmla="*/ 1386050 w 1386050"/>
                <a:gd name="connsiteY2" fmla="*/ 259957 h 259957"/>
                <a:gd name="connsiteX3" fmla="*/ 0 w 1386050"/>
                <a:gd name="connsiteY3" fmla="*/ 233920 h 259957"/>
              </a:gdLst>
              <a:ahLst/>
              <a:cxnLst>
                <a:cxn ang="0">
                  <a:pos x="connsiteX0" y="connsiteY0"/>
                </a:cxn>
                <a:cxn ang="0">
                  <a:pos x="connsiteX1" y="connsiteY1"/>
                </a:cxn>
                <a:cxn ang="0">
                  <a:pos x="connsiteX2" y="connsiteY2"/>
                </a:cxn>
                <a:cxn ang="0">
                  <a:pos x="connsiteX3" y="connsiteY3"/>
                </a:cxn>
              </a:cxnLst>
              <a:rect l="l" t="t" r="r" b="b"/>
              <a:pathLst>
                <a:path w="1386050" h="259957">
                  <a:moveTo>
                    <a:pt x="0" y="233920"/>
                  </a:moveTo>
                  <a:lnTo>
                    <a:pt x="627084" y="0"/>
                  </a:lnTo>
                  <a:lnTo>
                    <a:pt x="1386050" y="259957"/>
                  </a:lnTo>
                  <a:lnTo>
                    <a:pt x="0" y="233920"/>
                  </a:lnTo>
                  <a:close/>
                </a:path>
              </a:pathLst>
            </a:cu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Straight Connector 256">
              <a:extLst>
                <a:ext uri="{FF2B5EF4-FFF2-40B4-BE49-F238E27FC236}">
                  <a16:creationId xmlns:a16="http://schemas.microsoft.com/office/drawing/2014/main" id="{7C908ED7-A61C-0F50-B656-98977BAB38F6}"/>
                </a:ext>
              </a:extLst>
            </p:cNvPr>
            <p:cNvCxnSpPr>
              <a:cxnSpLocks/>
            </p:cNvCxnSpPr>
            <p:nvPr/>
          </p:nvCxnSpPr>
          <p:spPr>
            <a:xfrm>
              <a:off x="1860137" y="1235769"/>
              <a:ext cx="773497" cy="2250020"/>
            </a:xfrm>
            <a:prstGeom prst="line">
              <a:avLst/>
            </a:prstGeom>
            <a:ln w="12700"/>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1DECE876-AC89-4F01-D00C-DBAB133509D1}"/>
                </a:ext>
              </a:extLst>
            </p:cNvPr>
            <p:cNvCxnSpPr/>
            <p:nvPr/>
          </p:nvCxnSpPr>
          <p:spPr>
            <a:xfrm flipH="1">
              <a:off x="1843710" y="3483119"/>
              <a:ext cx="787627" cy="2257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123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185">
            <a:extLst>
              <a:ext uri="{FF2B5EF4-FFF2-40B4-BE49-F238E27FC236}">
                <a16:creationId xmlns:a16="http://schemas.microsoft.com/office/drawing/2014/main" id="{9278179C-37E3-0B41-A1E3-D9F48C545023}"/>
              </a:ext>
            </a:extLst>
          </p:cNvPr>
          <p:cNvSpPr/>
          <p:nvPr/>
        </p:nvSpPr>
        <p:spPr bwMode="invGray">
          <a:xfrm>
            <a:off x="2540000" y="4051643"/>
            <a:ext cx="9648828" cy="1005578"/>
          </a:xfrm>
          <a:prstGeom prst="rect">
            <a:avLst/>
          </a:prstGeom>
          <a:gradFill flip="none" rotWithShape="1">
            <a:gsLst>
              <a:gs pos="0">
                <a:schemeClr val="tx1">
                  <a:lumMod val="40000"/>
                  <a:lumOff val="60000"/>
                  <a:alpha val="80000"/>
                </a:schemeClr>
              </a:gs>
              <a:gs pos="99000">
                <a:schemeClr val="tx1">
                  <a:lumMod val="20000"/>
                  <a:lumOff val="80000"/>
                  <a:alpha val="20000"/>
                </a:schemeClr>
              </a:gs>
            </a:gsLst>
            <a:lin ang="10800000" scaled="1"/>
            <a:tileRect/>
          </a:gra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181" name="Rectangle 180">
            <a:extLst>
              <a:ext uri="{FF2B5EF4-FFF2-40B4-BE49-F238E27FC236}">
                <a16:creationId xmlns:a16="http://schemas.microsoft.com/office/drawing/2014/main" id="{3D1E566F-D240-1C4D-934B-234333ACA901}"/>
              </a:ext>
            </a:extLst>
          </p:cNvPr>
          <p:cNvSpPr/>
          <p:nvPr/>
        </p:nvSpPr>
        <p:spPr bwMode="invGray">
          <a:xfrm>
            <a:off x="3176" y="2699921"/>
            <a:ext cx="12185652" cy="1005578"/>
          </a:xfrm>
          <a:prstGeom prst="rect">
            <a:avLst/>
          </a:prstGeom>
          <a:gradFill flip="none" rotWithShape="1">
            <a:gsLst>
              <a:gs pos="0">
                <a:schemeClr val="tx1">
                  <a:lumMod val="40000"/>
                  <a:lumOff val="60000"/>
                  <a:alpha val="80000"/>
                </a:schemeClr>
              </a:gs>
              <a:gs pos="99000">
                <a:schemeClr val="tx1">
                  <a:lumMod val="20000"/>
                  <a:lumOff val="80000"/>
                  <a:alpha val="20000"/>
                </a:schemeClr>
              </a:gs>
            </a:gsLst>
            <a:lin ang="10800000" scaled="1"/>
            <a:tileRect/>
          </a:gra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10" name="Title 9"/>
          <p:cNvSpPr>
            <a:spLocks noGrp="1"/>
          </p:cNvSpPr>
          <p:nvPr>
            <p:ph type="title"/>
          </p:nvPr>
        </p:nvSpPr>
        <p:spPr/>
        <p:txBody>
          <a:bodyPr lIns="91241" tIns="45621" rIns="91241" bIns="45621" anchor="ctr" anchorCtr="0">
            <a:noAutofit/>
          </a:bodyPr>
          <a:lstStyle/>
          <a:p>
            <a:r>
              <a:rPr lang="uk-UA" dirty="0"/>
              <a:t>Еволюція </a:t>
            </a:r>
            <a:r>
              <a:rPr lang="en-US" dirty="0"/>
              <a:t>Fortinet Security Processor</a:t>
            </a:r>
            <a:endParaRPr lang="en-US" dirty="0">
              <a:cs typeface="Arial"/>
            </a:endParaRPr>
          </a:p>
        </p:txBody>
      </p:sp>
      <p:sp>
        <p:nvSpPr>
          <p:cNvPr id="34" name="Rectangle 33"/>
          <p:cNvSpPr/>
          <p:nvPr/>
        </p:nvSpPr>
        <p:spPr bwMode="invGray">
          <a:xfrm>
            <a:off x="3176" y="1348199"/>
            <a:ext cx="12185652" cy="1005578"/>
          </a:xfrm>
          <a:prstGeom prst="rect">
            <a:avLst/>
          </a:prstGeom>
          <a:gradFill flip="none" rotWithShape="1">
            <a:gsLst>
              <a:gs pos="0">
                <a:schemeClr val="tx1">
                  <a:lumMod val="40000"/>
                  <a:lumOff val="60000"/>
                  <a:alpha val="80000"/>
                </a:schemeClr>
              </a:gs>
              <a:gs pos="99000">
                <a:schemeClr val="tx1">
                  <a:lumMod val="20000"/>
                  <a:lumOff val="80000"/>
                  <a:alpha val="20000"/>
                </a:schemeClr>
              </a:gs>
            </a:gsLst>
            <a:lin ang="10800000" scaled="1"/>
            <a:tileRect/>
          </a:gra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37" name="Rounded Rectangle 36"/>
          <p:cNvSpPr/>
          <p:nvPr/>
        </p:nvSpPr>
        <p:spPr bwMode="invGray">
          <a:xfrm>
            <a:off x="9184990" y="1583294"/>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38" name="Rounded Rectangle 37"/>
          <p:cNvSpPr/>
          <p:nvPr/>
        </p:nvSpPr>
        <p:spPr bwMode="invGray">
          <a:xfrm>
            <a:off x="3137603" y="1590404"/>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39" name="Rounded Rectangle 38"/>
          <p:cNvSpPr/>
          <p:nvPr/>
        </p:nvSpPr>
        <p:spPr bwMode="invGray">
          <a:xfrm>
            <a:off x="1402016" y="1572498"/>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0" name="Rounded Rectangle 39"/>
          <p:cNvSpPr/>
          <p:nvPr/>
        </p:nvSpPr>
        <p:spPr bwMode="invGray">
          <a:xfrm>
            <a:off x="10942614" y="2943131"/>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1" name="Rounded Rectangle 40"/>
          <p:cNvSpPr/>
          <p:nvPr/>
        </p:nvSpPr>
        <p:spPr bwMode="invGray">
          <a:xfrm>
            <a:off x="2268922" y="2950873"/>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2" name="Rounded Rectangle 41"/>
          <p:cNvSpPr/>
          <p:nvPr/>
        </p:nvSpPr>
        <p:spPr bwMode="invGray">
          <a:xfrm>
            <a:off x="9183430" y="4324312"/>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3" name="Rounded Rectangle 42"/>
          <p:cNvSpPr/>
          <p:nvPr/>
        </p:nvSpPr>
        <p:spPr bwMode="invGray">
          <a:xfrm>
            <a:off x="10027406" y="4306259"/>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4" name="Rounded Rectangle 43"/>
          <p:cNvSpPr/>
          <p:nvPr/>
        </p:nvSpPr>
        <p:spPr bwMode="invGray">
          <a:xfrm>
            <a:off x="3994811" y="4305576"/>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5" name="Rounded Rectangle 44"/>
          <p:cNvSpPr/>
          <p:nvPr/>
        </p:nvSpPr>
        <p:spPr bwMode="invGray">
          <a:xfrm>
            <a:off x="5738286" y="4305576"/>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grpSp>
        <p:nvGrpSpPr>
          <p:cNvPr id="61" name="Group 60"/>
          <p:cNvGrpSpPr/>
          <p:nvPr/>
        </p:nvGrpSpPr>
        <p:grpSpPr>
          <a:xfrm>
            <a:off x="5727797" y="1570525"/>
            <a:ext cx="607854" cy="590397"/>
            <a:chOff x="5726113" y="1570038"/>
            <a:chExt cx="608012" cy="590550"/>
          </a:xfrm>
        </p:grpSpPr>
        <p:sp>
          <p:nvSpPr>
            <p:cNvPr id="62" name="Rounded Rectangle 61"/>
            <p:cNvSpPr/>
            <p:nvPr/>
          </p:nvSpPr>
          <p:spPr bwMode="invGray">
            <a:xfrm>
              <a:off x="5749757" y="1582812"/>
              <a:ext cx="567887" cy="557128"/>
            </a:xfrm>
            <a:prstGeom prst="roundRect">
              <a:avLst/>
            </a:prstGeom>
            <a:solidFill>
              <a:schemeClr val="bg1"/>
            </a:solidFill>
            <a:ln w="9525">
              <a:noFill/>
              <a:round/>
              <a:headEnd/>
              <a:tailEnd/>
            </a:ln>
          </p:spPr>
          <p:txBody>
            <a:bodyPr wrap="square" rtlCol="0" anchor="ctr"/>
            <a:lstStyle/>
            <a:p>
              <a:pPr algn="ctr" defTabSz="342762"/>
              <a:endParaRPr lang="en-US" sz="1999">
                <a:solidFill>
                  <a:srgbClr val="002060"/>
                </a:solidFill>
                <a:latin typeface="Arial" panose="020B0604020202020204"/>
              </a:endParaRPr>
            </a:p>
          </p:txBody>
        </p:sp>
        <p:grpSp>
          <p:nvGrpSpPr>
            <p:cNvPr id="63" name="Group 62"/>
            <p:cNvGrpSpPr/>
            <p:nvPr/>
          </p:nvGrpSpPr>
          <p:grpSpPr>
            <a:xfrm>
              <a:off x="5726113" y="1570038"/>
              <a:ext cx="608012" cy="590550"/>
              <a:chOff x="5726113" y="1570038"/>
              <a:chExt cx="608012" cy="590550"/>
            </a:xfrm>
            <a:solidFill>
              <a:srgbClr val="425152"/>
            </a:solidFill>
          </p:grpSpPr>
          <p:sp>
            <p:nvSpPr>
              <p:cNvPr id="64" name="Freeform 63"/>
              <p:cNvSpPr>
                <a:spLocks/>
              </p:cNvSpPr>
              <p:nvPr/>
            </p:nvSpPr>
            <p:spPr bwMode="auto">
              <a:xfrm>
                <a:off x="5902325" y="1774826"/>
                <a:ext cx="73025" cy="49213"/>
              </a:xfrm>
              <a:custGeom>
                <a:avLst/>
                <a:gdLst>
                  <a:gd name="T0" fmla="*/ 46 w 46"/>
                  <a:gd name="T1" fmla="*/ 0 h 31"/>
                  <a:gd name="T2" fmla="*/ 0 w 46"/>
                  <a:gd name="T3" fmla="*/ 0 h 31"/>
                  <a:gd name="T4" fmla="*/ 0 w 46"/>
                  <a:gd name="T5" fmla="*/ 31 h 31"/>
                  <a:gd name="T6" fmla="*/ 46 w 46"/>
                  <a:gd name="T7" fmla="*/ 31 h 31"/>
                  <a:gd name="T8" fmla="*/ 46 w 46"/>
                  <a:gd name="T9" fmla="*/ 0 h 31"/>
                  <a:gd name="T10" fmla="*/ 46 w 46"/>
                  <a:gd name="T11" fmla="*/ 0 h 31"/>
                </a:gdLst>
                <a:ahLst/>
                <a:cxnLst>
                  <a:cxn ang="0">
                    <a:pos x="T0" y="T1"/>
                  </a:cxn>
                  <a:cxn ang="0">
                    <a:pos x="T2" y="T3"/>
                  </a:cxn>
                  <a:cxn ang="0">
                    <a:pos x="T4" y="T5"/>
                  </a:cxn>
                  <a:cxn ang="0">
                    <a:pos x="T6" y="T7"/>
                  </a:cxn>
                  <a:cxn ang="0">
                    <a:pos x="T8" y="T9"/>
                  </a:cxn>
                  <a:cxn ang="0">
                    <a:pos x="T10" y="T11"/>
                  </a:cxn>
                </a:cxnLst>
                <a:rect l="0" t="0" r="r" b="b"/>
                <a:pathLst>
                  <a:path w="46" h="31">
                    <a:moveTo>
                      <a:pt x="46" y="0"/>
                    </a:moveTo>
                    <a:lnTo>
                      <a:pt x="0" y="0"/>
                    </a:lnTo>
                    <a:lnTo>
                      <a:pt x="0" y="31"/>
                    </a:lnTo>
                    <a:lnTo>
                      <a:pt x="46" y="31"/>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5" name="Freeform 21"/>
              <p:cNvSpPr>
                <a:spLocks/>
              </p:cNvSpPr>
              <p:nvPr/>
            </p:nvSpPr>
            <p:spPr bwMode="auto">
              <a:xfrm>
                <a:off x="5995988" y="1704976"/>
                <a:ext cx="73025" cy="49213"/>
              </a:xfrm>
              <a:custGeom>
                <a:avLst/>
                <a:gdLst>
                  <a:gd name="T0" fmla="*/ 46 w 46"/>
                  <a:gd name="T1" fmla="*/ 0 h 31"/>
                  <a:gd name="T2" fmla="*/ 0 w 46"/>
                  <a:gd name="T3" fmla="*/ 0 h 31"/>
                  <a:gd name="T4" fmla="*/ 0 w 46"/>
                  <a:gd name="T5" fmla="*/ 31 h 31"/>
                  <a:gd name="T6" fmla="*/ 46 w 46"/>
                  <a:gd name="T7" fmla="*/ 31 h 31"/>
                  <a:gd name="T8" fmla="*/ 46 w 46"/>
                  <a:gd name="T9" fmla="*/ 0 h 31"/>
                  <a:gd name="T10" fmla="*/ 46 w 46"/>
                  <a:gd name="T11" fmla="*/ 0 h 31"/>
                </a:gdLst>
                <a:ahLst/>
                <a:cxnLst>
                  <a:cxn ang="0">
                    <a:pos x="T0" y="T1"/>
                  </a:cxn>
                  <a:cxn ang="0">
                    <a:pos x="T2" y="T3"/>
                  </a:cxn>
                  <a:cxn ang="0">
                    <a:pos x="T4" y="T5"/>
                  </a:cxn>
                  <a:cxn ang="0">
                    <a:pos x="T6" y="T7"/>
                  </a:cxn>
                  <a:cxn ang="0">
                    <a:pos x="T8" y="T9"/>
                  </a:cxn>
                  <a:cxn ang="0">
                    <a:pos x="T10" y="T11"/>
                  </a:cxn>
                </a:cxnLst>
                <a:rect l="0" t="0" r="r" b="b"/>
                <a:pathLst>
                  <a:path w="46" h="31">
                    <a:moveTo>
                      <a:pt x="46" y="0"/>
                    </a:moveTo>
                    <a:lnTo>
                      <a:pt x="0" y="0"/>
                    </a:lnTo>
                    <a:lnTo>
                      <a:pt x="0" y="31"/>
                    </a:lnTo>
                    <a:lnTo>
                      <a:pt x="46" y="31"/>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6" name="Freeform 22"/>
              <p:cNvSpPr>
                <a:spLocks/>
              </p:cNvSpPr>
              <p:nvPr/>
            </p:nvSpPr>
            <p:spPr bwMode="auto">
              <a:xfrm>
                <a:off x="5995988" y="1844676"/>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7" name="Freeform 23"/>
              <p:cNvSpPr>
                <a:spLocks/>
              </p:cNvSpPr>
              <p:nvPr/>
            </p:nvSpPr>
            <p:spPr bwMode="auto">
              <a:xfrm>
                <a:off x="6089650" y="1774826"/>
                <a:ext cx="74612" cy="49213"/>
              </a:xfrm>
              <a:custGeom>
                <a:avLst/>
                <a:gdLst>
                  <a:gd name="T0" fmla="*/ 47 w 47"/>
                  <a:gd name="T1" fmla="*/ 0 h 31"/>
                  <a:gd name="T2" fmla="*/ 0 w 47"/>
                  <a:gd name="T3" fmla="*/ 0 h 31"/>
                  <a:gd name="T4" fmla="*/ 0 w 47"/>
                  <a:gd name="T5" fmla="*/ 31 h 31"/>
                  <a:gd name="T6" fmla="*/ 47 w 47"/>
                  <a:gd name="T7" fmla="*/ 31 h 31"/>
                  <a:gd name="T8" fmla="*/ 47 w 47"/>
                  <a:gd name="T9" fmla="*/ 0 h 31"/>
                  <a:gd name="T10" fmla="*/ 47 w 47"/>
                  <a:gd name="T11" fmla="*/ 0 h 31"/>
                </a:gdLst>
                <a:ahLst/>
                <a:cxnLst>
                  <a:cxn ang="0">
                    <a:pos x="T0" y="T1"/>
                  </a:cxn>
                  <a:cxn ang="0">
                    <a:pos x="T2" y="T3"/>
                  </a:cxn>
                  <a:cxn ang="0">
                    <a:pos x="T4" y="T5"/>
                  </a:cxn>
                  <a:cxn ang="0">
                    <a:pos x="T6" y="T7"/>
                  </a:cxn>
                  <a:cxn ang="0">
                    <a:pos x="T8" y="T9"/>
                  </a:cxn>
                  <a:cxn ang="0">
                    <a:pos x="T10" y="T11"/>
                  </a:cxn>
                </a:cxnLst>
                <a:rect l="0" t="0" r="r" b="b"/>
                <a:pathLst>
                  <a:path w="47" h="31">
                    <a:moveTo>
                      <a:pt x="47" y="0"/>
                    </a:moveTo>
                    <a:lnTo>
                      <a:pt x="0" y="0"/>
                    </a:lnTo>
                    <a:lnTo>
                      <a:pt x="0" y="31"/>
                    </a:lnTo>
                    <a:lnTo>
                      <a:pt x="47" y="31"/>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8" name="Freeform 24"/>
              <p:cNvSpPr>
                <a:spLocks/>
              </p:cNvSpPr>
              <p:nvPr/>
            </p:nvSpPr>
            <p:spPr bwMode="auto">
              <a:xfrm>
                <a:off x="5902325" y="1704976"/>
                <a:ext cx="73025" cy="49213"/>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9" name="Freeform 25"/>
              <p:cNvSpPr>
                <a:spLocks/>
              </p:cNvSpPr>
              <p:nvPr/>
            </p:nvSpPr>
            <p:spPr bwMode="auto">
              <a:xfrm>
                <a:off x="5902325" y="1844676"/>
                <a:ext cx="73025"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0" name="Freeform 26"/>
              <p:cNvSpPr>
                <a:spLocks/>
              </p:cNvSpPr>
              <p:nvPr/>
            </p:nvSpPr>
            <p:spPr bwMode="auto">
              <a:xfrm>
                <a:off x="6089650" y="1704976"/>
                <a:ext cx="74612" cy="49213"/>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1" name="Freeform 27"/>
              <p:cNvSpPr>
                <a:spLocks/>
              </p:cNvSpPr>
              <p:nvPr/>
            </p:nvSpPr>
            <p:spPr bwMode="auto">
              <a:xfrm>
                <a:off x="6089650" y="1844676"/>
                <a:ext cx="74612"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2" name="Freeform 28"/>
              <p:cNvSpPr>
                <a:spLocks noEditPoints="1"/>
              </p:cNvSpPr>
              <p:nvPr/>
            </p:nvSpPr>
            <p:spPr bwMode="auto">
              <a:xfrm>
                <a:off x="5726113" y="1570038"/>
                <a:ext cx="608012" cy="590550"/>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3" name="Freeform 29"/>
              <p:cNvSpPr>
                <a:spLocks/>
              </p:cNvSpPr>
              <p:nvPr/>
            </p:nvSpPr>
            <p:spPr bwMode="auto">
              <a:xfrm>
                <a:off x="5910263" y="1947863"/>
                <a:ext cx="84137" cy="98425"/>
              </a:xfrm>
              <a:custGeom>
                <a:avLst/>
                <a:gdLst>
                  <a:gd name="T0" fmla="*/ 57 w 71"/>
                  <a:gd name="T1" fmla="*/ 27 h 82"/>
                  <a:gd name="T2" fmla="*/ 37 w 71"/>
                  <a:gd name="T3" fmla="*/ 12 h 82"/>
                  <a:gd name="T4" fmla="*/ 14 w 71"/>
                  <a:gd name="T5" fmla="*/ 41 h 82"/>
                  <a:gd name="T6" fmla="*/ 37 w 71"/>
                  <a:gd name="T7" fmla="*/ 71 h 82"/>
                  <a:gd name="T8" fmla="*/ 57 w 71"/>
                  <a:gd name="T9" fmla="*/ 50 h 82"/>
                  <a:gd name="T10" fmla="*/ 71 w 71"/>
                  <a:gd name="T11" fmla="*/ 50 h 82"/>
                  <a:gd name="T12" fmla="*/ 37 w 71"/>
                  <a:gd name="T13" fmla="*/ 82 h 82"/>
                  <a:gd name="T14" fmla="*/ 0 w 71"/>
                  <a:gd name="T15" fmla="*/ 41 h 82"/>
                  <a:gd name="T16" fmla="*/ 37 w 71"/>
                  <a:gd name="T17" fmla="*/ 0 h 82"/>
                  <a:gd name="T18" fmla="*/ 70 w 71"/>
                  <a:gd name="T19" fmla="*/ 27 h 82"/>
                  <a:gd name="T20" fmla="*/ 57 w 71"/>
                  <a:gd name="T21"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2">
                    <a:moveTo>
                      <a:pt x="57" y="27"/>
                    </a:moveTo>
                    <a:cubicBezTo>
                      <a:pt x="55" y="18"/>
                      <a:pt x="49" y="12"/>
                      <a:pt x="37" y="12"/>
                    </a:cubicBezTo>
                    <a:cubicBezTo>
                      <a:pt x="21" y="12"/>
                      <a:pt x="14" y="26"/>
                      <a:pt x="14" y="41"/>
                    </a:cubicBezTo>
                    <a:cubicBezTo>
                      <a:pt x="14" y="56"/>
                      <a:pt x="21" y="71"/>
                      <a:pt x="37" y="71"/>
                    </a:cubicBezTo>
                    <a:cubicBezTo>
                      <a:pt x="50" y="71"/>
                      <a:pt x="56" y="62"/>
                      <a:pt x="57" y="50"/>
                    </a:cubicBezTo>
                    <a:cubicBezTo>
                      <a:pt x="71" y="50"/>
                      <a:pt x="71" y="50"/>
                      <a:pt x="71" y="50"/>
                    </a:cubicBezTo>
                    <a:cubicBezTo>
                      <a:pt x="69" y="69"/>
                      <a:pt x="56" y="82"/>
                      <a:pt x="37" y="82"/>
                    </a:cubicBezTo>
                    <a:cubicBezTo>
                      <a:pt x="14" y="82"/>
                      <a:pt x="0" y="64"/>
                      <a:pt x="0" y="41"/>
                    </a:cubicBezTo>
                    <a:cubicBezTo>
                      <a:pt x="0" y="19"/>
                      <a:pt x="14" y="0"/>
                      <a:pt x="37" y="0"/>
                    </a:cubicBezTo>
                    <a:cubicBezTo>
                      <a:pt x="55" y="0"/>
                      <a:pt x="69" y="10"/>
                      <a:pt x="70"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4" name="Freeform 30"/>
              <p:cNvSpPr>
                <a:spLocks noEditPoints="1"/>
              </p:cNvSpPr>
              <p:nvPr/>
            </p:nvSpPr>
            <p:spPr bwMode="auto">
              <a:xfrm>
                <a:off x="6008688" y="1951038"/>
                <a:ext cx="73025" cy="92075"/>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5" name="Freeform 31"/>
              <p:cNvSpPr>
                <a:spLocks noEditPoints="1"/>
              </p:cNvSpPr>
              <p:nvPr/>
            </p:nvSpPr>
            <p:spPr bwMode="auto">
              <a:xfrm>
                <a:off x="6091238" y="1951038"/>
                <a:ext cx="63500" cy="95250"/>
              </a:xfrm>
              <a:custGeom>
                <a:avLst/>
                <a:gdLst>
                  <a:gd name="T0" fmla="*/ 0 w 54"/>
                  <a:gd name="T1" fmla="*/ 56 h 80"/>
                  <a:gd name="T2" fmla="*/ 14 w 54"/>
                  <a:gd name="T3" fmla="*/ 37 h 80"/>
                  <a:gd name="T4" fmla="*/ 14 w 54"/>
                  <a:gd name="T5" fmla="*/ 37 h 80"/>
                  <a:gd name="T6" fmla="*/ 3 w 54"/>
                  <a:gd name="T7" fmla="*/ 21 h 80"/>
                  <a:gd name="T8" fmla="*/ 27 w 54"/>
                  <a:gd name="T9" fmla="*/ 0 h 80"/>
                  <a:gd name="T10" fmla="*/ 51 w 54"/>
                  <a:gd name="T11" fmla="*/ 21 h 80"/>
                  <a:gd name="T12" fmla="*/ 40 w 54"/>
                  <a:gd name="T13" fmla="*/ 37 h 80"/>
                  <a:gd name="T14" fmla="*/ 40 w 54"/>
                  <a:gd name="T15" fmla="*/ 37 h 80"/>
                  <a:gd name="T16" fmla="*/ 54 w 54"/>
                  <a:gd name="T17" fmla="*/ 56 h 80"/>
                  <a:gd name="T18" fmla="*/ 27 w 54"/>
                  <a:gd name="T19" fmla="*/ 80 h 80"/>
                  <a:gd name="T20" fmla="*/ 0 w 54"/>
                  <a:gd name="T21" fmla="*/ 56 h 80"/>
                  <a:gd name="T22" fmla="*/ 41 w 54"/>
                  <a:gd name="T23" fmla="*/ 56 h 80"/>
                  <a:gd name="T24" fmla="*/ 27 w 54"/>
                  <a:gd name="T25" fmla="*/ 42 h 80"/>
                  <a:gd name="T26" fmla="*/ 12 w 54"/>
                  <a:gd name="T27" fmla="*/ 56 h 80"/>
                  <a:gd name="T28" fmla="*/ 27 w 54"/>
                  <a:gd name="T29" fmla="*/ 70 h 80"/>
                  <a:gd name="T30" fmla="*/ 41 w 54"/>
                  <a:gd name="T31" fmla="*/ 56 h 80"/>
                  <a:gd name="T32" fmla="*/ 15 w 54"/>
                  <a:gd name="T33" fmla="*/ 22 h 80"/>
                  <a:gd name="T34" fmla="*/ 27 w 54"/>
                  <a:gd name="T35" fmla="*/ 33 h 80"/>
                  <a:gd name="T36" fmla="*/ 39 w 54"/>
                  <a:gd name="T37" fmla="*/ 22 h 80"/>
                  <a:gd name="T38" fmla="*/ 27 w 54"/>
                  <a:gd name="T39" fmla="*/ 10 h 80"/>
                  <a:gd name="T40" fmla="*/ 15 w 54"/>
                  <a:gd name="T41" fmla="*/ 2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0" y="56"/>
                    </a:moveTo>
                    <a:cubicBezTo>
                      <a:pt x="0" y="46"/>
                      <a:pt x="5" y="39"/>
                      <a:pt x="14" y="37"/>
                    </a:cubicBezTo>
                    <a:cubicBezTo>
                      <a:pt x="14" y="37"/>
                      <a:pt x="14" y="37"/>
                      <a:pt x="14" y="37"/>
                    </a:cubicBezTo>
                    <a:cubicBezTo>
                      <a:pt x="7" y="34"/>
                      <a:pt x="3" y="28"/>
                      <a:pt x="3" y="21"/>
                    </a:cubicBezTo>
                    <a:cubicBezTo>
                      <a:pt x="3" y="8"/>
                      <a:pt x="12" y="0"/>
                      <a:pt x="27" y="0"/>
                    </a:cubicBezTo>
                    <a:cubicBezTo>
                      <a:pt x="42" y="0"/>
                      <a:pt x="51" y="8"/>
                      <a:pt x="51" y="21"/>
                    </a:cubicBezTo>
                    <a:cubicBezTo>
                      <a:pt x="51" y="28"/>
                      <a:pt x="47" y="34"/>
                      <a:pt x="40" y="37"/>
                    </a:cubicBezTo>
                    <a:cubicBezTo>
                      <a:pt x="40" y="37"/>
                      <a:pt x="40" y="37"/>
                      <a:pt x="40" y="37"/>
                    </a:cubicBezTo>
                    <a:cubicBezTo>
                      <a:pt x="48" y="39"/>
                      <a:pt x="54" y="46"/>
                      <a:pt x="54" y="56"/>
                    </a:cubicBezTo>
                    <a:cubicBezTo>
                      <a:pt x="54" y="71"/>
                      <a:pt x="42" y="80"/>
                      <a:pt x="27" y="80"/>
                    </a:cubicBezTo>
                    <a:cubicBezTo>
                      <a:pt x="11" y="80"/>
                      <a:pt x="0" y="71"/>
                      <a:pt x="0" y="56"/>
                    </a:cubicBezTo>
                    <a:close/>
                    <a:moveTo>
                      <a:pt x="41" y="56"/>
                    </a:moveTo>
                    <a:cubicBezTo>
                      <a:pt x="41" y="47"/>
                      <a:pt x="35" y="42"/>
                      <a:pt x="27" y="42"/>
                    </a:cubicBezTo>
                    <a:cubicBezTo>
                      <a:pt x="19" y="42"/>
                      <a:pt x="12" y="47"/>
                      <a:pt x="12" y="56"/>
                    </a:cubicBezTo>
                    <a:cubicBezTo>
                      <a:pt x="12" y="65"/>
                      <a:pt x="19" y="70"/>
                      <a:pt x="27" y="70"/>
                    </a:cubicBezTo>
                    <a:cubicBezTo>
                      <a:pt x="35" y="70"/>
                      <a:pt x="41" y="65"/>
                      <a:pt x="41" y="56"/>
                    </a:cubicBezTo>
                    <a:close/>
                    <a:moveTo>
                      <a:pt x="15" y="22"/>
                    </a:moveTo>
                    <a:cubicBezTo>
                      <a:pt x="15" y="29"/>
                      <a:pt x="20" y="33"/>
                      <a:pt x="27" y="33"/>
                    </a:cubicBezTo>
                    <a:cubicBezTo>
                      <a:pt x="34" y="33"/>
                      <a:pt x="39" y="29"/>
                      <a:pt x="39" y="22"/>
                    </a:cubicBezTo>
                    <a:cubicBezTo>
                      <a:pt x="39" y="14"/>
                      <a:pt x="33" y="10"/>
                      <a:pt x="27" y="10"/>
                    </a:cubicBezTo>
                    <a:cubicBezTo>
                      <a:pt x="20" y="10"/>
                      <a:pt x="15" y="14"/>
                      <a:pt x="1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graphicFrame>
        <p:nvGraphicFramePr>
          <p:cNvPr id="76" name="Table 75"/>
          <p:cNvGraphicFramePr>
            <a:graphicFrameLocks noGrp="1"/>
          </p:cNvGraphicFramePr>
          <p:nvPr/>
        </p:nvGraphicFramePr>
        <p:xfrm>
          <a:off x="396898" y="1571084"/>
          <a:ext cx="11244610" cy="4296561"/>
        </p:xfrm>
        <a:graphic>
          <a:graphicData uri="http://schemas.openxmlformats.org/drawingml/2006/table">
            <a:tbl>
              <a:tblPr>
                <a:tableStyleId>{85BE263C-DBD7-4A20-BB59-AAB30ACAA65A}</a:tableStyleId>
              </a:tblPr>
              <a:tblGrid>
                <a:gridCol w="864970">
                  <a:extLst>
                    <a:ext uri="{9D8B030D-6E8A-4147-A177-3AD203B41FA5}">
                      <a16:colId xmlns:a16="http://schemas.microsoft.com/office/drawing/2014/main" val="20000"/>
                    </a:ext>
                  </a:extLst>
                </a:gridCol>
                <a:gridCol w="864970">
                  <a:extLst>
                    <a:ext uri="{9D8B030D-6E8A-4147-A177-3AD203B41FA5}">
                      <a16:colId xmlns:a16="http://schemas.microsoft.com/office/drawing/2014/main" val="20001"/>
                    </a:ext>
                  </a:extLst>
                </a:gridCol>
                <a:gridCol w="864970">
                  <a:extLst>
                    <a:ext uri="{9D8B030D-6E8A-4147-A177-3AD203B41FA5}">
                      <a16:colId xmlns:a16="http://schemas.microsoft.com/office/drawing/2014/main" val="20002"/>
                    </a:ext>
                  </a:extLst>
                </a:gridCol>
                <a:gridCol w="864970">
                  <a:extLst>
                    <a:ext uri="{9D8B030D-6E8A-4147-A177-3AD203B41FA5}">
                      <a16:colId xmlns:a16="http://schemas.microsoft.com/office/drawing/2014/main" val="20003"/>
                    </a:ext>
                  </a:extLst>
                </a:gridCol>
                <a:gridCol w="864970">
                  <a:extLst>
                    <a:ext uri="{9D8B030D-6E8A-4147-A177-3AD203B41FA5}">
                      <a16:colId xmlns:a16="http://schemas.microsoft.com/office/drawing/2014/main" val="20004"/>
                    </a:ext>
                  </a:extLst>
                </a:gridCol>
                <a:gridCol w="864970">
                  <a:extLst>
                    <a:ext uri="{9D8B030D-6E8A-4147-A177-3AD203B41FA5}">
                      <a16:colId xmlns:a16="http://schemas.microsoft.com/office/drawing/2014/main" val="20005"/>
                    </a:ext>
                  </a:extLst>
                </a:gridCol>
                <a:gridCol w="864970">
                  <a:extLst>
                    <a:ext uri="{9D8B030D-6E8A-4147-A177-3AD203B41FA5}">
                      <a16:colId xmlns:a16="http://schemas.microsoft.com/office/drawing/2014/main" val="20006"/>
                    </a:ext>
                  </a:extLst>
                </a:gridCol>
                <a:gridCol w="864970">
                  <a:extLst>
                    <a:ext uri="{9D8B030D-6E8A-4147-A177-3AD203B41FA5}">
                      <a16:colId xmlns:a16="http://schemas.microsoft.com/office/drawing/2014/main" val="20007"/>
                    </a:ext>
                  </a:extLst>
                </a:gridCol>
                <a:gridCol w="864970">
                  <a:extLst>
                    <a:ext uri="{9D8B030D-6E8A-4147-A177-3AD203B41FA5}">
                      <a16:colId xmlns:a16="http://schemas.microsoft.com/office/drawing/2014/main" val="20008"/>
                    </a:ext>
                  </a:extLst>
                </a:gridCol>
                <a:gridCol w="864970">
                  <a:extLst>
                    <a:ext uri="{9D8B030D-6E8A-4147-A177-3AD203B41FA5}">
                      <a16:colId xmlns:a16="http://schemas.microsoft.com/office/drawing/2014/main" val="20009"/>
                    </a:ext>
                  </a:extLst>
                </a:gridCol>
                <a:gridCol w="864970">
                  <a:extLst>
                    <a:ext uri="{9D8B030D-6E8A-4147-A177-3AD203B41FA5}">
                      <a16:colId xmlns:a16="http://schemas.microsoft.com/office/drawing/2014/main" val="20010"/>
                    </a:ext>
                  </a:extLst>
                </a:gridCol>
                <a:gridCol w="830880">
                  <a:extLst>
                    <a:ext uri="{9D8B030D-6E8A-4147-A177-3AD203B41FA5}">
                      <a16:colId xmlns:a16="http://schemas.microsoft.com/office/drawing/2014/main" val="20011"/>
                    </a:ext>
                  </a:extLst>
                </a:gridCol>
                <a:gridCol w="899060">
                  <a:extLst>
                    <a:ext uri="{9D8B030D-6E8A-4147-A177-3AD203B41FA5}">
                      <a16:colId xmlns:a16="http://schemas.microsoft.com/office/drawing/2014/main" val="20012"/>
                    </a:ext>
                  </a:extLst>
                </a:gridCol>
              </a:tblGrid>
              <a:tr h="38394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12700" cap="flat" cmpd="sng" algn="ctr">
                      <a:noFill/>
                      <a:prstDash val="solid"/>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0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2006</a:t>
                      </a:r>
                      <a:endParaRPr lang="en-US" sz="1600">
                        <a:solidFill>
                          <a:schemeClr val="accent6"/>
                        </a:solidFill>
                      </a:endParaRPr>
                    </a:p>
                  </a:txBody>
                  <a:tcPr marL="121856" marR="121856" marT="45708" marB="45708" anchor="ctr">
                    <a:lnL w="12700" cap="flat" cmpd="sng" algn="ctr">
                      <a:noFill/>
                      <a:prstDash val="solid"/>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2007</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2008</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2009</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2010</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2011</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2012</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2013</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2014</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2015</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2016..</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2019</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accent6"/>
                          </a:solidFill>
                          <a:effectLst/>
                          <a:latin typeface="Arial" charset="0"/>
                        </a:rPr>
                        <a:t>2020</a:t>
                      </a:r>
                      <a:endParaRPr lang="en-US" sz="1600" dirty="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12700" cap="flat" cmpd="sng" algn="ctr">
                      <a:noFill/>
                      <a:prstDash val="solid"/>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77" name="Group 76"/>
          <p:cNvGrpSpPr/>
          <p:nvPr/>
        </p:nvGrpSpPr>
        <p:grpSpPr>
          <a:xfrm>
            <a:off x="10017569" y="4291800"/>
            <a:ext cx="606199" cy="589495"/>
            <a:chOff x="10153650" y="203200"/>
            <a:chExt cx="1382713" cy="1344613"/>
          </a:xfrm>
          <a:solidFill>
            <a:srgbClr val="425152"/>
          </a:solidFill>
        </p:grpSpPr>
        <p:sp>
          <p:nvSpPr>
            <p:cNvPr id="78" name="Freeform 35"/>
            <p:cNvSpPr>
              <a:spLocks/>
            </p:cNvSpPr>
            <p:nvPr/>
          </p:nvSpPr>
          <p:spPr bwMode="auto">
            <a:xfrm>
              <a:off x="10547350" y="668338"/>
              <a:ext cx="168275" cy="112713"/>
            </a:xfrm>
            <a:custGeom>
              <a:avLst/>
              <a:gdLst>
                <a:gd name="T0" fmla="*/ 106 w 106"/>
                <a:gd name="T1" fmla="*/ 0 h 71"/>
                <a:gd name="T2" fmla="*/ 0 w 106"/>
                <a:gd name="T3" fmla="*/ 0 h 71"/>
                <a:gd name="T4" fmla="*/ 0 w 106"/>
                <a:gd name="T5" fmla="*/ 71 h 71"/>
                <a:gd name="T6" fmla="*/ 106 w 106"/>
                <a:gd name="T7" fmla="*/ 71 h 71"/>
                <a:gd name="T8" fmla="*/ 106 w 106"/>
                <a:gd name="T9" fmla="*/ 0 h 71"/>
                <a:gd name="T10" fmla="*/ 106 w 106"/>
                <a:gd name="T11" fmla="*/ 0 h 71"/>
              </a:gdLst>
              <a:ahLst/>
              <a:cxnLst>
                <a:cxn ang="0">
                  <a:pos x="T0" y="T1"/>
                </a:cxn>
                <a:cxn ang="0">
                  <a:pos x="T2" y="T3"/>
                </a:cxn>
                <a:cxn ang="0">
                  <a:pos x="T4" y="T5"/>
                </a:cxn>
                <a:cxn ang="0">
                  <a:pos x="T6" y="T7"/>
                </a:cxn>
                <a:cxn ang="0">
                  <a:pos x="T8" y="T9"/>
                </a:cxn>
                <a:cxn ang="0">
                  <a:pos x="T10" y="T11"/>
                </a:cxn>
              </a:cxnLst>
              <a:rect l="0" t="0" r="r" b="b"/>
              <a:pathLst>
                <a:path w="106" h="71">
                  <a:moveTo>
                    <a:pt x="106" y="0"/>
                  </a:moveTo>
                  <a:lnTo>
                    <a:pt x="0" y="0"/>
                  </a:lnTo>
                  <a:lnTo>
                    <a:pt x="0" y="71"/>
                  </a:lnTo>
                  <a:lnTo>
                    <a:pt x="106" y="71"/>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9" name="Freeform 36"/>
            <p:cNvSpPr>
              <a:spLocks/>
            </p:cNvSpPr>
            <p:nvPr/>
          </p:nvSpPr>
          <p:spPr bwMode="auto">
            <a:xfrm>
              <a:off x="10761663" y="511175"/>
              <a:ext cx="166688" cy="111125"/>
            </a:xfrm>
            <a:custGeom>
              <a:avLst/>
              <a:gdLst>
                <a:gd name="T0" fmla="*/ 105 w 105"/>
                <a:gd name="T1" fmla="*/ 0 h 70"/>
                <a:gd name="T2" fmla="*/ 0 w 105"/>
                <a:gd name="T3" fmla="*/ 0 h 70"/>
                <a:gd name="T4" fmla="*/ 0 w 105"/>
                <a:gd name="T5" fmla="*/ 70 h 70"/>
                <a:gd name="T6" fmla="*/ 105 w 105"/>
                <a:gd name="T7" fmla="*/ 70 h 70"/>
                <a:gd name="T8" fmla="*/ 105 w 105"/>
                <a:gd name="T9" fmla="*/ 0 h 70"/>
                <a:gd name="T10" fmla="*/ 105 w 105"/>
                <a:gd name="T11" fmla="*/ 0 h 70"/>
              </a:gdLst>
              <a:ahLst/>
              <a:cxnLst>
                <a:cxn ang="0">
                  <a:pos x="T0" y="T1"/>
                </a:cxn>
                <a:cxn ang="0">
                  <a:pos x="T2" y="T3"/>
                </a:cxn>
                <a:cxn ang="0">
                  <a:pos x="T4" y="T5"/>
                </a:cxn>
                <a:cxn ang="0">
                  <a:pos x="T6" y="T7"/>
                </a:cxn>
                <a:cxn ang="0">
                  <a:pos x="T8" y="T9"/>
                </a:cxn>
                <a:cxn ang="0">
                  <a:pos x="T10" y="T11"/>
                </a:cxn>
              </a:cxnLst>
              <a:rect l="0" t="0" r="r" b="b"/>
              <a:pathLst>
                <a:path w="105" h="70">
                  <a:moveTo>
                    <a:pt x="105" y="0"/>
                  </a:moveTo>
                  <a:lnTo>
                    <a:pt x="0" y="0"/>
                  </a:lnTo>
                  <a:lnTo>
                    <a:pt x="0" y="70"/>
                  </a:lnTo>
                  <a:lnTo>
                    <a:pt x="105" y="7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0" name="Freeform 37"/>
            <p:cNvSpPr>
              <a:spLocks/>
            </p:cNvSpPr>
            <p:nvPr/>
          </p:nvSpPr>
          <p:spPr bwMode="auto">
            <a:xfrm>
              <a:off x="10761663" y="828675"/>
              <a:ext cx="166688" cy="109538"/>
            </a:xfrm>
            <a:custGeom>
              <a:avLst/>
              <a:gdLst>
                <a:gd name="T0" fmla="*/ 105 w 105"/>
                <a:gd name="T1" fmla="*/ 0 h 69"/>
                <a:gd name="T2" fmla="*/ 0 w 105"/>
                <a:gd name="T3" fmla="*/ 0 h 69"/>
                <a:gd name="T4" fmla="*/ 0 w 105"/>
                <a:gd name="T5" fmla="*/ 69 h 69"/>
                <a:gd name="T6" fmla="*/ 105 w 105"/>
                <a:gd name="T7" fmla="*/ 69 h 69"/>
                <a:gd name="T8" fmla="*/ 105 w 105"/>
                <a:gd name="T9" fmla="*/ 0 h 69"/>
                <a:gd name="T10" fmla="*/ 105 w 105"/>
                <a:gd name="T11" fmla="*/ 0 h 69"/>
              </a:gdLst>
              <a:ahLst/>
              <a:cxnLst>
                <a:cxn ang="0">
                  <a:pos x="T0" y="T1"/>
                </a:cxn>
                <a:cxn ang="0">
                  <a:pos x="T2" y="T3"/>
                </a:cxn>
                <a:cxn ang="0">
                  <a:pos x="T4" y="T5"/>
                </a:cxn>
                <a:cxn ang="0">
                  <a:pos x="T6" y="T7"/>
                </a:cxn>
                <a:cxn ang="0">
                  <a:pos x="T8" y="T9"/>
                </a:cxn>
                <a:cxn ang="0">
                  <a:pos x="T10" y="T11"/>
                </a:cxn>
              </a:cxnLst>
              <a:rect l="0" t="0" r="r" b="b"/>
              <a:pathLst>
                <a:path w="105" h="69">
                  <a:moveTo>
                    <a:pt x="105" y="0"/>
                  </a:moveTo>
                  <a:lnTo>
                    <a:pt x="0" y="0"/>
                  </a:lnTo>
                  <a:lnTo>
                    <a:pt x="0" y="69"/>
                  </a:lnTo>
                  <a:lnTo>
                    <a:pt x="105" y="69"/>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1" name="Freeform 38"/>
            <p:cNvSpPr>
              <a:spLocks/>
            </p:cNvSpPr>
            <p:nvPr/>
          </p:nvSpPr>
          <p:spPr bwMode="auto">
            <a:xfrm>
              <a:off x="10974388" y="668338"/>
              <a:ext cx="171450" cy="112713"/>
            </a:xfrm>
            <a:custGeom>
              <a:avLst/>
              <a:gdLst>
                <a:gd name="T0" fmla="*/ 108 w 108"/>
                <a:gd name="T1" fmla="*/ 0 h 71"/>
                <a:gd name="T2" fmla="*/ 0 w 108"/>
                <a:gd name="T3" fmla="*/ 0 h 71"/>
                <a:gd name="T4" fmla="*/ 0 w 108"/>
                <a:gd name="T5" fmla="*/ 71 h 71"/>
                <a:gd name="T6" fmla="*/ 108 w 108"/>
                <a:gd name="T7" fmla="*/ 71 h 71"/>
                <a:gd name="T8" fmla="*/ 108 w 108"/>
                <a:gd name="T9" fmla="*/ 0 h 71"/>
                <a:gd name="T10" fmla="*/ 108 w 108"/>
                <a:gd name="T11" fmla="*/ 0 h 71"/>
              </a:gdLst>
              <a:ahLst/>
              <a:cxnLst>
                <a:cxn ang="0">
                  <a:pos x="T0" y="T1"/>
                </a:cxn>
                <a:cxn ang="0">
                  <a:pos x="T2" y="T3"/>
                </a:cxn>
                <a:cxn ang="0">
                  <a:pos x="T4" y="T5"/>
                </a:cxn>
                <a:cxn ang="0">
                  <a:pos x="T6" y="T7"/>
                </a:cxn>
                <a:cxn ang="0">
                  <a:pos x="T8" y="T9"/>
                </a:cxn>
                <a:cxn ang="0">
                  <a:pos x="T10" y="T11"/>
                </a:cxn>
              </a:cxnLst>
              <a:rect l="0" t="0" r="r" b="b"/>
              <a:pathLst>
                <a:path w="108" h="71">
                  <a:moveTo>
                    <a:pt x="108" y="0"/>
                  </a:moveTo>
                  <a:lnTo>
                    <a:pt x="0" y="0"/>
                  </a:lnTo>
                  <a:lnTo>
                    <a:pt x="0" y="71"/>
                  </a:lnTo>
                  <a:lnTo>
                    <a:pt x="108" y="71"/>
                  </a:lnTo>
                  <a:lnTo>
                    <a:pt x="108"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2" name="Freeform 39"/>
            <p:cNvSpPr>
              <a:spLocks/>
            </p:cNvSpPr>
            <p:nvPr/>
          </p:nvSpPr>
          <p:spPr bwMode="auto">
            <a:xfrm>
              <a:off x="10547350" y="511175"/>
              <a:ext cx="168275" cy="111125"/>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3" name="Freeform 40"/>
            <p:cNvSpPr>
              <a:spLocks/>
            </p:cNvSpPr>
            <p:nvPr/>
          </p:nvSpPr>
          <p:spPr bwMode="auto">
            <a:xfrm>
              <a:off x="10547350" y="828675"/>
              <a:ext cx="168275" cy="109538"/>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4" name="Freeform 41"/>
            <p:cNvSpPr>
              <a:spLocks/>
            </p:cNvSpPr>
            <p:nvPr/>
          </p:nvSpPr>
          <p:spPr bwMode="auto">
            <a:xfrm>
              <a:off x="10974388" y="511175"/>
              <a:ext cx="171450" cy="111125"/>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5" name="Freeform 42"/>
            <p:cNvSpPr>
              <a:spLocks/>
            </p:cNvSpPr>
            <p:nvPr/>
          </p:nvSpPr>
          <p:spPr bwMode="auto">
            <a:xfrm>
              <a:off x="10974388" y="828675"/>
              <a:ext cx="171450" cy="109538"/>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6" name="Freeform 43"/>
            <p:cNvSpPr>
              <a:spLocks noEditPoints="1"/>
            </p:cNvSpPr>
            <p:nvPr/>
          </p:nvSpPr>
          <p:spPr bwMode="auto">
            <a:xfrm>
              <a:off x="10153650" y="203200"/>
              <a:ext cx="1382713" cy="1344613"/>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7" name="Freeform 44"/>
            <p:cNvSpPr>
              <a:spLocks/>
            </p:cNvSpPr>
            <p:nvPr/>
          </p:nvSpPr>
          <p:spPr bwMode="auto">
            <a:xfrm>
              <a:off x="10477500" y="1068388"/>
              <a:ext cx="176213" cy="227013"/>
            </a:xfrm>
            <a:custGeom>
              <a:avLst/>
              <a:gdLst>
                <a:gd name="T0" fmla="*/ 14 w 65"/>
                <a:gd name="T1" fmla="*/ 54 h 83"/>
                <a:gd name="T2" fmla="*/ 34 w 65"/>
                <a:gd name="T3" fmla="*/ 71 h 83"/>
                <a:gd name="T4" fmla="*/ 51 w 65"/>
                <a:gd name="T5" fmla="*/ 59 h 83"/>
                <a:gd name="T6" fmla="*/ 44 w 65"/>
                <a:gd name="T7" fmla="*/ 50 h 83"/>
                <a:gd name="T8" fmla="*/ 21 w 65"/>
                <a:gd name="T9" fmla="*/ 43 h 83"/>
                <a:gd name="T10" fmla="*/ 3 w 65"/>
                <a:gd name="T11" fmla="*/ 23 h 83"/>
                <a:gd name="T12" fmla="*/ 32 w 65"/>
                <a:gd name="T13" fmla="*/ 0 h 83"/>
                <a:gd name="T14" fmla="*/ 62 w 65"/>
                <a:gd name="T15" fmla="*/ 25 h 83"/>
                <a:gd name="T16" fmla="*/ 48 w 65"/>
                <a:gd name="T17" fmla="*/ 25 h 83"/>
                <a:gd name="T18" fmla="*/ 31 w 65"/>
                <a:gd name="T19" fmla="*/ 11 h 83"/>
                <a:gd name="T20" fmla="*/ 17 w 65"/>
                <a:gd name="T21" fmla="*/ 21 h 83"/>
                <a:gd name="T22" fmla="*/ 26 w 65"/>
                <a:gd name="T23" fmla="*/ 32 h 83"/>
                <a:gd name="T24" fmla="*/ 49 w 65"/>
                <a:gd name="T25" fmla="*/ 38 h 83"/>
                <a:gd name="T26" fmla="*/ 65 w 65"/>
                <a:gd name="T27" fmla="*/ 58 h 83"/>
                <a:gd name="T28" fmla="*/ 33 w 65"/>
                <a:gd name="T29" fmla="*/ 83 h 83"/>
                <a:gd name="T30" fmla="*/ 0 w 65"/>
                <a:gd name="T31" fmla="*/ 54 h 83"/>
                <a:gd name="T32" fmla="*/ 14 w 65"/>
                <a:gd name="T3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3">
                  <a:moveTo>
                    <a:pt x="14" y="54"/>
                  </a:moveTo>
                  <a:cubicBezTo>
                    <a:pt x="14" y="67"/>
                    <a:pt x="23" y="71"/>
                    <a:pt x="34" y="71"/>
                  </a:cubicBezTo>
                  <a:cubicBezTo>
                    <a:pt x="46" y="71"/>
                    <a:pt x="51" y="65"/>
                    <a:pt x="51" y="59"/>
                  </a:cubicBezTo>
                  <a:cubicBezTo>
                    <a:pt x="51" y="53"/>
                    <a:pt x="47" y="51"/>
                    <a:pt x="44" y="50"/>
                  </a:cubicBezTo>
                  <a:cubicBezTo>
                    <a:pt x="39" y="48"/>
                    <a:pt x="32" y="46"/>
                    <a:pt x="21" y="43"/>
                  </a:cubicBezTo>
                  <a:cubicBezTo>
                    <a:pt x="7" y="40"/>
                    <a:pt x="3" y="31"/>
                    <a:pt x="3" y="23"/>
                  </a:cubicBezTo>
                  <a:cubicBezTo>
                    <a:pt x="3" y="7"/>
                    <a:pt x="18" y="0"/>
                    <a:pt x="32" y="0"/>
                  </a:cubicBezTo>
                  <a:cubicBezTo>
                    <a:pt x="48" y="0"/>
                    <a:pt x="62" y="9"/>
                    <a:pt x="62" y="25"/>
                  </a:cubicBezTo>
                  <a:cubicBezTo>
                    <a:pt x="48" y="25"/>
                    <a:pt x="48" y="25"/>
                    <a:pt x="48" y="25"/>
                  </a:cubicBezTo>
                  <a:cubicBezTo>
                    <a:pt x="48" y="15"/>
                    <a:pt x="41" y="11"/>
                    <a:pt x="31" y="11"/>
                  </a:cubicBezTo>
                  <a:cubicBezTo>
                    <a:pt x="25" y="11"/>
                    <a:pt x="17" y="14"/>
                    <a:pt x="17" y="21"/>
                  </a:cubicBezTo>
                  <a:cubicBezTo>
                    <a:pt x="17" y="27"/>
                    <a:pt x="21" y="30"/>
                    <a:pt x="26" y="32"/>
                  </a:cubicBezTo>
                  <a:cubicBezTo>
                    <a:pt x="28" y="32"/>
                    <a:pt x="45" y="37"/>
                    <a:pt x="49" y="38"/>
                  </a:cubicBezTo>
                  <a:cubicBezTo>
                    <a:pt x="59" y="41"/>
                    <a:pt x="65" y="49"/>
                    <a:pt x="65" y="58"/>
                  </a:cubicBezTo>
                  <a:cubicBezTo>
                    <a:pt x="65" y="76"/>
                    <a:pt x="49" y="83"/>
                    <a:pt x="33" y="83"/>
                  </a:cubicBezTo>
                  <a:cubicBezTo>
                    <a:pt x="15" y="83"/>
                    <a:pt x="0" y="74"/>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8" name="Freeform 45"/>
            <p:cNvSpPr>
              <a:spLocks noEditPoints="1"/>
            </p:cNvSpPr>
            <p:nvPr/>
          </p:nvSpPr>
          <p:spPr bwMode="auto">
            <a:xfrm>
              <a:off x="10672763" y="1128713"/>
              <a:ext cx="157163" cy="163513"/>
            </a:xfrm>
            <a:custGeom>
              <a:avLst/>
              <a:gdLst>
                <a:gd name="T0" fmla="*/ 0 w 58"/>
                <a:gd name="T1" fmla="*/ 30 h 60"/>
                <a:gd name="T2" fmla="*/ 29 w 58"/>
                <a:gd name="T3" fmla="*/ 0 h 60"/>
                <a:gd name="T4" fmla="*/ 58 w 58"/>
                <a:gd name="T5" fmla="*/ 30 h 60"/>
                <a:gd name="T6" fmla="*/ 29 w 58"/>
                <a:gd name="T7" fmla="*/ 60 h 60"/>
                <a:gd name="T8" fmla="*/ 0 w 58"/>
                <a:gd name="T9" fmla="*/ 30 h 60"/>
                <a:gd name="T10" fmla="*/ 45 w 58"/>
                <a:gd name="T11" fmla="*/ 30 h 60"/>
                <a:gd name="T12" fmla="*/ 29 w 58"/>
                <a:gd name="T13" fmla="*/ 10 h 60"/>
                <a:gd name="T14" fmla="*/ 13 w 58"/>
                <a:gd name="T15" fmla="*/ 30 h 60"/>
                <a:gd name="T16" fmla="*/ 29 w 58"/>
                <a:gd name="T17" fmla="*/ 50 h 60"/>
                <a:gd name="T18" fmla="*/ 45 w 58"/>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0">
                  <a:moveTo>
                    <a:pt x="0" y="30"/>
                  </a:moveTo>
                  <a:cubicBezTo>
                    <a:pt x="0" y="13"/>
                    <a:pt x="11" y="0"/>
                    <a:pt x="29" y="0"/>
                  </a:cubicBezTo>
                  <a:cubicBezTo>
                    <a:pt x="47" y="0"/>
                    <a:pt x="58" y="13"/>
                    <a:pt x="58" y="30"/>
                  </a:cubicBezTo>
                  <a:cubicBezTo>
                    <a:pt x="58" y="48"/>
                    <a:pt x="47" y="60"/>
                    <a:pt x="29" y="60"/>
                  </a:cubicBezTo>
                  <a:cubicBezTo>
                    <a:pt x="11" y="60"/>
                    <a:pt x="0" y="48"/>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9" name="Freeform 46"/>
            <p:cNvSpPr>
              <a:spLocks/>
            </p:cNvSpPr>
            <p:nvPr/>
          </p:nvSpPr>
          <p:spPr bwMode="auto">
            <a:xfrm>
              <a:off x="10852150" y="1068388"/>
              <a:ext cx="192088" cy="227013"/>
            </a:xfrm>
            <a:custGeom>
              <a:avLst/>
              <a:gdLst>
                <a:gd name="T0" fmla="*/ 58 w 71"/>
                <a:gd name="T1" fmla="*/ 27 h 83"/>
                <a:gd name="T2" fmla="*/ 38 w 71"/>
                <a:gd name="T3" fmla="*/ 11 h 83"/>
                <a:gd name="T4" fmla="*/ 14 w 71"/>
                <a:gd name="T5" fmla="*/ 41 h 83"/>
                <a:gd name="T6" fmla="*/ 38 w 71"/>
                <a:gd name="T7" fmla="*/ 71 h 83"/>
                <a:gd name="T8" fmla="*/ 58 w 71"/>
                <a:gd name="T9" fmla="*/ 51 h 83"/>
                <a:gd name="T10" fmla="*/ 71 w 71"/>
                <a:gd name="T11" fmla="*/ 51 h 83"/>
                <a:gd name="T12" fmla="*/ 38 w 71"/>
                <a:gd name="T13" fmla="*/ 83 h 83"/>
                <a:gd name="T14" fmla="*/ 0 w 71"/>
                <a:gd name="T15" fmla="*/ 41 h 83"/>
                <a:gd name="T16" fmla="*/ 38 w 71"/>
                <a:gd name="T17" fmla="*/ 0 h 83"/>
                <a:gd name="T18" fmla="*/ 71 w 71"/>
                <a:gd name="T19" fmla="*/ 27 h 83"/>
                <a:gd name="T20" fmla="*/ 58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8" y="27"/>
                  </a:moveTo>
                  <a:cubicBezTo>
                    <a:pt x="55" y="18"/>
                    <a:pt x="49" y="11"/>
                    <a:pt x="38" y="11"/>
                  </a:cubicBezTo>
                  <a:cubicBezTo>
                    <a:pt x="21" y="11"/>
                    <a:pt x="14" y="26"/>
                    <a:pt x="14" y="41"/>
                  </a:cubicBezTo>
                  <a:cubicBezTo>
                    <a:pt x="14" y="56"/>
                    <a:pt x="21" y="71"/>
                    <a:pt x="38" y="71"/>
                  </a:cubicBezTo>
                  <a:cubicBezTo>
                    <a:pt x="50" y="71"/>
                    <a:pt x="57" y="62"/>
                    <a:pt x="58" y="51"/>
                  </a:cubicBezTo>
                  <a:cubicBezTo>
                    <a:pt x="71" y="51"/>
                    <a:pt x="71" y="51"/>
                    <a:pt x="71" y="51"/>
                  </a:cubicBezTo>
                  <a:cubicBezTo>
                    <a:pt x="70" y="70"/>
                    <a:pt x="57" y="83"/>
                    <a:pt x="38" y="83"/>
                  </a:cubicBezTo>
                  <a:cubicBezTo>
                    <a:pt x="14" y="83"/>
                    <a:pt x="0" y="64"/>
                    <a:pt x="0" y="41"/>
                  </a:cubicBezTo>
                  <a:cubicBezTo>
                    <a:pt x="0" y="19"/>
                    <a:pt x="14" y="0"/>
                    <a:pt x="38" y="0"/>
                  </a:cubicBezTo>
                  <a:cubicBezTo>
                    <a:pt x="56" y="0"/>
                    <a:pt x="70" y="10"/>
                    <a:pt x="71" y="27"/>
                  </a:cubicBezTo>
                  <a:lnTo>
                    <a:pt x="5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90" name="TextBox 89"/>
          <p:cNvSpPr txBox="1"/>
          <p:nvPr/>
        </p:nvSpPr>
        <p:spPr>
          <a:xfrm>
            <a:off x="10335350" y="4598220"/>
            <a:ext cx="272885" cy="261543"/>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4</a:t>
            </a:r>
          </a:p>
        </p:txBody>
      </p:sp>
      <p:grpSp>
        <p:nvGrpSpPr>
          <p:cNvPr id="91" name="Group 90"/>
          <p:cNvGrpSpPr/>
          <p:nvPr/>
        </p:nvGrpSpPr>
        <p:grpSpPr>
          <a:xfrm>
            <a:off x="3986178" y="4288321"/>
            <a:ext cx="606199" cy="589495"/>
            <a:chOff x="10153650" y="203200"/>
            <a:chExt cx="1382713" cy="1344613"/>
          </a:xfrm>
          <a:solidFill>
            <a:srgbClr val="425152"/>
          </a:solidFill>
        </p:grpSpPr>
        <p:sp>
          <p:nvSpPr>
            <p:cNvPr id="92" name="Freeform 35"/>
            <p:cNvSpPr>
              <a:spLocks/>
            </p:cNvSpPr>
            <p:nvPr/>
          </p:nvSpPr>
          <p:spPr bwMode="auto">
            <a:xfrm>
              <a:off x="10547350" y="668338"/>
              <a:ext cx="168275" cy="112713"/>
            </a:xfrm>
            <a:custGeom>
              <a:avLst/>
              <a:gdLst>
                <a:gd name="T0" fmla="*/ 106 w 106"/>
                <a:gd name="T1" fmla="*/ 0 h 71"/>
                <a:gd name="T2" fmla="*/ 0 w 106"/>
                <a:gd name="T3" fmla="*/ 0 h 71"/>
                <a:gd name="T4" fmla="*/ 0 w 106"/>
                <a:gd name="T5" fmla="*/ 71 h 71"/>
                <a:gd name="T6" fmla="*/ 106 w 106"/>
                <a:gd name="T7" fmla="*/ 71 h 71"/>
                <a:gd name="T8" fmla="*/ 106 w 106"/>
                <a:gd name="T9" fmla="*/ 0 h 71"/>
                <a:gd name="T10" fmla="*/ 106 w 106"/>
                <a:gd name="T11" fmla="*/ 0 h 71"/>
              </a:gdLst>
              <a:ahLst/>
              <a:cxnLst>
                <a:cxn ang="0">
                  <a:pos x="T0" y="T1"/>
                </a:cxn>
                <a:cxn ang="0">
                  <a:pos x="T2" y="T3"/>
                </a:cxn>
                <a:cxn ang="0">
                  <a:pos x="T4" y="T5"/>
                </a:cxn>
                <a:cxn ang="0">
                  <a:pos x="T6" y="T7"/>
                </a:cxn>
                <a:cxn ang="0">
                  <a:pos x="T8" y="T9"/>
                </a:cxn>
                <a:cxn ang="0">
                  <a:pos x="T10" y="T11"/>
                </a:cxn>
              </a:cxnLst>
              <a:rect l="0" t="0" r="r" b="b"/>
              <a:pathLst>
                <a:path w="106" h="71">
                  <a:moveTo>
                    <a:pt x="106" y="0"/>
                  </a:moveTo>
                  <a:lnTo>
                    <a:pt x="0" y="0"/>
                  </a:lnTo>
                  <a:lnTo>
                    <a:pt x="0" y="71"/>
                  </a:lnTo>
                  <a:lnTo>
                    <a:pt x="106" y="71"/>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3" name="Freeform 36"/>
            <p:cNvSpPr>
              <a:spLocks/>
            </p:cNvSpPr>
            <p:nvPr/>
          </p:nvSpPr>
          <p:spPr bwMode="auto">
            <a:xfrm>
              <a:off x="10761663" y="511175"/>
              <a:ext cx="166688" cy="111125"/>
            </a:xfrm>
            <a:custGeom>
              <a:avLst/>
              <a:gdLst>
                <a:gd name="T0" fmla="*/ 105 w 105"/>
                <a:gd name="T1" fmla="*/ 0 h 70"/>
                <a:gd name="T2" fmla="*/ 0 w 105"/>
                <a:gd name="T3" fmla="*/ 0 h 70"/>
                <a:gd name="T4" fmla="*/ 0 w 105"/>
                <a:gd name="T5" fmla="*/ 70 h 70"/>
                <a:gd name="T6" fmla="*/ 105 w 105"/>
                <a:gd name="T7" fmla="*/ 70 h 70"/>
                <a:gd name="T8" fmla="*/ 105 w 105"/>
                <a:gd name="T9" fmla="*/ 0 h 70"/>
                <a:gd name="T10" fmla="*/ 105 w 105"/>
                <a:gd name="T11" fmla="*/ 0 h 70"/>
              </a:gdLst>
              <a:ahLst/>
              <a:cxnLst>
                <a:cxn ang="0">
                  <a:pos x="T0" y="T1"/>
                </a:cxn>
                <a:cxn ang="0">
                  <a:pos x="T2" y="T3"/>
                </a:cxn>
                <a:cxn ang="0">
                  <a:pos x="T4" y="T5"/>
                </a:cxn>
                <a:cxn ang="0">
                  <a:pos x="T6" y="T7"/>
                </a:cxn>
                <a:cxn ang="0">
                  <a:pos x="T8" y="T9"/>
                </a:cxn>
                <a:cxn ang="0">
                  <a:pos x="T10" y="T11"/>
                </a:cxn>
              </a:cxnLst>
              <a:rect l="0" t="0" r="r" b="b"/>
              <a:pathLst>
                <a:path w="105" h="70">
                  <a:moveTo>
                    <a:pt x="105" y="0"/>
                  </a:moveTo>
                  <a:lnTo>
                    <a:pt x="0" y="0"/>
                  </a:lnTo>
                  <a:lnTo>
                    <a:pt x="0" y="70"/>
                  </a:lnTo>
                  <a:lnTo>
                    <a:pt x="105" y="7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4" name="Freeform 37"/>
            <p:cNvSpPr>
              <a:spLocks/>
            </p:cNvSpPr>
            <p:nvPr/>
          </p:nvSpPr>
          <p:spPr bwMode="auto">
            <a:xfrm>
              <a:off x="10761663" y="828675"/>
              <a:ext cx="166688" cy="109538"/>
            </a:xfrm>
            <a:custGeom>
              <a:avLst/>
              <a:gdLst>
                <a:gd name="T0" fmla="*/ 105 w 105"/>
                <a:gd name="T1" fmla="*/ 0 h 69"/>
                <a:gd name="T2" fmla="*/ 0 w 105"/>
                <a:gd name="T3" fmla="*/ 0 h 69"/>
                <a:gd name="T4" fmla="*/ 0 w 105"/>
                <a:gd name="T5" fmla="*/ 69 h 69"/>
                <a:gd name="T6" fmla="*/ 105 w 105"/>
                <a:gd name="T7" fmla="*/ 69 h 69"/>
                <a:gd name="T8" fmla="*/ 105 w 105"/>
                <a:gd name="T9" fmla="*/ 0 h 69"/>
                <a:gd name="T10" fmla="*/ 105 w 105"/>
                <a:gd name="T11" fmla="*/ 0 h 69"/>
              </a:gdLst>
              <a:ahLst/>
              <a:cxnLst>
                <a:cxn ang="0">
                  <a:pos x="T0" y="T1"/>
                </a:cxn>
                <a:cxn ang="0">
                  <a:pos x="T2" y="T3"/>
                </a:cxn>
                <a:cxn ang="0">
                  <a:pos x="T4" y="T5"/>
                </a:cxn>
                <a:cxn ang="0">
                  <a:pos x="T6" y="T7"/>
                </a:cxn>
                <a:cxn ang="0">
                  <a:pos x="T8" y="T9"/>
                </a:cxn>
                <a:cxn ang="0">
                  <a:pos x="T10" y="T11"/>
                </a:cxn>
              </a:cxnLst>
              <a:rect l="0" t="0" r="r" b="b"/>
              <a:pathLst>
                <a:path w="105" h="69">
                  <a:moveTo>
                    <a:pt x="105" y="0"/>
                  </a:moveTo>
                  <a:lnTo>
                    <a:pt x="0" y="0"/>
                  </a:lnTo>
                  <a:lnTo>
                    <a:pt x="0" y="69"/>
                  </a:lnTo>
                  <a:lnTo>
                    <a:pt x="105" y="69"/>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5" name="Freeform 38"/>
            <p:cNvSpPr>
              <a:spLocks/>
            </p:cNvSpPr>
            <p:nvPr/>
          </p:nvSpPr>
          <p:spPr bwMode="auto">
            <a:xfrm>
              <a:off x="10974388" y="668338"/>
              <a:ext cx="171450" cy="112713"/>
            </a:xfrm>
            <a:custGeom>
              <a:avLst/>
              <a:gdLst>
                <a:gd name="T0" fmla="*/ 108 w 108"/>
                <a:gd name="T1" fmla="*/ 0 h 71"/>
                <a:gd name="T2" fmla="*/ 0 w 108"/>
                <a:gd name="T3" fmla="*/ 0 h 71"/>
                <a:gd name="T4" fmla="*/ 0 w 108"/>
                <a:gd name="T5" fmla="*/ 71 h 71"/>
                <a:gd name="T6" fmla="*/ 108 w 108"/>
                <a:gd name="T7" fmla="*/ 71 h 71"/>
                <a:gd name="T8" fmla="*/ 108 w 108"/>
                <a:gd name="T9" fmla="*/ 0 h 71"/>
                <a:gd name="T10" fmla="*/ 108 w 108"/>
                <a:gd name="T11" fmla="*/ 0 h 71"/>
              </a:gdLst>
              <a:ahLst/>
              <a:cxnLst>
                <a:cxn ang="0">
                  <a:pos x="T0" y="T1"/>
                </a:cxn>
                <a:cxn ang="0">
                  <a:pos x="T2" y="T3"/>
                </a:cxn>
                <a:cxn ang="0">
                  <a:pos x="T4" y="T5"/>
                </a:cxn>
                <a:cxn ang="0">
                  <a:pos x="T6" y="T7"/>
                </a:cxn>
                <a:cxn ang="0">
                  <a:pos x="T8" y="T9"/>
                </a:cxn>
                <a:cxn ang="0">
                  <a:pos x="T10" y="T11"/>
                </a:cxn>
              </a:cxnLst>
              <a:rect l="0" t="0" r="r" b="b"/>
              <a:pathLst>
                <a:path w="108" h="71">
                  <a:moveTo>
                    <a:pt x="108" y="0"/>
                  </a:moveTo>
                  <a:lnTo>
                    <a:pt x="0" y="0"/>
                  </a:lnTo>
                  <a:lnTo>
                    <a:pt x="0" y="71"/>
                  </a:lnTo>
                  <a:lnTo>
                    <a:pt x="108" y="71"/>
                  </a:lnTo>
                  <a:lnTo>
                    <a:pt x="108"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6" name="Freeform 39"/>
            <p:cNvSpPr>
              <a:spLocks/>
            </p:cNvSpPr>
            <p:nvPr/>
          </p:nvSpPr>
          <p:spPr bwMode="auto">
            <a:xfrm>
              <a:off x="10547350" y="511175"/>
              <a:ext cx="168275" cy="111125"/>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7" name="Freeform 40"/>
            <p:cNvSpPr>
              <a:spLocks/>
            </p:cNvSpPr>
            <p:nvPr/>
          </p:nvSpPr>
          <p:spPr bwMode="auto">
            <a:xfrm>
              <a:off x="10547350" y="828675"/>
              <a:ext cx="168275" cy="109538"/>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8" name="Freeform 41"/>
            <p:cNvSpPr>
              <a:spLocks/>
            </p:cNvSpPr>
            <p:nvPr/>
          </p:nvSpPr>
          <p:spPr bwMode="auto">
            <a:xfrm>
              <a:off x="10974388" y="511175"/>
              <a:ext cx="171450" cy="111125"/>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9" name="Freeform 42"/>
            <p:cNvSpPr>
              <a:spLocks/>
            </p:cNvSpPr>
            <p:nvPr/>
          </p:nvSpPr>
          <p:spPr bwMode="auto">
            <a:xfrm>
              <a:off x="10974388" y="828675"/>
              <a:ext cx="171450" cy="109538"/>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0" name="Freeform 43"/>
            <p:cNvSpPr>
              <a:spLocks noEditPoints="1"/>
            </p:cNvSpPr>
            <p:nvPr/>
          </p:nvSpPr>
          <p:spPr bwMode="auto">
            <a:xfrm>
              <a:off x="10153650" y="203200"/>
              <a:ext cx="1382713" cy="1344613"/>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1" name="Freeform 44"/>
            <p:cNvSpPr>
              <a:spLocks/>
            </p:cNvSpPr>
            <p:nvPr/>
          </p:nvSpPr>
          <p:spPr bwMode="auto">
            <a:xfrm>
              <a:off x="10477500" y="1068388"/>
              <a:ext cx="176213" cy="227013"/>
            </a:xfrm>
            <a:custGeom>
              <a:avLst/>
              <a:gdLst>
                <a:gd name="T0" fmla="*/ 14 w 65"/>
                <a:gd name="T1" fmla="*/ 54 h 83"/>
                <a:gd name="T2" fmla="*/ 34 w 65"/>
                <a:gd name="T3" fmla="*/ 71 h 83"/>
                <a:gd name="T4" fmla="*/ 51 w 65"/>
                <a:gd name="T5" fmla="*/ 59 h 83"/>
                <a:gd name="T6" fmla="*/ 44 w 65"/>
                <a:gd name="T7" fmla="*/ 50 h 83"/>
                <a:gd name="T8" fmla="*/ 21 w 65"/>
                <a:gd name="T9" fmla="*/ 43 h 83"/>
                <a:gd name="T10" fmla="*/ 3 w 65"/>
                <a:gd name="T11" fmla="*/ 23 h 83"/>
                <a:gd name="T12" fmla="*/ 32 w 65"/>
                <a:gd name="T13" fmla="*/ 0 h 83"/>
                <a:gd name="T14" fmla="*/ 62 w 65"/>
                <a:gd name="T15" fmla="*/ 25 h 83"/>
                <a:gd name="T16" fmla="*/ 48 w 65"/>
                <a:gd name="T17" fmla="*/ 25 h 83"/>
                <a:gd name="T18" fmla="*/ 31 w 65"/>
                <a:gd name="T19" fmla="*/ 11 h 83"/>
                <a:gd name="T20" fmla="*/ 17 w 65"/>
                <a:gd name="T21" fmla="*/ 21 h 83"/>
                <a:gd name="T22" fmla="*/ 26 w 65"/>
                <a:gd name="T23" fmla="*/ 32 h 83"/>
                <a:gd name="T24" fmla="*/ 49 w 65"/>
                <a:gd name="T25" fmla="*/ 38 h 83"/>
                <a:gd name="T26" fmla="*/ 65 w 65"/>
                <a:gd name="T27" fmla="*/ 58 h 83"/>
                <a:gd name="T28" fmla="*/ 33 w 65"/>
                <a:gd name="T29" fmla="*/ 83 h 83"/>
                <a:gd name="T30" fmla="*/ 0 w 65"/>
                <a:gd name="T31" fmla="*/ 54 h 83"/>
                <a:gd name="T32" fmla="*/ 14 w 65"/>
                <a:gd name="T3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3">
                  <a:moveTo>
                    <a:pt x="14" y="54"/>
                  </a:moveTo>
                  <a:cubicBezTo>
                    <a:pt x="14" y="67"/>
                    <a:pt x="23" y="71"/>
                    <a:pt x="34" y="71"/>
                  </a:cubicBezTo>
                  <a:cubicBezTo>
                    <a:pt x="46" y="71"/>
                    <a:pt x="51" y="65"/>
                    <a:pt x="51" y="59"/>
                  </a:cubicBezTo>
                  <a:cubicBezTo>
                    <a:pt x="51" y="53"/>
                    <a:pt x="47" y="51"/>
                    <a:pt x="44" y="50"/>
                  </a:cubicBezTo>
                  <a:cubicBezTo>
                    <a:pt x="39" y="48"/>
                    <a:pt x="32" y="46"/>
                    <a:pt x="21" y="43"/>
                  </a:cubicBezTo>
                  <a:cubicBezTo>
                    <a:pt x="7" y="40"/>
                    <a:pt x="3" y="31"/>
                    <a:pt x="3" y="23"/>
                  </a:cubicBezTo>
                  <a:cubicBezTo>
                    <a:pt x="3" y="7"/>
                    <a:pt x="18" y="0"/>
                    <a:pt x="32" y="0"/>
                  </a:cubicBezTo>
                  <a:cubicBezTo>
                    <a:pt x="48" y="0"/>
                    <a:pt x="62" y="9"/>
                    <a:pt x="62" y="25"/>
                  </a:cubicBezTo>
                  <a:cubicBezTo>
                    <a:pt x="48" y="25"/>
                    <a:pt x="48" y="25"/>
                    <a:pt x="48" y="25"/>
                  </a:cubicBezTo>
                  <a:cubicBezTo>
                    <a:pt x="48" y="15"/>
                    <a:pt x="41" y="11"/>
                    <a:pt x="31" y="11"/>
                  </a:cubicBezTo>
                  <a:cubicBezTo>
                    <a:pt x="25" y="11"/>
                    <a:pt x="17" y="14"/>
                    <a:pt x="17" y="21"/>
                  </a:cubicBezTo>
                  <a:cubicBezTo>
                    <a:pt x="17" y="27"/>
                    <a:pt x="21" y="30"/>
                    <a:pt x="26" y="32"/>
                  </a:cubicBezTo>
                  <a:cubicBezTo>
                    <a:pt x="28" y="32"/>
                    <a:pt x="45" y="37"/>
                    <a:pt x="49" y="38"/>
                  </a:cubicBezTo>
                  <a:cubicBezTo>
                    <a:pt x="59" y="41"/>
                    <a:pt x="65" y="49"/>
                    <a:pt x="65" y="58"/>
                  </a:cubicBezTo>
                  <a:cubicBezTo>
                    <a:pt x="65" y="76"/>
                    <a:pt x="49" y="83"/>
                    <a:pt x="33" y="83"/>
                  </a:cubicBezTo>
                  <a:cubicBezTo>
                    <a:pt x="15" y="83"/>
                    <a:pt x="0" y="74"/>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2" name="Freeform 45"/>
            <p:cNvSpPr>
              <a:spLocks noEditPoints="1"/>
            </p:cNvSpPr>
            <p:nvPr/>
          </p:nvSpPr>
          <p:spPr bwMode="auto">
            <a:xfrm>
              <a:off x="10672763" y="1128713"/>
              <a:ext cx="157163" cy="163513"/>
            </a:xfrm>
            <a:custGeom>
              <a:avLst/>
              <a:gdLst>
                <a:gd name="T0" fmla="*/ 0 w 58"/>
                <a:gd name="T1" fmla="*/ 30 h 60"/>
                <a:gd name="T2" fmla="*/ 29 w 58"/>
                <a:gd name="T3" fmla="*/ 0 h 60"/>
                <a:gd name="T4" fmla="*/ 58 w 58"/>
                <a:gd name="T5" fmla="*/ 30 h 60"/>
                <a:gd name="T6" fmla="*/ 29 w 58"/>
                <a:gd name="T7" fmla="*/ 60 h 60"/>
                <a:gd name="T8" fmla="*/ 0 w 58"/>
                <a:gd name="T9" fmla="*/ 30 h 60"/>
                <a:gd name="T10" fmla="*/ 45 w 58"/>
                <a:gd name="T11" fmla="*/ 30 h 60"/>
                <a:gd name="T12" fmla="*/ 29 w 58"/>
                <a:gd name="T13" fmla="*/ 10 h 60"/>
                <a:gd name="T14" fmla="*/ 13 w 58"/>
                <a:gd name="T15" fmla="*/ 30 h 60"/>
                <a:gd name="T16" fmla="*/ 29 w 58"/>
                <a:gd name="T17" fmla="*/ 50 h 60"/>
                <a:gd name="T18" fmla="*/ 45 w 58"/>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0">
                  <a:moveTo>
                    <a:pt x="0" y="30"/>
                  </a:moveTo>
                  <a:cubicBezTo>
                    <a:pt x="0" y="13"/>
                    <a:pt x="11" y="0"/>
                    <a:pt x="29" y="0"/>
                  </a:cubicBezTo>
                  <a:cubicBezTo>
                    <a:pt x="47" y="0"/>
                    <a:pt x="58" y="13"/>
                    <a:pt x="58" y="30"/>
                  </a:cubicBezTo>
                  <a:cubicBezTo>
                    <a:pt x="58" y="48"/>
                    <a:pt x="47" y="60"/>
                    <a:pt x="29" y="60"/>
                  </a:cubicBezTo>
                  <a:cubicBezTo>
                    <a:pt x="11" y="60"/>
                    <a:pt x="0" y="48"/>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3" name="Freeform 46"/>
            <p:cNvSpPr>
              <a:spLocks/>
            </p:cNvSpPr>
            <p:nvPr/>
          </p:nvSpPr>
          <p:spPr bwMode="auto">
            <a:xfrm>
              <a:off x="10852150" y="1068388"/>
              <a:ext cx="192088" cy="227013"/>
            </a:xfrm>
            <a:custGeom>
              <a:avLst/>
              <a:gdLst>
                <a:gd name="T0" fmla="*/ 58 w 71"/>
                <a:gd name="T1" fmla="*/ 27 h 83"/>
                <a:gd name="T2" fmla="*/ 38 w 71"/>
                <a:gd name="T3" fmla="*/ 11 h 83"/>
                <a:gd name="T4" fmla="*/ 14 w 71"/>
                <a:gd name="T5" fmla="*/ 41 h 83"/>
                <a:gd name="T6" fmla="*/ 38 w 71"/>
                <a:gd name="T7" fmla="*/ 71 h 83"/>
                <a:gd name="T8" fmla="*/ 58 w 71"/>
                <a:gd name="T9" fmla="*/ 51 h 83"/>
                <a:gd name="T10" fmla="*/ 71 w 71"/>
                <a:gd name="T11" fmla="*/ 51 h 83"/>
                <a:gd name="T12" fmla="*/ 38 w 71"/>
                <a:gd name="T13" fmla="*/ 83 h 83"/>
                <a:gd name="T14" fmla="*/ 0 w 71"/>
                <a:gd name="T15" fmla="*/ 41 h 83"/>
                <a:gd name="T16" fmla="*/ 38 w 71"/>
                <a:gd name="T17" fmla="*/ 0 h 83"/>
                <a:gd name="T18" fmla="*/ 71 w 71"/>
                <a:gd name="T19" fmla="*/ 27 h 83"/>
                <a:gd name="T20" fmla="*/ 58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8" y="27"/>
                  </a:moveTo>
                  <a:cubicBezTo>
                    <a:pt x="55" y="18"/>
                    <a:pt x="49" y="11"/>
                    <a:pt x="38" y="11"/>
                  </a:cubicBezTo>
                  <a:cubicBezTo>
                    <a:pt x="21" y="11"/>
                    <a:pt x="14" y="26"/>
                    <a:pt x="14" y="41"/>
                  </a:cubicBezTo>
                  <a:cubicBezTo>
                    <a:pt x="14" y="56"/>
                    <a:pt x="21" y="71"/>
                    <a:pt x="38" y="71"/>
                  </a:cubicBezTo>
                  <a:cubicBezTo>
                    <a:pt x="50" y="71"/>
                    <a:pt x="57" y="62"/>
                    <a:pt x="58" y="51"/>
                  </a:cubicBezTo>
                  <a:cubicBezTo>
                    <a:pt x="71" y="51"/>
                    <a:pt x="71" y="51"/>
                    <a:pt x="71" y="51"/>
                  </a:cubicBezTo>
                  <a:cubicBezTo>
                    <a:pt x="70" y="70"/>
                    <a:pt x="57" y="83"/>
                    <a:pt x="38" y="83"/>
                  </a:cubicBezTo>
                  <a:cubicBezTo>
                    <a:pt x="14" y="83"/>
                    <a:pt x="0" y="64"/>
                    <a:pt x="0" y="41"/>
                  </a:cubicBezTo>
                  <a:cubicBezTo>
                    <a:pt x="0" y="19"/>
                    <a:pt x="14" y="0"/>
                    <a:pt x="38" y="0"/>
                  </a:cubicBezTo>
                  <a:cubicBezTo>
                    <a:pt x="56" y="0"/>
                    <a:pt x="70" y="10"/>
                    <a:pt x="71" y="27"/>
                  </a:cubicBezTo>
                  <a:lnTo>
                    <a:pt x="5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104" name="TextBox 103"/>
          <p:cNvSpPr txBox="1"/>
          <p:nvPr/>
        </p:nvSpPr>
        <p:spPr>
          <a:xfrm>
            <a:off x="4304620" y="4602803"/>
            <a:ext cx="272885" cy="235915"/>
          </a:xfrm>
          <a:prstGeom prst="rect">
            <a:avLst/>
          </a:prstGeom>
          <a:noFill/>
        </p:spPr>
        <p:txBody>
          <a:bodyPr wrap="square" lIns="91412" tIns="45707" rIns="91412" bIns="45707" rtlCol="0">
            <a:spAutoFit/>
          </a:bodyPr>
          <a:lstStyle/>
          <a:p>
            <a:pPr defTabSz="914126"/>
            <a:r>
              <a:rPr lang="en-US" sz="900">
                <a:solidFill>
                  <a:srgbClr val="002060"/>
                </a:solidFill>
                <a:latin typeface="Arial" panose="020B0604020202020204"/>
              </a:rPr>
              <a:t>1</a:t>
            </a:r>
          </a:p>
        </p:txBody>
      </p:sp>
      <p:grpSp>
        <p:nvGrpSpPr>
          <p:cNvPr id="105" name="Group 104"/>
          <p:cNvGrpSpPr/>
          <p:nvPr/>
        </p:nvGrpSpPr>
        <p:grpSpPr>
          <a:xfrm>
            <a:off x="9170825" y="1571088"/>
            <a:ext cx="609076" cy="589495"/>
            <a:chOff x="7146303" y="715262"/>
            <a:chExt cx="1827213" cy="1768475"/>
          </a:xfrm>
          <a:solidFill>
            <a:srgbClr val="425152"/>
          </a:solidFill>
        </p:grpSpPr>
        <p:sp>
          <p:nvSpPr>
            <p:cNvPr id="106" name="Freeform 5"/>
            <p:cNvSpPr>
              <a:spLocks/>
            </p:cNvSpPr>
            <p:nvPr/>
          </p:nvSpPr>
          <p:spPr bwMode="auto">
            <a:xfrm>
              <a:off x="7673353" y="1328037"/>
              <a:ext cx="223838" cy="146050"/>
            </a:xfrm>
            <a:custGeom>
              <a:avLst/>
              <a:gdLst>
                <a:gd name="T0" fmla="*/ 141 w 141"/>
                <a:gd name="T1" fmla="*/ 0 h 92"/>
                <a:gd name="T2" fmla="*/ 0 w 141"/>
                <a:gd name="T3" fmla="*/ 0 h 92"/>
                <a:gd name="T4" fmla="*/ 0 w 141"/>
                <a:gd name="T5" fmla="*/ 92 h 92"/>
                <a:gd name="T6" fmla="*/ 141 w 141"/>
                <a:gd name="T7" fmla="*/ 92 h 92"/>
                <a:gd name="T8" fmla="*/ 141 w 141"/>
                <a:gd name="T9" fmla="*/ 0 h 92"/>
                <a:gd name="T10" fmla="*/ 141 w 141"/>
                <a:gd name="T11" fmla="*/ 0 h 92"/>
              </a:gdLst>
              <a:ahLst/>
              <a:cxnLst>
                <a:cxn ang="0">
                  <a:pos x="T0" y="T1"/>
                </a:cxn>
                <a:cxn ang="0">
                  <a:pos x="T2" y="T3"/>
                </a:cxn>
                <a:cxn ang="0">
                  <a:pos x="T4" y="T5"/>
                </a:cxn>
                <a:cxn ang="0">
                  <a:pos x="T6" y="T7"/>
                </a:cxn>
                <a:cxn ang="0">
                  <a:pos x="T8" y="T9"/>
                </a:cxn>
                <a:cxn ang="0">
                  <a:pos x="T10" y="T11"/>
                </a:cxn>
              </a:cxnLst>
              <a:rect l="0" t="0" r="r" b="b"/>
              <a:pathLst>
                <a:path w="141" h="92">
                  <a:moveTo>
                    <a:pt x="141" y="0"/>
                  </a:moveTo>
                  <a:lnTo>
                    <a:pt x="0" y="0"/>
                  </a:lnTo>
                  <a:lnTo>
                    <a:pt x="0" y="92"/>
                  </a:lnTo>
                  <a:lnTo>
                    <a:pt x="141" y="92"/>
                  </a:lnTo>
                  <a:lnTo>
                    <a:pt x="141"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7" name="Freeform 6"/>
            <p:cNvSpPr>
              <a:spLocks/>
            </p:cNvSpPr>
            <p:nvPr/>
          </p:nvSpPr>
          <p:spPr bwMode="auto">
            <a:xfrm>
              <a:off x="7957516" y="1120075"/>
              <a:ext cx="219075" cy="146050"/>
            </a:xfrm>
            <a:custGeom>
              <a:avLst/>
              <a:gdLst>
                <a:gd name="T0" fmla="*/ 138 w 138"/>
                <a:gd name="T1" fmla="*/ 0 h 92"/>
                <a:gd name="T2" fmla="*/ 0 w 138"/>
                <a:gd name="T3" fmla="*/ 0 h 92"/>
                <a:gd name="T4" fmla="*/ 0 w 138"/>
                <a:gd name="T5" fmla="*/ 92 h 92"/>
                <a:gd name="T6" fmla="*/ 138 w 138"/>
                <a:gd name="T7" fmla="*/ 92 h 92"/>
                <a:gd name="T8" fmla="*/ 138 w 138"/>
                <a:gd name="T9" fmla="*/ 0 h 92"/>
                <a:gd name="T10" fmla="*/ 138 w 138"/>
                <a:gd name="T11" fmla="*/ 0 h 92"/>
              </a:gdLst>
              <a:ahLst/>
              <a:cxnLst>
                <a:cxn ang="0">
                  <a:pos x="T0" y="T1"/>
                </a:cxn>
                <a:cxn ang="0">
                  <a:pos x="T2" y="T3"/>
                </a:cxn>
                <a:cxn ang="0">
                  <a:pos x="T4" y="T5"/>
                </a:cxn>
                <a:cxn ang="0">
                  <a:pos x="T6" y="T7"/>
                </a:cxn>
                <a:cxn ang="0">
                  <a:pos x="T8" y="T9"/>
                </a:cxn>
                <a:cxn ang="0">
                  <a:pos x="T10" y="T11"/>
                </a:cxn>
              </a:cxnLst>
              <a:rect l="0" t="0" r="r" b="b"/>
              <a:pathLst>
                <a:path w="138" h="92">
                  <a:moveTo>
                    <a:pt x="138" y="0"/>
                  </a:moveTo>
                  <a:lnTo>
                    <a:pt x="0" y="0"/>
                  </a:lnTo>
                  <a:lnTo>
                    <a:pt x="0" y="92"/>
                  </a:lnTo>
                  <a:lnTo>
                    <a:pt x="138" y="92"/>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8" name="Freeform 7"/>
            <p:cNvSpPr>
              <a:spLocks/>
            </p:cNvSpPr>
            <p:nvPr/>
          </p:nvSpPr>
          <p:spPr bwMode="auto">
            <a:xfrm>
              <a:off x="7957516" y="1539175"/>
              <a:ext cx="219075" cy="142875"/>
            </a:xfrm>
            <a:custGeom>
              <a:avLst/>
              <a:gdLst>
                <a:gd name="T0" fmla="*/ 138 w 138"/>
                <a:gd name="T1" fmla="*/ 0 h 90"/>
                <a:gd name="T2" fmla="*/ 0 w 138"/>
                <a:gd name="T3" fmla="*/ 0 h 90"/>
                <a:gd name="T4" fmla="*/ 0 w 138"/>
                <a:gd name="T5" fmla="*/ 90 h 90"/>
                <a:gd name="T6" fmla="*/ 138 w 138"/>
                <a:gd name="T7" fmla="*/ 90 h 90"/>
                <a:gd name="T8" fmla="*/ 138 w 138"/>
                <a:gd name="T9" fmla="*/ 0 h 90"/>
                <a:gd name="T10" fmla="*/ 138 w 138"/>
                <a:gd name="T11" fmla="*/ 0 h 90"/>
              </a:gdLst>
              <a:ahLst/>
              <a:cxnLst>
                <a:cxn ang="0">
                  <a:pos x="T0" y="T1"/>
                </a:cxn>
                <a:cxn ang="0">
                  <a:pos x="T2" y="T3"/>
                </a:cxn>
                <a:cxn ang="0">
                  <a:pos x="T4" y="T5"/>
                </a:cxn>
                <a:cxn ang="0">
                  <a:pos x="T6" y="T7"/>
                </a:cxn>
                <a:cxn ang="0">
                  <a:pos x="T8" y="T9"/>
                </a:cxn>
                <a:cxn ang="0">
                  <a:pos x="T10" y="T11"/>
                </a:cxn>
              </a:cxnLst>
              <a:rect l="0" t="0" r="r" b="b"/>
              <a:pathLst>
                <a:path w="138" h="90">
                  <a:moveTo>
                    <a:pt x="138" y="0"/>
                  </a:moveTo>
                  <a:lnTo>
                    <a:pt x="0" y="0"/>
                  </a:lnTo>
                  <a:lnTo>
                    <a:pt x="0" y="90"/>
                  </a:lnTo>
                  <a:lnTo>
                    <a:pt x="138" y="90"/>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9" name="Freeform 8"/>
            <p:cNvSpPr>
              <a:spLocks/>
            </p:cNvSpPr>
            <p:nvPr/>
          </p:nvSpPr>
          <p:spPr bwMode="auto">
            <a:xfrm>
              <a:off x="8236916" y="1328037"/>
              <a:ext cx="227013" cy="146050"/>
            </a:xfrm>
            <a:custGeom>
              <a:avLst/>
              <a:gdLst>
                <a:gd name="T0" fmla="*/ 143 w 143"/>
                <a:gd name="T1" fmla="*/ 0 h 92"/>
                <a:gd name="T2" fmla="*/ 0 w 143"/>
                <a:gd name="T3" fmla="*/ 0 h 92"/>
                <a:gd name="T4" fmla="*/ 0 w 143"/>
                <a:gd name="T5" fmla="*/ 92 h 92"/>
                <a:gd name="T6" fmla="*/ 143 w 143"/>
                <a:gd name="T7" fmla="*/ 92 h 92"/>
                <a:gd name="T8" fmla="*/ 143 w 143"/>
                <a:gd name="T9" fmla="*/ 0 h 92"/>
                <a:gd name="T10" fmla="*/ 143 w 143"/>
                <a:gd name="T11" fmla="*/ 0 h 92"/>
              </a:gdLst>
              <a:ahLst/>
              <a:cxnLst>
                <a:cxn ang="0">
                  <a:pos x="T0" y="T1"/>
                </a:cxn>
                <a:cxn ang="0">
                  <a:pos x="T2" y="T3"/>
                </a:cxn>
                <a:cxn ang="0">
                  <a:pos x="T4" y="T5"/>
                </a:cxn>
                <a:cxn ang="0">
                  <a:pos x="T6" y="T7"/>
                </a:cxn>
                <a:cxn ang="0">
                  <a:pos x="T8" y="T9"/>
                </a:cxn>
                <a:cxn ang="0">
                  <a:pos x="T10" y="T11"/>
                </a:cxn>
              </a:cxnLst>
              <a:rect l="0" t="0" r="r" b="b"/>
              <a:pathLst>
                <a:path w="143" h="92">
                  <a:moveTo>
                    <a:pt x="143" y="0"/>
                  </a:moveTo>
                  <a:lnTo>
                    <a:pt x="0" y="0"/>
                  </a:lnTo>
                  <a:lnTo>
                    <a:pt x="0" y="92"/>
                  </a:lnTo>
                  <a:lnTo>
                    <a:pt x="143" y="92"/>
                  </a:lnTo>
                  <a:lnTo>
                    <a:pt x="143" y="0"/>
                  </a:lnTo>
                  <a:lnTo>
                    <a:pt x="1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0" name="Freeform 9"/>
            <p:cNvSpPr>
              <a:spLocks/>
            </p:cNvSpPr>
            <p:nvPr/>
          </p:nvSpPr>
          <p:spPr bwMode="auto">
            <a:xfrm>
              <a:off x="7673353" y="1120075"/>
              <a:ext cx="223838" cy="146050"/>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1" name="Freeform 10"/>
            <p:cNvSpPr>
              <a:spLocks/>
            </p:cNvSpPr>
            <p:nvPr/>
          </p:nvSpPr>
          <p:spPr bwMode="auto">
            <a:xfrm>
              <a:off x="7673353" y="1539175"/>
              <a:ext cx="223838" cy="14287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2" name="Freeform 11"/>
            <p:cNvSpPr>
              <a:spLocks/>
            </p:cNvSpPr>
            <p:nvPr/>
          </p:nvSpPr>
          <p:spPr bwMode="auto">
            <a:xfrm>
              <a:off x="8236916" y="1120075"/>
              <a:ext cx="227013" cy="146050"/>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3" name="Freeform 12"/>
            <p:cNvSpPr>
              <a:spLocks/>
            </p:cNvSpPr>
            <p:nvPr/>
          </p:nvSpPr>
          <p:spPr bwMode="auto">
            <a:xfrm>
              <a:off x="8236916" y="1539175"/>
              <a:ext cx="227013" cy="14287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4" name="Freeform 13"/>
            <p:cNvSpPr>
              <a:spLocks noEditPoints="1"/>
            </p:cNvSpPr>
            <p:nvPr/>
          </p:nvSpPr>
          <p:spPr bwMode="auto">
            <a:xfrm>
              <a:off x="7146303" y="715262"/>
              <a:ext cx="1827213" cy="17684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5" name="Freeform 14"/>
            <p:cNvSpPr>
              <a:spLocks/>
            </p:cNvSpPr>
            <p:nvPr/>
          </p:nvSpPr>
          <p:spPr bwMode="auto">
            <a:xfrm>
              <a:off x="7695578" y="1850325"/>
              <a:ext cx="255588" cy="296863"/>
            </a:xfrm>
            <a:custGeom>
              <a:avLst/>
              <a:gdLst>
                <a:gd name="T0" fmla="*/ 57 w 71"/>
                <a:gd name="T1" fmla="*/ 27 h 83"/>
                <a:gd name="T2" fmla="*/ 37 w 71"/>
                <a:gd name="T3" fmla="*/ 11 h 83"/>
                <a:gd name="T4" fmla="*/ 13 w 71"/>
                <a:gd name="T5" fmla="*/ 41 h 83"/>
                <a:gd name="T6" fmla="*/ 37 w 71"/>
                <a:gd name="T7" fmla="*/ 71 h 83"/>
                <a:gd name="T8" fmla="*/ 58 w 71"/>
                <a:gd name="T9" fmla="*/ 51 h 83"/>
                <a:gd name="T10" fmla="*/ 71 w 71"/>
                <a:gd name="T11" fmla="*/ 51 h 83"/>
                <a:gd name="T12" fmla="*/ 37 w 71"/>
                <a:gd name="T13" fmla="*/ 83 h 83"/>
                <a:gd name="T14" fmla="*/ 0 w 71"/>
                <a:gd name="T15" fmla="*/ 41 h 83"/>
                <a:gd name="T16" fmla="*/ 37 w 71"/>
                <a:gd name="T17" fmla="*/ 0 h 83"/>
                <a:gd name="T18" fmla="*/ 71 w 71"/>
                <a:gd name="T19" fmla="*/ 27 h 83"/>
                <a:gd name="T20" fmla="*/ 57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7" y="27"/>
                  </a:moveTo>
                  <a:cubicBezTo>
                    <a:pt x="55" y="18"/>
                    <a:pt x="49" y="11"/>
                    <a:pt x="37" y="11"/>
                  </a:cubicBezTo>
                  <a:cubicBezTo>
                    <a:pt x="20" y="11"/>
                    <a:pt x="13" y="26"/>
                    <a:pt x="13" y="41"/>
                  </a:cubicBezTo>
                  <a:cubicBezTo>
                    <a:pt x="13" y="57"/>
                    <a:pt x="20" y="71"/>
                    <a:pt x="37" y="71"/>
                  </a:cubicBezTo>
                  <a:cubicBezTo>
                    <a:pt x="50" y="71"/>
                    <a:pt x="56" y="62"/>
                    <a:pt x="58" y="51"/>
                  </a:cubicBezTo>
                  <a:cubicBezTo>
                    <a:pt x="71" y="51"/>
                    <a:pt x="71" y="51"/>
                    <a:pt x="71" y="51"/>
                  </a:cubicBezTo>
                  <a:cubicBezTo>
                    <a:pt x="70" y="70"/>
                    <a:pt x="57" y="83"/>
                    <a:pt x="37" y="83"/>
                  </a:cubicBezTo>
                  <a:cubicBezTo>
                    <a:pt x="14" y="83"/>
                    <a:pt x="0" y="64"/>
                    <a:pt x="0" y="41"/>
                  </a:cubicBezTo>
                  <a:cubicBezTo>
                    <a:pt x="0" y="19"/>
                    <a:pt x="14" y="0"/>
                    <a:pt x="37"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6" name="Freeform 15"/>
            <p:cNvSpPr>
              <a:spLocks noEditPoints="1"/>
            </p:cNvSpPr>
            <p:nvPr/>
          </p:nvSpPr>
          <p:spPr bwMode="auto">
            <a:xfrm>
              <a:off x="7997203" y="1856675"/>
              <a:ext cx="219075" cy="284163"/>
            </a:xfrm>
            <a:custGeom>
              <a:avLst/>
              <a:gdLst>
                <a:gd name="T0" fmla="*/ 0 w 61"/>
                <a:gd name="T1" fmla="*/ 0 h 79"/>
                <a:gd name="T2" fmla="*/ 35 w 61"/>
                <a:gd name="T3" fmla="*/ 0 h 79"/>
                <a:gd name="T4" fmla="*/ 61 w 61"/>
                <a:gd name="T5" fmla="*/ 24 h 79"/>
                <a:gd name="T6" fmla="*/ 35 w 61"/>
                <a:gd name="T7" fmla="*/ 49 h 79"/>
                <a:gd name="T8" fmla="*/ 13 w 61"/>
                <a:gd name="T9" fmla="*/ 49 h 79"/>
                <a:gd name="T10" fmla="*/ 13 w 61"/>
                <a:gd name="T11" fmla="*/ 79 h 79"/>
                <a:gd name="T12" fmla="*/ 0 w 61"/>
                <a:gd name="T13" fmla="*/ 79 h 79"/>
                <a:gd name="T14" fmla="*/ 0 w 61"/>
                <a:gd name="T15" fmla="*/ 0 h 79"/>
                <a:gd name="T16" fmla="*/ 13 w 61"/>
                <a:gd name="T17" fmla="*/ 37 h 79"/>
                <a:gd name="T18" fmla="*/ 34 w 61"/>
                <a:gd name="T19" fmla="*/ 37 h 79"/>
                <a:gd name="T20" fmla="*/ 48 w 61"/>
                <a:gd name="T21" fmla="*/ 24 h 79"/>
                <a:gd name="T22" fmla="*/ 34 w 61"/>
                <a:gd name="T23" fmla="*/ 11 h 79"/>
                <a:gd name="T24" fmla="*/ 13 w 61"/>
                <a:gd name="T25" fmla="*/ 11 h 79"/>
                <a:gd name="T26" fmla="*/ 13 w 61"/>
                <a:gd name="T27"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9">
                  <a:moveTo>
                    <a:pt x="0" y="0"/>
                  </a:moveTo>
                  <a:cubicBezTo>
                    <a:pt x="35" y="0"/>
                    <a:pt x="35" y="0"/>
                    <a:pt x="35" y="0"/>
                  </a:cubicBezTo>
                  <a:cubicBezTo>
                    <a:pt x="57" y="0"/>
                    <a:pt x="61" y="15"/>
                    <a:pt x="61" y="24"/>
                  </a:cubicBezTo>
                  <a:cubicBezTo>
                    <a:pt x="61" y="34"/>
                    <a:pt x="57" y="49"/>
                    <a:pt x="35" y="49"/>
                  </a:cubicBezTo>
                  <a:cubicBezTo>
                    <a:pt x="13" y="49"/>
                    <a:pt x="13" y="49"/>
                    <a:pt x="13" y="49"/>
                  </a:cubicBezTo>
                  <a:cubicBezTo>
                    <a:pt x="13" y="79"/>
                    <a:pt x="13" y="79"/>
                    <a:pt x="13" y="79"/>
                  </a:cubicBezTo>
                  <a:cubicBezTo>
                    <a:pt x="0" y="79"/>
                    <a:pt x="0" y="79"/>
                    <a:pt x="0" y="79"/>
                  </a:cubicBezTo>
                  <a:lnTo>
                    <a:pt x="0" y="0"/>
                  </a:lnTo>
                  <a:close/>
                  <a:moveTo>
                    <a:pt x="13" y="37"/>
                  </a:moveTo>
                  <a:cubicBezTo>
                    <a:pt x="34" y="37"/>
                    <a:pt x="34" y="37"/>
                    <a:pt x="34" y="37"/>
                  </a:cubicBezTo>
                  <a:cubicBezTo>
                    <a:pt x="40" y="37"/>
                    <a:pt x="48" y="34"/>
                    <a:pt x="48" y="24"/>
                  </a:cubicBezTo>
                  <a:cubicBezTo>
                    <a:pt x="48" y="14"/>
                    <a:pt x="41" y="11"/>
                    <a:pt x="34" y="11"/>
                  </a:cubicBezTo>
                  <a:cubicBezTo>
                    <a:pt x="13" y="11"/>
                    <a:pt x="13" y="11"/>
                    <a:pt x="13" y="11"/>
                  </a:cubicBezTo>
                  <a:lnTo>
                    <a:pt x="1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117" name="Group 116"/>
          <p:cNvGrpSpPr/>
          <p:nvPr/>
        </p:nvGrpSpPr>
        <p:grpSpPr>
          <a:xfrm>
            <a:off x="3116934" y="1569317"/>
            <a:ext cx="609076" cy="589495"/>
            <a:chOff x="7146303" y="715262"/>
            <a:chExt cx="1827213" cy="1768475"/>
          </a:xfrm>
          <a:solidFill>
            <a:srgbClr val="425152"/>
          </a:solidFill>
        </p:grpSpPr>
        <p:sp>
          <p:nvSpPr>
            <p:cNvPr id="118" name="Freeform 5"/>
            <p:cNvSpPr>
              <a:spLocks/>
            </p:cNvSpPr>
            <p:nvPr/>
          </p:nvSpPr>
          <p:spPr bwMode="auto">
            <a:xfrm>
              <a:off x="7673353" y="1328037"/>
              <a:ext cx="223838" cy="146050"/>
            </a:xfrm>
            <a:custGeom>
              <a:avLst/>
              <a:gdLst>
                <a:gd name="T0" fmla="*/ 141 w 141"/>
                <a:gd name="T1" fmla="*/ 0 h 92"/>
                <a:gd name="T2" fmla="*/ 0 w 141"/>
                <a:gd name="T3" fmla="*/ 0 h 92"/>
                <a:gd name="T4" fmla="*/ 0 w 141"/>
                <a:gd name="T5" fmla="*/ 92 h 92"/>
                <a:gd name="T6" fmla="*/ 141 w 141"/>
                <a:gd name="T7" fmla="*/ 92 h 92"/>
                <a:gd name="T8" fmla="*/ 141 w 141"/>
                <a:gd name="T9" fmla="*/ 0 h 92"/>
                <a:gd name="T10" fmla="*/ 141 w 141"/>
                <a:gd name="T11" fmla="*/ 0 h 92"/>
              </a:gdLst>
              <a:ahLst/>
              <a:cxnLst>
                <a:cxn ang="0">
                  <a:pos x="T0" y="T1"/>
                </a:cxn>
                <a:cxn ang="0">
                  <a:pos x="T2" y="T3"/>
                </a:cxn>
                <a:cxn ang="0">
                  <a:pos x="T4" y="T5"/>
                </a:cxn>
                <a:cxn ang="0">
                  <a:pos x="T6" y="T7"/>
                </a:cxn>
                <a:cxn ang="0">
                  <a:pos x="T8" y="T9"/>
                </a:cxn>
                <a:cxn ang="0">
                  <a:pos x="T10" y="T11"/>
                </a:cxn>
              </a:cxnLst>
              <a:rect l="0" t="0" r="r" b="b"/>
              <a:pathLst>
                <a:path w="141" h="92">
                  <a:moveTo>
                    <a:pt x="141" y="0"/>
                  </a:moveTo>
                  <a:lnTo>
                    <a:pt x="0" y="0"/>
                  </a:lnTo>
                  <a:lnTo>
                    <a:pt x="0" y="92"/>
                  </a:lnTo>
                  <a:lnTo>
                    <a:pt x="141" y="92"/>
                  </a:lnTo>
                  <a:lnTo>
                    <a:pt x="141"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9" name="Freeform 6"/>
            <p:cNvSpPr>
              <a:spLocks/>
            </p:cNvSpPr>
            <p:nvPr/>
          </p:nvSpPr>
          <p:spPr bwMode="auto">
            <a:xfrm>
              <a:off x="7957516" y="1120075"/>
              <a:ext cx="219075" cy="146050"/>
            </a:xfrm>
            <a:custGeom>
              <a:avLst/>
              <a:gdLst>
                <a:gd name="T0" fmla="*/ 138 w 138"/>
                <a:gd name="T1" fmla="*/ 0 h 92"/>
                <a:gd name="T2" fmla="*/ 0 w 138"/>
                <a:gd name="T3" fmla="*/ 0 h 92"/>
                <a:gd name="T4" fmla="*/ 0 w 138"/>
                <a:gd name="T5" fmla="*/ 92 h 92"/>
                <a:gd name="T6" fmla="*/ 138 w 138"/>
                <a:gd name="T7" fmla="*/ 92 h 92"/>
                <a:gd name="T8" fmla="*/ 138 w 138"/>
                <a:gd name="T9" fmla="*/ 0 h 92"/>
                <a:gd name="T10" fmla="*/ 138 w 138"/>
                <a:gd name="T11" fmla="*/ 0 h 92"/>
              </a:gdLst>
              <a:ahLst/>
              <a:cxnLst>
                <a:cxn ang="0">
                  <a:pos x="T0" y="T1"/>
                </a:cxn>
                <a:cxn ang="0">
                  <a:pos x="T2" y="T3"/>
                </a:cxn>
                <a:cxn ang="0">
                  <a:pos x="T4" y="T5"/>
                </a:cxn>
                <a:cxn ang="0">
                  <a:pos x="T6" y="T7"/>
                </a:cxn>
                <a:cxn ang="0">
                  <a:pos x="T8" y="T9"/>
                </a:cxn>
                <a:cxn ang="0">
                  <a:pos x="T10" y="T11"/>
                </a:cxn>
              </a:cxnLst>
              <a:rect l="0" t="0" r="r" b="b"/>
              <a:pathLst>
                <a:path w="138" h="92">
                  <a:moveTo>
                    <a:pt x="138" y="0"/>
                  </a:moveTo>
                  <a:lnTo>
                    <a:pt x="0" y="0"/>
                  </a:lnTo>
                  <a:lnTo>
                    <a:pt x="0" y="92"/>
                  </a:lnTo>
                  <a:lnTo>
                    <a:pt x="138" y="92"/>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0" name="Freeform 7"/>
            <p:cNvSpPr>
              <a:spLocks/>
            </p:cNvSpPr>
            <p:nvPr/>
          </p:nvSpPr>
          <p:spPr bwMode="auto">
            <a:xfrm>
              <a:off x="7957516" y="1539175"/>
              <a:ext cx="219075" cy="142875"/>
            </a:xfrm>
            <a:custGeom>
              <a:avLst/>
              <a:gdLst>
                <a:gd name="T0" fmla="*/ 138 w 138"/>
                <a:gd name="T1" fmla="*/ 0 h 90"/>
                <a:gd name="T2" fmla="*/ 0 w 138"/>
                <a:gd name="T3" fmla="*/ 0 h 90"/>
                <a:gd name="T4" fmla="*/ 0 w 138"/>
                <a:gd name="T5" fmla="*/ 90 h 90"/>
                <a:gd name="T6" fmla="*/ 138 w 138"/>
                <a:gd name="T7" fmla="*/ 90 h 90"/>
                <a:gd name="T8" fmla="*/ 138 w 138"/>
                <a:gd name="T9" fmla="*/ 0 h 90"/>
                <a:gd name="T10" fmla="*/ 138 w 138"/>
                <a:gd name="T11" fmla="*/ 0 h 90"/>
              </a:gdLst>
              <a:ahLst/>
              <a:cxnLst>
                <a:cxn ang="0">
                  <a:pos x="T0" y="T1"/>
                </a:cxn>
                <a:cxn ang="0">
                  <a:pos x="T2" y="T3"/>
                </a:cxn>
                <a:cxn ang="0">
                  <a:pos x="T4" y="T5"/>
                </a:cxn>
                <a:cxn ang="0">
                  <a:pos x="T6" y="T7"/>
                </a:cxn>
                <a:cxn ang="0">
                  <a:pos x="T8" y="T9"/>
                </a:cxn>
                <a:cxn ang="0">
                  <a:pos x="T10" y="T11"/>
                </a:cxn>
              </a:cxnLst>
              <a:rect l="0" t="0" r="r" b="b"/>
              <a:pathLst>
                <a:path w="138" h="90">
                  <a:moveTo>
                    <a:pt x="138" y="0"/>
                  </a:moveTo>
                  <a:lnTo>
                    <a:pt x="0" y="0"/>
                  </a:lnTo>
                  <a:lnTo>
                    <a:pt x="0" y="90"/>
                  </a:lnTo>
                  <a:lnTo>
                    <a:pt x="138" y="90"/>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1" name="Freeform 8"/>
            <p:cNvSpPr>
              <a:spLocks/>
            </p:cNvSpPr>
            <p:nvPr/>
          </p:nvSpPr>
          <p:spPr bwMode="auto">
            <a:xfrm>
              <a:off x="8236916" y="1328037"/>
              <a:ext cx="227013" cy="146050"/>
            </a:xfrm>
            <a:custGeom>
              <a:avLst/>
              <a:gdLst>
                <a:gd name="T0" fmla="*/ 143 w 143"/>
                <a:gd name="T1" fmla="*/ 0 h 92"/>
                <a:gd name="T2" fmla="*/ 0 w 143"/>
                <a:gd name="T3" fmla="*/ 0 h 92"/>
                <a:gd name="T4" fmla="*/ 0 w 143"/>
                <a:gd name="T5" fmla="*/ 92 h 92"/>
                <a:gd name="T6" fmla="*/ 143 w 143"/>
                <a:gd name="T7" fmla="*/ 92 h 92"/>
                <a:gd name="T8" fmla="*/ 143 w 143"/>
                <a:gd name="T9" fmla="*/ 0 h 92"/>
                <a:gd name="T10" fmla="*/ 143 w 143"/>
                <a:gd name="T11" fmla="*/ 0 h 92"/>
              </a:gdLst>
              <a:ahLst/>
              <a:cxnLst>
                <a:cxn ang="0">
                  <a:pos x="T0" y="T1"/>
                </a:cxn>
                <a:cxn ang="0">
                  <a:pos x="T2" y="T3"/>
                </a:cxn>
                <a:cxn ang="0">
                  <a:pos x="T4" y="T5"/>
                </a:cxn>
                <a:cxn ang="0">
                  <a:pos x="T6" y="T7"/>
                </a:cxn>
                <a:cxn ang="0">
                  <a:pos x="T8" y="T9"/>
                </a:cxn>
                <a:cxn ang="0">
                  <a:pos x="T10" y="T11"/>
                </a:cxn>
              </a:cxnLst>
              <a:rect l="0" t="0" r="r" b="b"/>
              <a:pathLst>
                <a:path w="143" h="92">
                  <a:moveTo>
                    <a:pt x="143" y="0"/>
                  </a:moveTo>
                  <a:lnTo>
                    <a:pt x="0" y="0"/>
                  </a:lnTo>
                  <a:lnTo>
                    <a:pt x="0" y="92"/>
                  </a:lnTo>
                  <a:lnTo>
                    <a:pt x="143" y="92"/>
                  </a:lnTo>
                  <a:lnTo>
                    <a:pt x="143" y="0"/>
                  </a:lnTo>
                  <a:lnTo>
                    <a:pt x="1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2" name="Freeform 9"/>
            <p:cNvSpPr>
              <a:spLocks/>
            </p:cNvSpPr>
            <p:nvPr/>
          </p:nvSpPr>
          <p:spPr bwMode="auto">
            <a:xfrm>
              <a:off x="7673353" y="1120075"/>
              <a:ext cx="223838" cy="146050"/>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3" name="Freeform 10"/>
            <p:cNvSpPr>
              <a:spLocks/>
            </p:cNvSpPr>
            <p:nvPr/>
          </p:nvSpPr>
          <p:spPr bwMode="auto">
            <a:xfrm>
              <a:off x="7673353" y="1539175"/>
              <a:ext cx="223838" cy="14287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4" name="Freeform 11"/>
            <p:cNvSpPr>
              <a:spLocks/>
            </p:cNvSpPr>
            <p:nvPr/>
          </p:nvSpPr>
          <p:spPr bwMode="auto">
            <a:xfrm>
              <a:off x="8236916" y="1120075"/>
              <a:ext cx="227013" cy="146050"/>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5" name="Freeform 12"/>
            <p:cNvSpPr>
              <a:spLocks/>
            </p:cNvSpPr>
            <p:nvPr/>
          </p:nvSpPr>
          <p:spPr bwMode="auto">
            <a:xfrm>
              <a:off x="8236916" y="1539175"/>
              <a:ext cx="227013" cy="14287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6" name="Freeform 13"/>
            <p:cNvSpPr>
              <a:spLocks noEditPoints="1"/>
            </p:cNvSpPr>
            <p:nvPr/>
          </p:nvSpPr>
          <p:spPr bwMode="auto">
            <a:xfrm>
              <a:off x="7146303" y="715262"/>
              <a:ext cx="1827213" cy="17684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7" name="Freeform 14"/>
            <p:cNvSpPr>
              <a:spLocks/>
            </p:cNvSpPr>
            <p:nvPr/>
          </p:nvSpPr>
          <p:spPr bwMode="auto">
            <a:xfrm>
              <a:off x="7695578" y="1850325"/>
              <a:ext cx="255588" cy="296863"/>
            </a:xfrm>
            <a:custGeom>
              <a:avLst/>
              <a:gdLst>
                <a:gd name="T0" fmla="*/ 57 w 71"/>
                <a:gd name="T1" fmla="*/ 27 h 83"/>
                <a:gd name="T2" fmla="*/ 37 w 71"/>
                <a:gd name="T3" fmla="*/ 11 h 83"/>
                <a:gd name="T4" fmla="*/ 13 w 71"/>
                <a:gd name="T5" fmla="*/ 41 h 83"/>
                <a:gd name="T6" fmla="*/ 37 w 71"/>
                <a:gd name="T7" fmla="*/ 71 h 83"/>
                <a:gd name="T8" fmla="*/ 58 w 71"/>
                <a:gd name="T9" fmla="*/ 51 h 83"/>
                <a:gd name="T10" fmla="*/ 71 w 71"/>
                <a:gd name="T11" fmla="*/ 51 h 83"/>
                <a:gd name="T12" fmla="*/ 37 w 71"/>
                <a:gd name="T13" fmla="*/ 83 h 83"/>
                <a:gd name="T14" fmla="*/ 0 w 71"/>
                <a:gd name="T15" fmla="*/ 41 h 83"/>
                <a:gd name="T16" fmla="*/ 37 w 71"/>
                <a:gd name="T17" fmla="*/ 0 h 83"/>
                <a:gd name="T18" fmla="*/ 71 w 71"/>
                <a:gd name="T19" fmla="*/ 27 h 83"/>
                <a:gd name="T20" fmla="*/ 57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7" y="27"/>
                  </a:moveTo>
                  <a:cubicBezTo>
                    <a:pt x="55" y="18"/>
                    <a:pt x="49" y="11"/>
                    <a:pt x="37" y="11"/>
                  </a:cubicBezTo>
                  <a:cubicBezTo>
                    <a:pt x="20" y="11"/>
                    <a:pt x="13" y="26"/>
                    <a:pt x="13" y="41"/>
                  </a:cubicBezTo>
                  <a:cubicBezTo>
                    <a:pt x="13" y="57"/>
                    <a:pt x="20" y="71"/>
                    <a:pt x="37" y="71"/>
                  </a:cubicBezTo>
                  <a:cubicBezTo>
                    <a:pt x="50" y="71"/>
                    <a:pt x="56" y="62"/>
                    <a:pt x="58" y="51"/>
                  </a:cubicBezTo>
                  <a:cubicBezTo>
                    <a:pt x="71" y="51"/>
                    <a:pt x="71" y="51"/>
                    <a:pt x="71" y="51"/>
                  </a:cubicBezTo>
                  <a:cubicBezTo>
                    <a:pt x="70" y="70"/>
                    <a:pt x="57" y="83"/>
                    <a:pt x="37" y="83"/>
                  </a:cubicBezTo>
                  <a:cubicBezTo>
                    <a:pt x="14" y="83"/>
                    <a:pt x="0" y="64"/>
                    <a:pt x="0" y="41"/>
                  </a:cubicBezTo>
                  <a:cubicBezTo>
                    <a:pt x="0" y="19"/>
                    <a:pt x="14" y="0"/>
                    <a:pt x="37"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8" name="Freeform 15"/>
            <p:cNvSpPr>
              <a:spLocks noEditPoints="1"/>
            </p:cNvSpPr>
            <p:nvPr/>
          </p:nvSpPr>
          <p:spPr bwMode="auto">
            <a:xfrm>
              <a:off x="7997203" y="1856675"/>
              <a:ext cx="219075" cy="284163"/>
            </a:xfrm>
            <a:custGeom>
              <a:avLst/>
              <a:gdLst>
                <a:gd name="T0" fmla="*/ 0 w 61"/>
                <a:gd name="T1" fmla="*/ 0 h 79"/>
                <a:gd name="T2" fmla="*/ 35 w 61"/>
                <a:gd name="T3" fmla="*/ 0 h 79"/>
                <a:gd name="T4" fmla="*/ 61 w 61"/>
                <a:gd name="T5" fmla="*/ 24 h 79"/>
                <a:gd name="T6" fmla="*/ 35 w 61"/>
                <a:gd name="T7" fmla="*/ 49 h 79"/>
                <a:gd name="T8" fmla="*/ 13 w 61"/>
                <a:gd name="T9" fmla="*/ 49 h 79"/>
                <a:gd name="T10" fmla="*/ 13 w 61"/>
                <a:gd name="T11" fmla="*/ 79 h 79"/>
                <a:gd name="T12" fmla="*/ 0 w 61"/>
                <a:gd name="T13" fmla="*/ 79 h 79"/>
                <a:gd name="T14" fmla="*/ 0 w 61"/>
                <a:gd name="T15" fmla="*/ 0 h 79"/>
                <a:gd name="T16" fmla="*/ 13 w 61"/>
                <a:gd name="T17" fmla="*/ 37 h 79"/>
                <a:gd name="T18" fmla="*/ 34 w 61"/>
                <a:gd name="T19" fmla="*/ 37 h 79"/>
                <a:gd name="T20" fmla="*/ 48 w 61"/>
                <a:gd name="T21" fmla="*/ 24 h 79"/>
                <a:gd name="T22" fmla="*/ 34 w 61"/>
                <a:gd name="T23" fmla="*/ 11 h 79"/>
                <a:gd name="T24" fmla="*/ 13 w 61"/>
                <a:gd name="T25" fmla="*/ 11 h 79"/>
                <a:gd name="T26" fmla="*/ 13 w 61"/>
                <a:gd name="T27"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9">
                  <a:moveTo>
                    <a:pt x="0" y="0"/>
                  </a:moveTo>
                  <a:cubicBezTo>
                    <a:pt x="35" y="0"/>
                    <a:pt x="35" y="0"/>
                    <a:pt x="35" y="0"/>
                  </a:cubicBezTo>
                  <a:cubicBezTo>
                    <a:pt x="57" y="0"/>
                    <a:pt x="61" y="15"/>
                    <a:pt x="61" y="24"/>
                  </a:cubicBezTo>
                  <a:cubicBezTo>
                    <a:pt x="61" y="34"/>
                    <a:pt x="57" y="49"/>
                    <a:pt x="35" y="49"/>
                  </a:cubicBezTo>
                  <a:cubicBezTo>
                    <a:pt x="13" y="49"/>
                    <a:pt x="13" y="49"/>
                    <a:pt x="13" y="49"/>
                  </a:cubicBezTo>
                  <a:cubicBezTo>
                    <a:pt x="13" y="79"/>
                    <a:pt x="13" y="79"/>
                    <a:pt x="13" y="79"/>
                  </a:cubicBezTo>
                  <a:cubicBezTo>
                    <a:pt x="0" y="79"/>
                    <a:pt x="0" y="79"/>
                    <a:pt x="0" y="79"/>
                  </a:cubicBezTo>
                  <a:lnTo>
                    <a:pt x="0" y="0"/>
                  </a:lnTo>
                  <a:close/>
                  <a:moveTo>
                    <a:pt x="13" y="37"/>
                  </a:moveTo>
                  <a:cubicBezTo>
                    <a:pt x="34" y="37"/>
                    <a:pt x="34" y="37"/>
                    <a:pt x="34" y="37"/>
                  </a:cubicBezTo>
                  <a:cubicBezTo>
                    <a:pt x="40" y="37"/>
                    <a:pt x="48" y="34"/>
                    <a:pt x="48" y="24"/>
                  </a:cubicBezTo>
                  <a:cubicBezTo>
                    <a:pt x="48" y="14"/>
                    <a:pt x="41" y="11"/>
                    <a:pt x="34" y="11"/>
                  </a:cubicBezTo>
                  <a:cubicBezTo>
                    <a:pt x="13" y="11"/>
                    <a:pt x="13" y="11"/>
                    <a:pt x="13" y="11"/>
                  </a:cubicBezTo>
                  <a:lnTo>
                    <a:pt x="1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129" name="TextBox 128"/>
          <p:cNvSpPr txBox="1"/>
          <p:nvPr/>
        </p:nvSpPr>
        <p:spPr>
          <a:xfrm>
            <a:off x="3391252" y="1871965"/>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7</a:t>
            </a:r>
          </a:p>
        </p:txBody>
      </p:sp>
      <p:grpSp>
        <p:nvGrpSpPr>
          <p:cNvPr id="130" name="Group 129"/>
          <p:cNvGrpSpPr/>
          <p:nvPr/>
        </p:nvGrpSpPr>
        <p:grpSpPr>
          <a:xfrm>
            <a:off x="1387123" y="1567042"/>
            <a:ext cx="609076" cy="589495"/>
            <a:chOff x="7146303" y="715262"/>
            <a:chExt cx="1827213" cy="1768475"/>
          </a:xfrm>
          <a:solidFill>
            <a:srgbClr val="425152"/>
          </a:solidFill>
        </p:grpSpPr>
        <p:sp>
          <p:nvSpPr>
            <p:cNvPr id="131" name="Freeform 5"/>
            <p:cNvSpPr>
              <a:spLocks/>
            </p:cNvSpPr>
            <p:nvPr/>
          </p:nvSpPr>
          <p:spPr bwMode="auto">
            <a:xfrm>
              <a:off x="7673353" y="1328037"/>
              <a:ext cx="223838" cy="146050"/>
            </a:xfrm>
            <a:custGeom>
              <a:avLst/>
              <a:gdLst>
                <a:gd name="T0" fmla="*/ 141 w 141"/>
                <a:gd name="T1" fmla="*/ 0 h 92"/>
                <a:gd name="T2" fmla="*/ 0 w 141"/>
                <a:gd name="T3" fmla="*/ 0 h 92"/>
                <a:gd name="T4" fmla="*/ 0 w 141"/>
                <a:gd name="T5" fmla="*/ 92 h 92"/>
                <a:gd name="T6" fmla="*/ 141 w 141"/>
                <a:gd name="T7" fmla="*/ 92 h 92"/>
                <a:gd name="T8" fmla="*/ 141 w 141"/>
                <a:gd name="T9" fmla="*/ 0 h 92"/>
                <a:gd name="T10" fmla="*/ 141 w 141"/>
                <a:gd name="T11" fmla="*/ 0 h 92"/>
              </a:gdLst>
              <a:ahLst/>
              <a:cxnLst>
                <a:cxn ang="0">
                  <a:pos x="T0" y="T1"/>
                </a:cxn>
                <a:cxn ang="0">
                  <a:pos x="T2" y="T3"/>
                </a:cxn>
                <a:cxn ang="0">
                  <a:pos x="T4" y="T5"/>
                </a:cxn>
                <a:cxn ang="0">
                  <a:pos x="T6" y="T7"/>
                </a:cxn>
                <a:cxn ang="0">
                  <a:pos x="T8" y="T9"/>
                </a:cxn>
                <a:cxn ang="0">
                  <a:pos x="T10" y="T11"/>
                </a:cxn>
              </a:cxnLst>
              <a:rect l="0" t="0" r="r" b="b"/>
              <a:pathLst>
                <a:path w="141" h="92">
                  <a:moveTo>
                    <a:pt x="141" y="0"/>
                  </a:moveTo>
                  <a:lnTo>
                    <a:pt x="0" y="0"/>
                  </a:lnTo>
                  <a:lnTo>
                    <a:pt x="0" y="92"/>
                  </a:lnTo>
                  <a:lnTo>
                    <a:pt x="141" y="92"/>
                  </a:lnTo>
                  <a:lnTo>
                    <a:pt x="141"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2" name="Freeform 6"/>
            <p:cNvSpPr>
              <a:spLocks/>
            </p:cNvSpPr>
            <p:nvPr/>
          </p:nvSpPr>
          <p:spPr bwMode="auto">
            <a:xfrm>
              <a:off x="7957516" y="1120075"/>
              <a:ext cx="219075" cy="146050"/>
            </a:xfrm>
            <a:custGeom>
              <a:avLst/>
              <a:gdLst>
                <a:gd name="T0" fmla="*/ 138 w 138"/>
                <a:gd name="T1" fmla="*/ 0 h 92"/>
                <a:gd name="T2" fmla="*/ 0 w 138"/>
                <a:gd name="T3" fmla="*/ 0 h 92"/>
                <a:gd name="T4" fmla="*/ 0 w 138"/>
                <a:gd name="T5" fmla="*/ 92 h 92"/>
                <a:gd name="T6" fmla="*/ 138 w 138"/>
                <a:gd name="T7" fmla="*/ 92 h 92"/>
                <a:gd name="T8" fmla="*/ 138 w 138"/>
                <a:gd name="T9" fmla="*/ 0 h 92"/>
                <a:gd name="T10" fmla="*/ 138 w 138"/>
                <a:gd name="T11" fmla="*/ 0 h 92"/>
              </a:gdLst>
              <a:ahLst/>
              <a:cxnLst>
                <a:cxn ang="0">
                  <a:pos x="T0" y="T1"/>
                </a:cxn>
                <a:cxn ang="0">
                  <a:pos x="T2" y="T3"/>
                </a:cxn>
                <a:cxn ang="0">
                  <a:pos x="T4" y="T5"/>
                </a:cxn>
                <a:cxn ang="0">
                  <a:pos x="T6" y="T7"/>
                </a:cxn>
                <a:cxn ang="0">
                  <a:pos x="T8" y="T9"/>
                </a:cxn>
                <a:cxn ang="0">
                  <a:pos x="T10" y="T11"/>
                </a:cxn>
              </a:cxnLst>
              <a:rect l="0" t="0" r="r" b="b"/>
              <a:pathLst>
                <a:path w="138" h="92">
                  <a:moveTo>
                    <a:pt x="138" y="0"/>
                  </a:moveTo>
                  <a:lnTo>
                    <a:pt x="0" y="0"/>
                  </a:lnTo>
                  <a:lnTo>
                    <a:pt x="0" y="92"/>
                  </a:lnTo>
                  <a:lnTo>
                    <a:pt x="138" y="92"/>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3" name="Freeform 7"/>
            <p:cNvSpPr>
              <a:spLocks/>
            </p:cNvSpPr>
            <p:nvPr/>
          </p:nvSpPr>
          <p:spPr bwMode="auto">
            <a:xfrm>
              <a:off x="7957516" y="1539175"/>
              <a:ext cx="219075" cy="142875"/>
            </a:xfrm>
            <a:custGeom>
              <a:avLst/>
              <a:gdLst>
                <a:gd name="T0" fmla="*/ 138 w 138"/>
                <a:gd name="T1" fmla="*/ 0 h 90"/>
                <a:gd name="T2" fmla="*/ 0 w 138"/>
                <a:gd name="T3" fmla="*/ 0 h 90"/>
                <a:gd name="T4" fmla="*/ 0 w 138"/>
                <a:gd name="T5" fmla="*/ 90 h 90"/>
                <a:gd name="T6" fmla="*/ 138 w 138"/>
                <a:gd name="T7" fmla="*/ 90 h 90"/>
                <a:gd name="T8" fmla="*/ 138 w 138"/>
                <a:gd name="T9" fmla="*/ 0 h 90"/>
                <a:gd name="T10" fmla="*/ 138 w 138"/>
                <a:gd name="T11" fmla="*/ 0 h 90"/>
              </a:gdLst>
              <a:ahLst/>
              <a:cxnLst>
                <a:cxn ang="0">
                  <a:pos x="T0" y="T1"/>
                </a:cxn>
                <a:cxn ang="0">
                  <a:pos x="T2" y="T3"/>
                </a:cxn>
                <a:cxn ang="0">
                  <a:pos x="T4" y="T5"/>
                </a:cxn>
                <a:cxn ang="0">
                  <a:pos x="T6" y="T7"/>
                </a:cxn>
                <a:cxn ang="0">
                  <a:pos x="T8" y="T9"/>
                </a:cxn>
                <a:cxn ang="0">
                  <a:pos x="T10" y="T11"/>
                </a:cxn>
              </a:cxnLst>
              <a:rect l="0" t="0" r="r" b="b"/>
              <a:pathLst>
                <a:path w="138" h="90">
                  <a:moveTo>
                    <a:pt x="138" y="0"/>
                  </a:moveTo>
                  <a:lnTo>
                    <a:pt x="0" y="0"/>
                  </a:lnTo>
                  <a:lnTo>
                    <a:pt x="0" y="90"/>
                  </a:lnTo>
                  <a:lnTo>
                    <a:pt x="138" y="90"/>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4" name="Freeform 8"/>
            <p:cNvSpPr>
              <a:spLocks/>
            </p:cNvSpPr>
            <p:nvPr/>
          </p:nvSpPr>
          <p:spPr bwMode="auto">
            <a:xfrm>
              <a:off x="8236916" y="1328037"/>
              <a:ext cx="227013" cy="146050"/>
            </a:xfrm>
            <a:custGeom>
              <a:avLst/>
              <a:gdLst>
                <a:gd name="T0" fmla="*/ 143 w 143"/>
                <a:gd name="T1" fmla="*/ 0 h 92"/>
                <a:gd name="T2" fmla="*/ 0 w 143"/>
                <a:gd name="T3" fmla="*/ 0 h 92"/>
                <a:gd name="T4" fmla="*/ 0 w 143"/>
                <a:gd name="T5" fmla="*/ 92 h 92"/>
                <a:gd name="T6" fmla="*/ 143 w 143"/>
                <a:gd name="T7" fmla="*/ 92 h 92"/>
                <a:gd name="T8" fmla="*/ 143 w 143"/>
                <a:gd name="T9" fmla="*/ 0 h 92"/>
                <a:gd name="T10" fmla="*/ 143 w 143"/>
                <a:gd name="T11" fmla="*/ 0 h 92"/>
              </a:gdLst>
              <a:ahLst/>
              <a:cxnLst>
                <a:cxn ang="0">
                  <a:pos x="T0" y="T1"/>
                </a:cxn>
                <a:cxn ang="0">
                  <a:pos x="T2" y="T3"/>
                </a:cxn>
                <a:cxn ang="0">
                  <a:pos x="T4" y="T5"/>
                </a:cxn>
                <a:cxn ang="0">
                  <a:pos x="T6" y="T7"/>
                </a:cxn>
                <a:cxn ang="0">
                  <a:pos x="T8" y="T9"/>
                </a:cxn>
                <a:cxn ang="0">
                  <a:pos x="T10" y="T11"/>
                </a:cxn>
              </a:cxnLst>
              <a:rect l="0" t="0" r="r" b="b"/>
              <a:pathLst>
                <a:path w="143" h="92">
                  <a:moveTo>
                    <a:pt x="143" y="0"/>
                  </a:moveTo>
                  <a:lnTo>
                    <a:pt x="0" y="0"/>
                  </a:lnTo>
                  <a:lnTo>
                    <a:pt x="0" y="92"/>
                  </a:lnTo>
                  <a:lnTo>
                    <a:pt x="143" y="92"/>
                  </a:lnTo>
                  <a:lnTo>
                    <a:pt x="143" y="0"/>
                  </a:lnTo>
                  <a:lnTo>
                    <a:pt x="1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5" name="Freeform 9"/>
            <p:cNvSpPr>
              <a:spLocks/>
            </p:cNvSpPr>
            <p:nvPr/>
          </p:nvSpPr>
          <p:spPr bwMode="auto">
            <a:xfrm>
              <a:off x="7673353" y="1120075"/>
              <a:ext cx="223838" cy="146050"/>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6" name="Freeform 10"/>
            <p:cNvSpPr>
              <a:spLocks/>
            </p:cNvSpPr>
            <p:nvPr/>
          </p:nvSpPr>
          <p:spPr bwMode="auto">
            <a:xfrm>
              <a:off x="7673353" y="1539175"/>
              <a:ext cx="223838" cy="14287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7" name="Freeform 11"/>
            <p:cNvSpPr>
              <a:spLocks/>
            </p:cNvSpPr>
            <p:nvPr/>
          </p:nvSpPr>
          <p:spPr bwMode="auto">
            <a:xfrm>
              <a:off x="8236916" y="1120075"/>
              <a:ext cx="227013" cy="146050"/>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9" name="Freeform 12"/>
            <p:cNvSpPr>
              <a:spLocks/>
            </p:cNvSpPr>
            <p:nvPr/>
          </p:nvSpPr>
          <p:spPr bwMode="auto">
            <a:xfrm>
              <a:off x="8236916" y="1539175"/>
              <a:ext cx="227013" cy="14287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0" name="Freeform 13"/>
            <p:cNvSpPr>
              <a:spLocks noEditPoints="1"/>
            </p:cNvSpPr>
            <p:nvPr/>
          </p:nvSpPr>
          <p:spPr bwMode="auto">
            <a:xfrm>
              <a:off x="7146303" y="715262"/>
              <a:ext cx="1827213" cy="17684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1" name="Freeform 14"/>
            <p:cNvSpPr>
              <a:spLocks/>
            </p:cNvSpPr>
            <p:nvPr/>
          </p:nvSpPr>
          <p:spPr bwMode="auto">
            <a:xfrm>
              <a:off x="7695578" y="1850325"/>
              <a:ext cx="255588" cy="296863"/>
            </a:xfrm>
            <a:custGeom>
              <a:avLst/>
              <a:gdLst>
                <a:gd name="T0" fmla="*/ 57 w 71"/>
                <a:gd name="T1" fmla="*/ 27 h 83"/>
                <a:gd name="T2" fmla="*/ 37 w 71"/>
                <a:gd name="T3" fmla="*/ 11 h 83"/>
                <a:gd name="T4" fmla="*/ 13 w 71"/>
                <a:gd name="T5" fmla="*/ 41 h 83"/>
                <a:gd name="T6" fmla="*/ 37 w 71"/>
                <a:gd name="T7" fmla="*/ 71 h 83"/>
                <a:gd name="T8" fmla="*/ 58 w 71"/>
                <a:gd name="T9" fmla="*/ 51 h 83"/>
                <a:gd name="T10" fmla="*/ 71 w 71"/>
                <a:gd name="T11" fmla="*/ 51 h 83"/>
                <a:gd name="T12" fmla="*/ 37 w 71"/>
                <a:gd name="T13" fmla="*/ 83 h 83"/>
                <a:gd name="T14" fmla="*/ 0 w 71"/>
                <a:gd name="T15" fmla="*/ 41 h 83"/>
                <a:gd name="T16" fmla="*/ 37 w 71"/>
                <a:gd name="T17" fmla="*/ 0 h 83"/>
                <a:gd name="T18" fmla="*/ 71 w 71"/>
                <a:gd name="T19" fmla="*/ 27 h 83"/>
                <a:gd name="T20" fmla="*/ 57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7" y="27"/>
                  </a:moveTo>
                  <a:cubicBezTo>
                    <a:pt x="55" y="18"/>
                    <a:pt x="49" y="11"/>
                    <a:pt x="37" y="11"/>
                  </a:cubicBezTo>
                  <a:cubicBezTo>
                    <a:pt x="20" y="11"/>
                    <a:pt x="13" y="26"/>
                    <a:pt x="13" y="41"/>
                  </a:cubicBezTo>
                  <a:cubicBezTo>
                    <a:pt x="13" y="57"/>
                    <a:pt x="20" y="71"/>
                    <a:pt x="37" y="71"/>
                  </a:cubicBezTo>
                  <a:cubicBezTo>
                    <a:pt x="50" y="71"/>
                    <a:pt x="56" y="62"/>
                    <a:pt x="58" y="51"/>
                  </a:cubicBezTo>
                  <a:cubicBezTo>
                    <a:pt x="71" y="51"/>
                    <a:pt x="71" y="51"/>
                    <a:pt x="71" y="51"/>
                  </a:cubicBezTo>
                  <a:cubicBezTo>
                    <a:pt x="70" y="70"/>
                    <a:pt x="57" y="83"/>
                    <a:pt x="37" y="83"/>
                  </a:cubicBezTo>
                  <a:cubicBezTo>
                    <a:pt x="14" y="83"/>
                    <a:pt x="0" y="64"/>
                    <a:pt x="0" y="41"/>
                  </a:cubicBezTo>
                  <a:cubicBezTo>
                    <a:pt x="0" y="19"/>
                    <a:pt x="14" y="0"/>
                    <a:pt x="37"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2" name="Freeform 15"/>
            <p:cNvSpPr>
              <a:spLocks noEditPoints="1"/>
            </p:cNvSpPr>
            <p:nvPr/>
          </p:nvSpPr>
          <p:spPr bwMode="auto">
            <a:xfrm>
              <a:off x="7997203" y="1856675"/>
              <a:ext cx="219075" cy="284163"/>
            </a:xfrm>
            <a:custGeom>
              <a:avLst/>
              <a:gdLst>
                <a:gd name="T0" fmla="*/ 0 w 61"/>
                <a:gd name="T1" fmla="*/ 0 h 79"/>
                <a:gd name="T2" fmla="*/ 35 w 61"/>
                <a:gd name="T3" fmla="*/ 0 h 79"/>
                <a:gd name="T4" fmla="*/ 61 w 61"/>
                <a:gd name="T5" fmla="*/ 24 h 79"/>
                <a:gd name="T6" fmla="*/ 35 w 61"/>
                <a:gd name="T7" fmla="*/ 49 h 79"/>
                <a:gd name="T8" fmla="*/ 13 w 61"/>
                <a:gd name="T9" fmla="*/ 49 h 79"/>
                <a:gd name="T10" fmla="*/ 13 w 61"/>
                <a:gd name="T11" fmla="*/ 79 h 79"/>
                <a:gd name="T12" fmla="*/ 0 w 61"/>
                <a:gd name="T13" fmla="*/ 79 h 79"/>
                <a:gd name="T14" fmla="*/ 0 w 61"/>
                <a:gd name="T15" fmla="*/ 0 h 79"/>
                <a:gd name="T16" fmla="*/ 13 w 61"/>
                <a:gd name="T17" fmla="*/ 37 h 79"/>
                <a:gd name="T18" fmla="*/ 34 w 61"/>
                <a:gd name="T19" fmla="*/ 37 h 79"/>
                <a:gd name="T20" fmla="*/ 48 w 61"/>
                <a:gd name="T21" fmla="*/ 24 h 79"/>
                <a:gd name="T22" fmla="*/ 34 w 61"/>
                <a:gd name="T23" fmla="*/ 11 h 79"/>
                <a:gd name="T24" fmla="*/ 13 w 61"/>
                <a:gd name="T25" fmla="*/ 11 h 79"/>
                <a:gd name="T26" fmla="*/ 13 w 61"/>
                <a:gd name="T27"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9">
                  <a:moveTo>
                    <a:pt x="0" y="0"/>
                  </a:moveTo>
                  <a:cubicBezTo>
                    <a:pt x="35" y="0"/>
                    <a:pt x="35" y="0"/>
                    <a:pt x="35" y="0"/>
                  </a:cubicBezTo>
                  <a:cubicBezTo>
                    <a:pt x="57" y="0"/>
                    <a:pt x="61" y="15"/>
                    <a:pt x="61" y="24"/>
                  </a:cubicBezTo>
                  <a:cubicBezTo>
                    <a:pt x="61" y="34"/>
                    <a:pt x="57" y="49"/>
                    <a:pt x="35" y="49"/>
                  </a:cubicBezTo>
                  <a:cubicBezTo>
                    <a:pt x="13" y="49"/>
                    <a:pt x="13" y="49"/>
                    <a:pt x="13" y="49"/>
                  </a:cubicBezTo>
                  <a:cubicBezTo>
                    <a:pt x="13" y="79"/>
                    <a:pt x="13" y="79"/>
                    <a:pt x="13" y="79"/>
                  </a:cubicBezTo>
                  <a:cubicBezTo>
                    <a:pt x="0" y="79"/>
                    <a:pt x="0" y="79"/>
                    <a:pt x="0" y="79"/>
                  </a:cubicBezTo>
                  <a:lnTo>
                    <a:pt x="0" y="0"/>
                  </a:lnTo>
                  <a:close/>
                  <a:moveTo>
                    <a:pt x="13" y="37"/>
                  </a:moveTo>
                  <a:cubicBezTo>
                    <a:pt x="34" y="37"/>
                    <a:pt x="34" y="37"/>
                    <a:pt x="34" y="37"/>
                  </a:cubicBezTo>
                  <a:cubicBezTo>
                    <a:pt x="40" y="37"/>
                    <a:pt x="48" y="34"/>
                    <a:pt x="48" y="24"/>
                  </a:cubicBezTo>
                  <a:cubicBezTo>
                    <a:pt x="48" y="14"/>
                    <a:pt x="41" y="11"/>
                    <a:pt x="34" y="11"/>
                  </a:cubicBezTo>
                  <a:cubicBezTo>
                    <a:pt x="13" y="11"/>
                    <a:pt x="13" y="11"/>
                    <a:pt x="13" y="11"/>
                  </a:cubicBezTo>
                  <a:lnTo>
                    <a:pt x="1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143" name="TextBox 142"/>
          <p:cNvSpPr txBox="1"/>
          <p:nvPr/>
        </p:nvSpPr>
        <p:spPr>
          <a:xfrm>
            <a:off x="1662633" y="1871793"/>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6</a:t>
            </a:r>
          </a:p>
        </p:txBody>
      </p:sp>
      <p:sp>
        <p:nvSpPr>
          <p:cNvPr id="145" name="Freeform 20"/>
          <p:cNvSpPr>
            <a:spLocks/>
          </p:cNvSpPr>
          <p:nvPr/>
        </p:nvSpPr>
        <p:spPr bwMode="auto">
          <a:xfrm>
            <a:off x="2423689" y="3133801"/>
            <a:ext cx="74198" cy="48535"/>
          </a:xfrm>
          <a:custGeom>
            <a:avLst/>
            <a:gdLst>
              <a:gd name="T0" fmla="*/ 133 w 133"/>
              <a:gd name="T1" fmla="*/ 0 h 87"/>
              <a:gd name="T2" fmla="*/ 0 w 133"/>
              <a:gd name="T3" fmla="*/ 0 h 87"/>
              <a:gd name="T4" fmla="*/ 0 w 133"/>
              <a:gd name="T5" fmla="*/ 87 h 87"/>
              <a:gd name="T6" fmla="*/ 133 w 133"/>
              <a:gd name="T7" fmla="*/ 87 h 87"/>
              <a:gd name="T8" fmla="*/ 133 w 133"/>
              <a:gd name="T9" fmla="*/ 0 h 87"/>
              <a:gd name="T10" fmla="*/ 133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133" y="0"/>
                </a:moveTo>
                <a:lnTo>
                  <a:pt x="0" y="0"/>
                </a:lnTo>
                <a:lnTo>
                  <a:pt x="0" y="87"/>
                </a:lnTo>
                <a:lnTo>
                  <a:pt x="133" y="87"/>
                </a:lnTo>
                <a:lnTo>
                  <a:pt x="133" y="0"/>
                </a:lnTo>
                <a:lnTo>
                  <a:pt x="133"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6" name="Freeform 21"/>
          <p:cNvSpPr>
            <a:spLocks/>
          </p:cNvSpPr>
          <p:nvPr/>
        </p:nvSpPr>
        <p:spPr bwMode="auto">
          <a:xfrm>
            <a:off x="2518527" y="3064626"/>
            <a:ext cx="73082" cy="49094"/>
          </a:xfrm>
          <a:custGeom>
            <a:avLst/>
            <a:gdLst>
              <a:gd name="T0" fmla="*/ 131 w 131"/>
              <a:gd name="T1" fmla="*/ 0 h 88"/>
              <a:gd name="T2" fmla="*/ 0 w 131"/>
              <a:gd name="T3" fmla="*/ 0 h 88"/>
              <a:gd name="T4" fmla="*/ 0 w 131"/>
              <a:gd name="T5" fmla="*/ 88 h 88"/>
              <a:gd name="T6" fmla="*/ 131 w 131"/>
              <a:gd name="T7" fmla="*/ 88 h 88"/>
              <a:gd name="T8" fmla="*/ 131 w 131"/>
              <a:gd name="T9" fmla="*/ 0 h 88"/>
              <a:gd name="T10" fmla="*/ 131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131" y="0"/>
                </a:moveTo>
                <a:lnTo>
                  <a:pt x="0" y="0"/>
                </a:lnTo>
                <a:lnTo>
                  <a:pt x="0" y="88"/>
                </a:lnTo>
                <a:lnTo>
                  <a:pt x="131" y="88"/>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8" name="Freeform 22"/>
          <p:cNvSpPr>
            <a:spLocks/>
          </p:cNvSpPr>
          <p:nvPr/>
        </p:nvSpPr>
        <p:spPr bwMode="auto">
          <a:xfrm>
            <a:off x="2518527" y="3203534"/>
            <a:ext cx="73082" cy="47420"/>
          </a:xfrm>
          <a:custGeom>
            <a:avLst/>
            <a:gdLst>
              <a:gd name="T0" fmla="*/ 131 w 131"/>
              <a:gd name="T1" fmla="*/ 0 h 85"/>
              <a:gd name="T2" fmla="*/ 0 w 131"/>
              <a:gd name="T3" fmla="*/ 0 h 85"/>
              <a:gd name="T4" fmla="*/ 0 w 131"/>
              <a:gd name="T5" fmla="*/ 85 h 85"/>
              <a:gd name="T6" fmla="*/ 131 w 131"/>
              <a:gd name="T7" fmla="*/ 85 h 85"/>
              <a:gd name="T8" fmla="*/ 131 w 131"/>
              <a:gd name="T9" fmla="*/ 0 h 85"/>
              <a:gd name="T10" fmla="*/ 131 w 131"/>
              <a:gd name="T11" fmla="*/ 0 h 85"/>
            </a:gdLst>
            <a:ahLst/>
            <a:cxnLst>
              <a:cxn ang="0">
                <a:pos x="T0" y="T1"/>
              </a:cxn>
              <a:cxn ang="0">
                <a:pos x="T2" y="T3"/>
              </a:cxn>
              <a:cxn ang="0">
                <a:pos x="T4" y="T5"/>
              </a:cxn>
              <a:cxn ang="0">
                <a:pos x="T6" y="T7"/>
              </a:cxn>
              <a:cxn ang="0">
                <a:pos x="T8" y="T9"/>
              </a:cxn>
              <a:cxn ang="0">
                <a:pos x="T10" y="T11"/>
              </a:cxn>
            </a:cxnLst>
            <a:rect l="0" t="0" r="r" b="b"/>
            <a:pathLst>
              <a:path w="131" h="85">
                <a:moveTo>
                  <a:pt x="131" y="0"/>
                </a:moveTo>
                <a:lnTo>
                  <a:pt x="0" y="0"/>
                </a:lnTo>
                <a:lnTo>
                  <a:pt x="0" y="85"/>
                </a:lnTo>
                <a:lnTo>
                  <a:pt x="131" y="85"/>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9" name="Freeform 23"/>
          <p:cNvSpPr>
            <a:spLocks/>
          </p:cNvSpPr>
          <p:nvPr/>
        </p:nvSpPr>
        <p:spPr bwMode="auto">
          <a:xfrm>
            <a:off x="2611693" y="3133801"/>
            <a:ext cx="75312" cy="48535"/>
          </a:xfrm>
          <a:custGeom>
            <a:avLst/>
            <a:gdLst>
              <a:gd name="T0" fmla="*/ 135 w 135"/>
              <a:gd name="T1" fmla="*/ 0 h 87"/>
              <a:gd name="T2" fmla="*/ 0 w 135"/>
              <a:gd name="T3" fmla="*/ 0 h 87"/>
              <a:gd name="T4" fmla="*/ 0 w 135"/>
              <a:gd name="T5" fmla="*/ 87 h 87"/>
              <a:gd name="T6" fmla="*/ 135 w 135"/>
              <a:gd name="T7" fmla="*/ 87 h 87"/>
              <a:gd name="T8" fmla="*/ 135 w 135"/>
              <a:gd name="T9" fmla="*/ 0 h 87"/>
              <a:gd name="T10" fmla="*/ 135 w 135"/>
              <a:gd name="T11" fmla="*/ 0 h 87"/>
            </a:gdLst>
            <a:ahLst/>
            <a:cxnLst>
              <a:cxn ang="0">
                <a:pos x="T0" y="T1"/>
              </a:cxn>
              <a:cxn ang="0">
                <a:pos x="T2" y="T3"/>
              </a:cxn>
              <a:cxn ang="0">
                <a:pos x="T4" y="T5"/>
              </a:cxn>
              <a:cxn ang="0">
                <a:pos x="T6" y="T7"/>
              </a:cxn>
              <a:cxn ang="0">
                <a:pos x="T8" y="T9"/>
              </a:cxn>
              <a:cxn ang="0">
                <a:pos x="T10" y="T11"/>
              </a:cxn>
            </a:cxnLst>
            <a:rect l="0" t="0" r="r" b="b"/>
            <a:pathLst>
              <a:path w="135" h="87">
                <a:moveTo>
                  <a:pt x="135" y="0"/>
                </a:moveTo>
                <a:lnTo>
                  <a:pt x="0" y="0"/>
                </a:lnTo>
                <a:lnTo>
                  <a:pt x="0" y="87"/>
                </a:lnTo>
                <a:lnTo>
                  <a:pt x="135" y="87"/>
                </a:lnTo>
                <a:lnTo>
                  <a:pt x="135" y="0"/>
                </a:lnTo>
                <a:lnTo>
                  <a:pt x="135"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0" name="Freeform 24"/>
          <p:cNvSpPr>
            <a:spLocks/>
          </p:cNvSpPr>
          <p:nvPr/>
        </p:nvSpPr>
        <p:spPr bwMode="auto">
          <a:xfrm>
            <a:off x="2423689" y="3064626"/>
            <a:ext cx="74198" cy="49094"/>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1" name="Freeform 25"/>
          <p:cNvSpPr>
            <a:spLocks/>
          </p:cNvSpPr>
          <p:nvPr/>
        </p:nvSpPr>
        <p:spPr bwMode="auto">
          <a:xfrm>
            <a:off x="2423689" y="3203534"/>
            <a:ext cx="74198" cy="47420"/>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4" name="Freeform 26"/>
          <p:cNvSpPr>
            <a:spLocks/>
          </p:cNvSpPr>
          <p:nvPr/>
        </p:nvSpPr>
        <p:spPr bwMode="auto">
          <a:xfrm>
            <a:off x="2611693" y="3064626"/>
            <a:ext cx="75312" cy="49094"/>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5" name="Freeform 27"/>
          <p:cNvSpPr>
            <a:spLocks/>
          </p:cNvSpPr>
          <p:nvPr/>
        </p:nvSpPr>
        <p:spPr bwMode="auto">
          <a:xfrm>
            <a:off x="2611693" y="3203534"/>
            <a:ext cx="75312" cy="47420"/>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6" name="Freeform 28"/>
          <p:cNvSpPr>
            <a:spLocks noEditPoints="1"/>
          </p:cNvSpPr>
          <p:nvPr/>
        </p:nvSpPr>
        <p:spPr bwMode="auto">
          <a:xfrm>
            <a:off x="2247959" y="2930736"/>
            <a:ext cx="609198" cy="586326"/>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8" name="Freeform 29"/>
          <p:cNvSpPr>
            <a:spLocks/>
          </p:cNvSpPr>
          <p:nvPr/>
        </p:nvSpPr>
        <p:spPr bwMode="auto">
          <a:xfrm>
            <a:off x="2437076" y="3308419"/>
            <a:ext cx="75312" cy="92607"/>
          </a:xfrm>
          <a:custGeom>
            <a:avLst/>
            <a:gdLst>
              <a:gd name="T0" fmla="*/ 0 w 135"/>
              <a:gd name="T1" fmla="*/ 0 h 166"/>
              <a:gd name="T2" fmla="*/ 30 w 135"/>
              <a:gd name="T3" fmla="*/ 0 h 166"/>
              <a:gd name="T4" fmla="*/ 107 w 135"/>
              <a:gd name="T5" fmla="*/ 123 h 166"/>
              <a:gd name="T6" fmla="*/ 107 w 135"/>
              <a:gd name="T7" fmla="*/ 123 h 166"/>
              <a:gd name="T8" fmla="*/ 107 w 135"/>
              <a:gd name="T9" fmla="*/ 0 h 166"/>
              <a:gd name="T10" fmla="*/ 135 w 135"/>
              <a:gd name="T11" fmla="*/ 0 h 166"/>
              <a:gd name="T12" fmla="*/ 135 w 135"/>
              <a:gd name="T13" fmla="*/ 166 h 166"/>
              <a:gd name="T14" fmla="*/ 103 w 135"/>
              <a:gd name="T15" fmla="*/ 166 h 166"/>
              <a:gd name="T16" fmla="*/ 28 w 135"/>
              <a:gd name="T17" fmla="*/ 44 h 166"/>
              <a:gd name="T18" fmla="*/ 28 w 135"/>
              <a:gd name="T19" fmla="*/ 44 h 166"/>
              <a:gd name="T20" fmla="*/ 28 w 135"/>
              <a:gd name="T21" fmla="*/ 166 h 166"/>
              <a:gd name="T22" fmla="*/ 0 w 135"/>
              <a:gd name="T23" fmla="*/ 166 h 166"/>
              <a:gd name="T24" fmla="*/ 0 w 135"/>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66">
                <a:moveTo>
                  <a:pt x="0" y="0"/>
                </a:moveTo>
                <a:lnTo>
                  <a:pt x="30" y="0"/>
                </a:lnTo>
                <a:lnTo>
                  <a:pt x="107" y="123"/>
                </a:lnTo>
                <a:lnTo>
                  <a:pt x="107" y="123"/>
                </a:lnTo>
                <a:lnTo>
                  <a:pt x="107" y="0"/>
                </a:lnTo>
                <a:lnTo>
                  <a:pt x="135" y="0"/>
                </a:lnTo>
                <a:lnTo>
                  <a:pt x="135" y="166"/>
                </a:lnTo>
                <a:lnTo>
                  <a:pt x="103" y="166"/>
                </a:lnTo>
                <a:lnTo>
                  <a:pt x="28" y="44"/>
                </a:lnTo>
                <a:lnTo>
                  <a:pt x="28" y="44"/>
                </a:lnTo>
                <a:lnTo>
                  <a:pt x="28" y="166"/>
                </a:lnTo>
                <a:lnTo>
                  <a:pt x="0" y="166"/>
                </a:lnTo>
                <a:lnTo>
                  <a:pt x="0"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9" name="Freeform 30"/>
          <p:cNvSpPr>
            <a:spLocks noEditPoints="1"/>
          </p:cNvSpPr>
          <p:nvPr/>
        </p:nvSpPr>
        <p:spPr bwMode="auto">
          <a:xfrm>
            <a:off x="2531358" y="3308419"/>
            <a:ext cx="73082" cy="92607"/>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0" name="Freeform 20"/>
          <p:cNvSpPr>
            <a:spLocks/>
          </p:cNvSpPr>
          <p:nvPr/>
        </p:nvSpPr>
        <p:spPr bwMode="auto">
          <a:xfrm>
            <a:off x="11099741" y="3132916"/>
            <a:ext cx="74198" cy="48535"/>
          </a:xfrm>
          <a:custGeom>
            <a:avLst/>
            <a:gdLst>
              <a:gd name="T0" fmla="*/ 133 w 133"/>
              <a:gd name="T1" fmla="*/ 0 h 87"/>
              <a:gd name="T2" fmla="*/ 0 w 133"/>
              <a:gd name="T3" fmla="*/ 0 h 87"/>
              <a:gd name="T4" fmla="*/ 0 w 133"/>
              <a:gd name="T5" fmla="*/ 87 h 87"/>
              <a:gd name="T6" fmla="*/ 133 w 133"/>
              <a:gd name="T7" fmla="*/ 87 h 87"/>
              <a:gd name="T8" fmla="*/ 133 w 133"/>
              <a:gd name="T9" fmla="*/ 0 h 87"/>
              <a:gd name="T10" fmla="*/ 133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133" y="0"/>
                </a:moveTo>
                <a:lnTo>
                  <a:pt x="0" y="0"/>
                </a:lnTo>
                <a:lnTo>
                  <a:pt x="0" y="87"/>
                </a:lnTo>
                <a:lnTo>
                  <a:pt x="133" y="87"/>
                </a:lnTo>
                <a:lnTo>
                  <a:pt x="133" y="0"/>
                </a:lnTo>
                <a:lnTo>
                  <a:pt x="133"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1" name="Freeform 21"/>
          <p:cNvSpPr>
            <a:spLocks/>
          </p:cNvSpPr>
          <p:nvPr/>
        </p:nvSpPr>
        <p:spPr bwMode="auto">
          <a:xfrm>
            <a:off x="11194580" y="3063740"/>
            <a:ext cx="73082" cy="49094"/>
          </a:xfrm>
          <a:custGeom>
            <a:avLst/>
            <a:gdLst>
              <a:gd name="T0" fmla="*/ 131 w 131"/>
              <a:gd name="T1" fmla="*/ 0 h 88"/>
              <a:gd name="T2" fmla="*/ 0 w 131"/>
              <a:gd name="T3" fmla="*/ 0 h 88"/>
              <a:gd name="T4" fmla="*/ 0 w 131"/>
              <a:gd name="T5" fmla="*/ 88 h 88"/>
              <a:gd name="T6" fmla="*/ 131 w 131"/>
              <a:gd name="T7" fmla="*/ 88 h 88"/>
              <a:gd name="T8" fmla="*/ 131 w 131"/>
              <a:gd name="T9" fmla="*/ 0 h 88"/>
              <a:gd name="T10" fmla="*/ 131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131" y="0"/>
                </a:moveTo>
                <a:lnTo>
                  <a:pt x="0" y="0"/>
                </a:lnTo>
                <a:lnTo>
                  <a:pt x="0" y="88"/>
                </a:lnTo>
                <a:lnTo>
                  <a:pt x="131" y="88"/>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3" name="Freeform 22"/>
          <p:cNvSpPr>
            <a:spLocks/>
          </p:cNvSpPr>
          <p:nvPr/>
        </p:nvSpPr>
        <p:spPr bwMode="auto">
          <a:xfrm>
            <a:off x="11194580" y="3202648"/>
            <a:ext cx="73082" cy="47420"/>
          </a:xfrm>
          <a:custGeom>
            <a:avLst/>
            <a:gdLst>
              <a:gd name="T0" fmla="*/ 131 w 131"/>
              <a:gd name="T1" fmla="*/ 0 h 85"/>
              <a:gd name="T2" fmla="*/ 0 w 131"/>
              <a:gd name="T3" fmla="*/ 0 h 85"/>
              <a:gd name="T4" fmla="*/ 0 w 131"/>
              <a:gd name="T5" fmla="*/ 85 h 85"/>
              <a:gd name="T6" fmla="*/ 131 w 131"/>
              <a:gd name="T7" fmla="*/ 85 h 85"/>
              <a:gd name="T8" fmla="*/ 131 w 131"/>
              <a:gd name="T9" fmla="*/ 0 h 85"/>
              <a:gd name="T10" fmla="*/ 131 w 131"/>
              <a:gd name="T11" fmla="*/ 0 h 85"/>
            </a:gdLst>
            <a:ahLst/>
            <a:cxnLst>
              <a:cxn ang="0">
                <a:pos x="T0" y="T1"/>
              </a:cxn>
              <a:cxn ang="0">
                <a:pos x="T2" y="T3"/>
              </a:cxn>
              <a:cxn ang="0">
                <a:pos x="T4" y="T5"/>
              </a:cxn>
              <a:cxn ang="0">
                <a:pos x="T6" y="T7"/>
              </a:cxn>
              <a:cxn ang="0">
                <a:pos x="T8" y="T9"/>
              </a:cxn>
              <a:cxn ang="0">
                <a:pos x="T10" y="T11"/>
              </a:cxn>
            </a:cxnLst>
            <a:rect l="0" t="0" r="r" b="b"/>
            <a:pathLst>
              <a:path w="131" h="85">
                <a:moveTo>
                  <a:pt x="131" y="0"/>
                </a:moveTo>
                <a:lnTo>
                  <a:pt x="0" y="0"/>
                </a:lnTo>
                <a:lnTo>
                  <a:pt x="0" y="85"/>
                </a:lnTo>
                <a:lnTo>
                  <a:pt x="131" y="85"/>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4" name="Freeform 23"/>
          <p:cNvSpPr>
            <a:spLocks/>
          </p:cNvSpPr>
          <p:nvPr/>
        </p:nvSpPr>
        <p:spPr bwMode="auto">
          <a:xfrm>
            <a:off x="11287744" y="3132916"/>
            <a:ext cx="75312" cy="48535"/>
          </a:xfrm>
          <a:custGeom>
            <a:avLst/>
            <a:gdLst>
              <a:gd name="T0" fmla="*/ 135 w 135"/>
              <a:gd name="T1" fmla="*/ 0 h 87"/>
              <a:gd name="T2" fmla="*/ 0 w 135"/>
              <a:gd name="T3" fmla="*/ 0 h 87"/>
              <a:gd name="T4" fmla="*/ 0 w 135"/>
              <a:gd name="T5" fmla="*/ 87 h 87"/>
              <a:gd name="T6" fmla="*/ 135 w 135"/>
              <a:gd name="T7" fmla="*/ 87 h 87"/>
              <a:gd name="T8" fmla="*/ 135 w 135"/>
              <a:gd name="T9" fmla="*/ 0 h 87"/>
              <a:gd name="T10" fmla="*/ 135 w 135"/>
              <a:gd name="T11" fmla="*/ 0 h 87"/>
            </a:gdLst>
            <a:ahLst/>
            <a:cxnLst>
              <a:cxn ang="0">
                <a:pos x="T0" y="T1"/>
              </a:cxn>
              <a:cxn ang="0">
                <a:pos x="T2" y="T3"/>
              </a:cxn>
              <a:cxn ang="0">
                <a:pos x="T4" y="T5"/>
              </a:cxn>
              <a:cxn ang="0">
                <a:pos x="T6" y="T7"/>
              </a:cxn>
              <a:cxn ang="0">
                <a:pos x="T8" y="T9"/>
              </a:cxn>
              <a:cxn ang="0">
                <a:pos x="T10" y="T11"/>
              </a:cxn>
            </a:cxnLst>
            <a:rect l="0" t="0" r="r" b="b"/>
            <a:pathLst>
              <a:path w="135" h="87">
                <a:moveTo>
                  <a:pt x="135" y="0"/>
                </a:moveTo>
                <a:lnTo>
                  <a:pt x="0" y="0"/>
                </a:lnTo>
                <a:lnTo>
                  <a:pt x="0" y="87"/>
                </a:lnTo>
                <a:lnTo>
                  <a:pt x="135" y="87"/>
                </a:lnTo>
                <a:lnTo>
                  <a:pt x="135" y="0"/>
                </a:lnTo>
                <a:lnTo>
                  <a:pt x="135"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5" name="Freeform 24"/>
          <p:cNvSpPr>
            <a:spLocks/>
          </p:cNvSpPr>
          <p:nvPr/>
        </p:nvSpPr>
        <p:spPr bwMode="auto">
          <a:xfrm>
            <a:off x="11099741" y="3063740"/>
            <a:ext cx="74198" cy="49094"/>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6" name="Freeform 25"/>
          <p:cNvSpPr>
            <a:spLocks/>
          </p:cNvSpPr>
          <p:nvPr/>
        </p:nvSpPr>
        <p:spPr bwMode="auto">
          <a:xfrm>
            <a:off x="11099741" y="3202648"/>
            <a:ext cx="74198" cy="47420"/>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7" name="Freeform 26"/>
          <p:cNvSpPr>
            <a:spLocks/>
          </p:cNvSpPr>
          <p:nvPr/>
        </p:nvSpPr>
        <p:spPr bwMode="auto">
          <a:xfrm>
            <a:off x="11287744" y="3063740"/>
            <a:ext cx="75312" cy="49094"/>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8" name="Freeform 27"/>
          <p:cNvSpPr>
            <a:spLocks/>
          </p:cNvSpPr>
          <p:nvPr/>
        </p:nvSpPr>
        <p:spPr bwMode="auto">
          <a:xfrm>
            <a:off x="11287744" y="3202648"/>
            <a:ext cx="75312" cy="47420"/>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9" name="Freeform 28"/>
          <p:cNvSpPr>
            <a:spLocks noEditPoints="1"/>
          </p:cNvSpPr>
          <p:nvPr/>
        </p:nvSpPr>
        <p:spPr bwMode="auto">
          <a:xfrm>
            <a:off x="10924011" y="2929850"/>
            <a:ext cx="609198" cy="586326"/>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70" name="Freeform 29"/>
          <p:cNvSpPr>
            <a:spLocks/>
          </p:cNvSpPr>
          <p:nvPr/>
        </p:nvSpPr>
        <p:spPr bwMode="auto">
          <a:xfrm>
            <a:off x="11113129" y="3307532"/>
            <a:ext cx="75312" cy="92607"/>
          </a:xfrm>
          <a:custGeom>
            <a:avLst/>
            <a:gdLst>
              <a:gd name="T0" fmla="*/ 0 w 135"/>
              <a:gd name="T1" fmla="*/ 0 h 166"/>
              <a:gd name="T2" fmla="*/ 30 w 135"/>
              <a:gd name="T3" fmla="*/ 0 h 166"/>
              <a:gd name="T4" fmla="*/ 107 w 135"/>
              <a:gd name="T5" fmla="*/ 123 h 166"/>
              <a:gd name="T6" fmla="*/ 107 w 135"/>
              <a:gd name="T7" fmla="*/ 123 h 166"/>
              <a:gd name="T8" fmla="*/ 107 w 135"/>
              <a:gd name="T9" fmla="*/ 0 h 166"/>
              <a:gd name="T10" fmla="*/ 135 w 135"/>
              <a:gd name="T11" fmla="*/ 0 h 166"/>
              <a:gd name="T12" fmla="*/ 135 w 135"/>
              <a:gd name="T13" fmla="*/ 166 h 166"/>
              <a:gd name="T14" fmla="*/ 103 w 135"/>
              <a:gd name="T15" fmla="*/ 166 h 166"/>
              <a:gd name="T16" fmla="*/ 28 w 135"/>
              <a:gd name="T17" fmla="*/ 44 h 166"/>
              <a:gd name="T18" fmla="*/ 28 w 135"/>
              <a:gd name="T19" fmla="*/ 44 h 166"/>
              <a:gd name="T20" fmla="*/ 28 w 135"/>
              <a:gd name="T21" fmla="*/ 166 h 166"/>
              <a:gd name="T22" fmla="*/ 0 w 135"/>
              <a:gd name="T23" fmla="*/ 166 h 166"/>
              <a:gd name="T24" fmla="*/ 0 w 135"/>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66">
                <a:moveTo>
                  <a:pt x="0" y="0"/>
                </a:moveTo>
                <a:lnTo>
                  <a:pt x="30" y="0"/>
                </a:lnTo>
                <a:lnTo>
                  <a:pt x="107" y="123"/>
                </a:lnTo>
                <a:lnTo>
                  <a:pt x="107" y="123"/>
                </a:lnTo>
                <a:lnTo>
                  <a:pt x="107" y="0"/>
                </a:lnTo>
                <a:lnTo>
                  <a:pt x="135" y="0"/>
                </a:lnTo>
                <a:lnTo>
                  <a:pt x="135" y="166"/>
                </a:lnTo>
                <a:lnTo>
                  <a:pt x="103" y="166"/>
                </a:lnTo>
                <a:lnTo>
                  <a:pt x="28" y="44"/>
                </a:lnTo>
                <a:lnTo>
                  <a:pt x="28" y="44"/>
                </a:lnTo>
                <a:lnTo>
                  <a:pt x="28" y="166"/>
                </a:lnTo>
                <a:lnTo>
                  <a:pt x="0" y="166"/>
                </a:lnTo>
                <a:lnTo>
                  <a:pt x="0"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71" name="Freeform 30"/>
          <p:cNvSpPr>
            <a:spLocks noEditPoints="1"/>
          </p:cNvSpPr>
          <p:nvPr/>
        </p:nvSpPr>
        <p:spPr bwMode="auto">
          <a:xfrm>
            <a:off x="11207411" y="3307532"/>
            <a:ext cx="73082" cy="92607"/>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cxnSp>
        <p:nvCxnSpPr>
          <p:cNvPr id="172" name="Straight Connector 171"/>
          <p:cNvCxnSpPr/>
          <p:nvPr/>
        </p:nvCxnSpPr>
        <p:spPr>
          <a:xfrm>
            <a:off x="3177" y="5399290"/>
            <a:ext cx="12185651"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7032383" y="2930657"/>
            <a:ext cx="609441" cy="587222"/>
            <a:chOff x="7031038" y="2930525"/>
            <a:chExt cx="609600" cy="587375"/>
          </a:xfrm>
        </p:grpSpPr>
        <p:sp>
          <p:nvSpPr>
            <p:cNvPr id="177" name="Rounded Rectangle 176"/>
            <p:cNvSpPr/>
            <p:nvPr/>
          </p:nvSpPr>
          <p:spPr bwMode="invGray">
            <a:xfrm>
              <a:off x="7051894" y="2943003"/>
              <a:ext cx="567887" cy="557128"/>
            </a:xfrm>
            <a:prstGeom prst="roundRect">
              <a:avLst/>
            </a:prstGeom>
            <a:solidFill>
              <a:schemeClr val="bg1"/>
            </a:solidFill>
            <a:ln w="9525">
              <a:noFill/>
              <a:round/>
              <a:headEnd/>
              <a:tailEnd/>
            </a:ln>
          </p:spPr>
          <p:txBody>
            <a:bodyPr wrap="square" rtlCol="0" anchor="ctr"/>
            <a:lstStyle/>
            <a:p>
              <a:pPr algn="ctr" defTabSz="342762"/>
              <a:endParaRPr lang="en-US" sz="1999">
                <a:solidFill>
                  <a:srgbClr val="002060"/>
                </a:solidFill>
                <a:latin typeface="Arial" panose="020B0604020202020204"/>
              </a:endParaRPr>
            </a:p>
          </p:txBody>
        </p:sp>
        <p:sp>
          <p:nvSpPr>
            <p:cNvPr id="178" name="Freeform 5"/>
            <p:cNvSpPr>
              <a:spLocks/>
            </p:cNvSpPr>
            <p:nvPr/>
          </p:nvSpPr>
          <p:spPr bwMode="auto">
            <a:xfrm>
              <a:off x="7207251" y="3133725"/>
              <a:ext cx="74613" cy="49213"/>
            </a:xfrm>
            <a:custGeom>
              <a:avLst/>
              <a:gdLst>
                <a:gd name="T0" fmla="*/ 47 w 47"/>
                <a:gd name="T1" fmla="*/ 0 h 31"/>
                <a:gd name="T2" fmla="*/ 0 w 47"/>
                <a:gd name="T3" fmla="*/ 0 h 31"/>
                <a:gd name="T4" fmla="*/ 0 w 47"/>
                <a:gd name="T5" fmla="*/ 31 h 31"/>
                <a:gd name="T6" fmla="*/ 47 w 47"/>
                <a:gd name="T7" fmla="*/ 31 h 31"/>
                <a:gd name="T8" fmla="*/ 47 w 47"/>
                <a:gd name="T9" fmla="*/ 0 h 31"/>
                <a:gd name="T10" fmla="*/ 47 w 47"/>
                <a:gd name="T11" fmla="*/ 0 h 31"/>
              </a:gdLst>
              <a:ahLst/>
              <a:cxnLst>
                <a:cxn ang="0">
                  <a:pos x="T0" y="T1"/>
                </a:cxn>
                <a:cxn ang="0">
                  <a:pos x="T2" y="T3"/>
                </a:cxn>
                <a:cxn ang="0">
                  <a:pos x="T4" y="T5"/>
                </a:cxn>
                <a:cxn ang="0">
                  <a:pos x="T6" y="T7"/>
                </a:cxn>
                <a:cxn ang="0">
                  <a:pos x="T8" y="T9"/>
                </a:cxn>
                <a:cxn ang="0">
                  <a:pos x="T10" y="T11"/>
                </a:cxn>
              </a:cxnLst>
              <a:rect l="0" t="0" r="r" b="b"/>
              <a:pathLst>
                <a:path w="47" h="31">
                  <a:moveTo>
                    <a:pt x="47" y="0"/>
                  </a:moveTo>
                  <a:lnTo>
                    <a:pt x="0" y="0"/>
                  </a:lnTo>
                  <a:lnTo>
                    <a:pt x="0" y="31"/>
                  </a:lnTo>
                  <a:lnTo>
                    <a:pt x="47" y="31"/>
                  </a:lnTo>
                  <a:lnTo>
                    <a:pt x="47" y="0"/>
                  </a:lnTo>
                  <a:lnTo>
                    <a:pt x="47"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79" name="Freeform 6"/>
            <p:cNvSpPr>
              <a:spLocks/>
            </p:cNvSpPr>
            <p:nvPr/>
          </p:nvSpPr>
          <p:spPr bwMode="auto">
            <a:xfrm>
              <a:off x="7302501" y="3065463"/>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0" name="Freeform 7"/>
            <p:cNvSpPr>
              <a:spLocks/>
            </p:cNvSpPr>
            <p:nvPr/>
          </p:nvSpPr>
          <p:spPr bwMode="auto">
            <a:xfrm>
              <a:off x="7302501" y="3203575"/>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2" name="Freeform 8"/>
            <p:cNvSpPr>
              <a:spLocks/>
            </p:cNvSpPr>
            <p:nvPr/>
          </p:nvSpPr>
          <p:spPr bwMode="auto">
            <a:xfrm>
              <a:off x="7394576" y="3133725"/>
              <a:ext cx="76200" cy="49213"/>
            </a:xfrm>
            <a:custGeom>
              <a:avLst/>
              <a:gdLst>
                <a:gd name="T0" fmla="*/ 48 w 48"/>
                <a:gd name="T1" fmla="*/ 0 h 31"/>
                <a:gd name="T2" fmla="*/ 0 w 48"/>
                <a:gd name="T3" fmla="*/ 0 h 31"/>
                <a:gd name="T4" fmla="*/ 0 w 48"/>
                <a:gd name="T5" fmla="*/ 31 h 31"/>
                <a:gd name="T6" fmla="*/ 48 w 48"/>
                <a:gd name="T7" fmla="*/ 31 h 31"/>
                <a:gd name="T8" fmla="*/ 48 w 48"/>
                <a:gd name="T9" fmla="*/ 0 h 31"/>
                <a:gd name="T10" fmla="*/ 48 w 48"/>
                <a:gd name="T11" fmla="*/ 0 h 31"/>
              </a:gdLst>
              <a:ahLst/>
              <a:cxnLst>
                <a:cxn ang="0">
                  <a:pos x="T0" y="T1"/>
                </a:cxn>
                <a:cxn ang="0">
                  <a:pos x="T2" y="T3"/>
                </a:cxn>
                <a:cxn ang="0">
                  <a:pos x="T4" y="T5"/>
                </a:cxn>
                <a:cxn ang="0">
                  <a:pos x="T6" y="T7"/>
                </a:cxn>
                <a:cxn ang="0">
                  <a:pos x="T8" y="T9"/>
                </a:cxn>
                <a:cxn ang="0">
                  <a:pos x="T10" y="T11"/>
                </a:cxn>
              </a:cxnLst>
              <a:rect l="0" t="0" r="r" b="b"/>
              <a:pathLst>
                <a:path w="48" h="31">
                  <a:moveTo>
                    <a:pt x="48" y="0"/>
                  </a:moveTo>
                  <a:lnTo>
                    <a:pt x="0" y="0"/>
                  </a:lnTo>
                  <a:lnTo>
                    <a:pt x="0" y="31"/>
                  </a:lnTo>
                  <a:lnTo>
                    <a:pt x="48" y="31"/>
                  </a:lnTo>
                  <a:lnTo>
                    <a:pt x="48" y="0"/>
                  </a:lnTo>
                  <a:lnTo>
                    <a:pt x="48"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3" name="Freeform 9"/>
            <p:cNvSpPr>
              <a:spLocks/>
            </p:cNvSpPr>
            <p:nvPr/>
          </p:nvSpPr>
          <p:spPr bwMode="auto">
            <a:xfrm>
              <a:off x="7207251" y="3065463"/>
              <a:ext cx="74613" cy="47625"/>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4" name="Freeform 183"/>
            <p:cNvSpPr>
              <a:spLocks/>
            </p:cNvSpPr>
            <p:nvPr/>
          </p:nvSpPr>
          <p:spPr bwMode="auto">
            <a:xfrm>
              <a:off x="7207251" y="3203575"/>
              <a:ext cx="74613"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5" name="Freeform 184"/>
            <p:cNvSpPr>
              <a:spLocks/>
            </p:cNvSpPr>
            <p:nvPr/>
          </p:nvSpPr>
          <p:spPr bwMode="auto">
            <a:xfrm>
              <a:off x="7394576" y="3065463"/>
              <a:ext cx="76200" cy="47625"/>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9" name="Freeform 188"/>
            <p:cNvSpPr>
              <a:spLocks/>
            </p:cNvSpPr>
            <p:nvPr/>
          </p:nvSpPr>
          <p:spPr bwMode="auto">
            <a:xfrm>
              <a:off x="7394576" y="3203575"/>
              <a:ext cx="76200"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0" name="Freeform 189"/>
            <p:cNvSpPr>
              <a:spLocks noEditPoints="1"/>
            </p:cNvSpPr>
            <p:nvPr/>
          </p:nvSpPr>
          <p:spPr bwMode="auto">
            <a:xfrm>
              <a:off x="7031038" y="2930525"/>
              <a:ext cx="609600" cy="5873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1" name="Freeform 190"/>
            <p:cNvSpPr>
              <a:spLocks/>
            </p:cNvSpPr>
            <p:nvPr/>
          </p:nvSpPr>
          <p:spPr bwMode="auto">
            <a:xfrm>
              <a:off x="7219951" y="3308350"/>
              <a:ext cx="76200" cy="93663"/>
            </a:xfrm>
            <a:custGeom>
              <a:avLst/>
              <a:gdLst>
                <a:gd name="T0" fmla="*/ 0 w 48"/>
                <a:gd name="T1" fmla="*/ 0 h 59"/>
                <a:gd name="T2" fmla="*/ 11 w 48"/>
                <a:gd name="T3" fmla="*/ 0 h 59"/>
                <a:gd name="T4" fmla="*/ 38 w 48"/>
                <a:gd name="T5" fmla="*/ 44 h 59"/>
                <a:gd name="T6" fmla="*/ 38 w 48"/>
                <a:gd name="T7" fmla="*/ 44 h 59"/>
                <a:gd name="T8" fmla="*/ 38 w 48"/>
                <a:gd name="T9" fmla="*/ 0 h 59"/>
                <a:gd name="T10" fmla="*/ 48 w 48"/>
                <a:gd name="T11" fmla="*/ 0 h 59"/>
                <a:gd name="T12" fmla="*/ 48 w 48"/>
                <a:gd name="T13" fmla="*/ 59 h 59"/>
                <a:gd name="T14" fmla="*/ 36 w 48"/>
                <a:gd name="T15" fmla="*/ 59 h 59"/>
                <a:gd name="T16" fmla="*/ 10 w 48"/>
                <a:gd name="T17" fmla="*/ 16 h 59"/>
                <a:gd name="T18" fmla="*/ 10 w 48"/>
                <a:gd name="T19" fmla="*/ 16 h 59"/>
                <a:gd name="T20" fmla="*/ 10 w 48"/>
                <a:gd name="T21" fmla="*/ 59 h 59"/>
                <a:gd name="T22" fmla="*/ 0 w 48"/>
                <a:gd name="T23" fmla="*/ 59 h 59"/>
                <a:gd name="T24" fmla="*/ 0 w 48"/>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59">
                  <a:moveTo>
                    <a:pt x="0" y="0"/>
                  </a:moveTo>
                  <a:lnTo>
                    <a:pt x="11" y="0"/>
                  </a:lnTo>
                  <a:lnTo>
                    <a:pt x="38" y="44"/>
                  </a:lnTo>
                  <a:lnTo>
                    <a:pt x="38" y="44"/>
                  </a:lnTo>
                  <a:lnTo>
                    <a:pt x="38" y="0"/>
                  </a:lnTo>
                  <a:lnTo>
                    <a:pt x="48" y="0"/>
                  </a:lnTo>
                  <a:lnTo>
                    <a:pt x="48" y="59"/>
                  </a:lnTo>
                  <a:lnTo>
                    <a:pt x="36" y="59"/>
                  </a:lnTo>
                  <a:lnTo>
                    <a:pt x="10" y="16"/>
                  </a:lnTo>
                  <a:lnTo>
                    <a:pt x="10" y="16"/>
                  </a:lnTo>
                  <a:lnTo>
                    <a:pt x="10" y="59"/>
                  </a:lnTo>
                  <a:lnTo>
                    <a:pt x="0" y="59"/>
                  </a:lnTo>
                  <a:lnTo>
                    <a:pt x="0"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3" name="Freeform 192"/>
            <p:cNvSpPr>
              <a:spLocks noEditPoints="1"/>
            </p:cNvSpPr>
            <p:nvPr/>
          </p:nvSpPr>
          <p:spPr bwMode="auto">
            <a:xfrm>
              <a:off x="7315201" y="3308350"/>
              <a:ext cx="73025" cy="93663"/>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4" name="Freeform 193"/>
            <p:cNvSpPr>
              <a:spLocks noEditPoints="1"/>
            </p:cNvSpPr>
            <p:nvPr/>
          </p:nvSpPr>
          <p:spPr bwMode="auto">
            <a:xfrm>
              <a:off x="7396163" y="3308350"/>
              <a:ext cx="63500" cy="95250"/>
            </a:xfrm>
            <a:custGeom>
              <a:avLst/>
              <a:gdLst>
                <a:gd name="T0" fmla="*/ 40 w 53"/>
                <a:gd name="T1" fmla="*/ 21 h 80"/>
                <a:gd name="T2" fmla="*/ 28 w 53"/>
                <a:gd name="T3" fmla="*/ 11 h 80"/>
                <a:gd name="T4" fmla="*/ 13 w 53"/>
                <a:gd name="T5" fmla="*/ 37 h 80"/>
                <a:gd name="T6" fmla="*/ 13 w 53"/>
                <a:gd name="T7" fmla="*/ 37 h 80"/>
                <a:gd name="T8" fmla="*/ 29 w 53"/>
                <a:gd name="T9" fmla="*/ 28 h 80"/>
                <a:gd name="T10" fmla="*/ 53 w 53"/>
                <a:gd name="T11" fmla="*/ 54 h 80"/>
                <a:gd name="T12" fmla="*/ 28 w 53"/>
                <a:gd name="T13" fmla="*/ 80 h 80"/>
                <a:gd name="T14" fmla="*/ 0 w 53"/>
                <a:gd name="T15" fmla="*/ 40 h 80"/>
                <a:gd name="T16" fmla="*/ 29 w 53"/>
                <a:gd name="T17" fmla="*/ 0 h 80"/>
                <a:gd name="T18" fmla="*/ 52 w 53"/>
                <a:gd name="T19" fmla="*/ 21 h 80"/>
                <a:gd name="T20" fmla="*/ 40 w 53"/>
                <a:gd name="T21" fmla="*/ 21 h 80"/>
                <a:gd name="T22" fmla="*/ 41 w 53"/>
                <a:gd name="T23" fmla="*/ 53 h 80"/>
                <a:gd name="T24" fmla="*/ 28 w 53"/>
                <a:gd name="T25" fmla="*/ 38 h 80"/>
                <a:gd name="T26" fmla="*/ 14 w 53"/>
                <a:gd name="T27" fmla="*/ 53 h 80"/>
                <a:gd name="T28" fmla="*/ 28 w 53"/>
                <a:gd name="T29" fmla="*/ 69 h 80"/>
                <a:gd name="T30" fmla="*/ 41 w 53"/>
                <a:gd name="T31"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80">
                  <a:moveTo>
                    <a:pt x="40" y="21"/>
                  </a:moveTo>
                  <a:cubicBezTo>
                    <a:pt x="39" y="15"/>
                    <a:pt x="35" y="11"/>
                    <a:pt x="28" y="11"/>
                  </a:cubicBezTo>
                  <a:cubicBezTo>
                    <a:pt x="15" y="11"/>
                    <a:pt x="14" y="27"/>
                    <a:pt x="13" y="37"/>
                  </a:cubicBezTo>
                  <a:cubicBezTo>
                    <a:pt x="13" y="37"/>
                    <a:pt x="13" y="37"/>
                    <a:pt x="13" y="37"/>
                  </a:cubicBezTo>
                  <a:cubicBezTo>
                    <a:pt x="16" y="31"/>
                    <a:pt x="22" y="28"/>
                    <a:pt x="29" y="28"/>
                  </a:cubicBezTo>
                  <a:cubicBezTo>
                    <a:pt x="45" y="28"/>
                    <a:pt x="53" y="39"/>
                    <a:pt x="53" y="54"/>
                  </a:cubicBezTo>
                  <a:cubicBezTo>
                    <a:pt x="53" y="68"/>
                    <a:pt x="43" y="80"/>
                    <a:pt x="28" y="80"/>
                  </a:cubicBezTo>
                  <a:cubicBezTo>
                    <a:pt x="6" y="80"/>
                    <a:pt x="0" y="62"/>
                    <a:pt x="0" y="40"/>
                  </a:cubicBezTo>
                  <a:cubicBezTo>
                    <a:pt x="0" y="22"/>
                    <a:pt x="8" y="0"/>
                    <a:pt x="29" y="0"/>
                  </a:cubicBezTo>
                  <a:cubicBezTo>
                    <a:pt x="41" y="0"/>
                    <a:pt x="51" y="9"/>
                    <a:pt x="52" y="21"/>
                  </a:cubicBezTo>
                  <a:lnTo>
                    <a:pt x="40" y="21"/>
                  </a:lnTo>
                  <a:close/>
                  <a:moveTo>
                    <a:pt x="41" y="53"/>
                  </a:moveTo>
                  <a:cubicBezTo>
                    <a:pt x="41" y="45"/>
                    <a:pt x="37" y="38"/>
                    <a:pt x="28" y="38"/>
                  </a:cubicBezTo>
                  <a:cubicBezTo>
                    <a:pt x="19" y="38"/>
                    <a:pt x="14" y="45"/>
                    <a:pt x="14" y="53"/>
                  </a:cubicBezTo>
                  <a:cubicBezTo>
                    <a:pt x="14" y="62"/>
                    <a:pt x="19" y="69"/>
                    <a:pt x="28" y="69"/>
                  </a:cubicBezTo>
                  <a:cubicBezTo>
                    <a:pt x="37" y="69"/>
                    <a:pt x="41" y="62"/>
                    <a:pt x="41" y="53"/>
                  </a:cubicBez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195" name="Group 194"/>
          <p:cNvGrpSpPr/>
          <p:nvPr/>
        </p:nvGrpSpPr>
        <p:grpSpPr>
          <a:xfrm>
            <a:off x="5716069" y="4292377"/>
            <a:ext cx="606267" cy="588810"/>
            <a:chOff x="5726113" y="4292600"/>
            <a:chExt cx="606425" cy="588963"/>
          </a:xfrm>
          <a:solidFill>
            <a:srgbClr val="425152"/>
          </a:solidFill>
        </p:grpSpPr>
        <p:sp>
          <p:nvSpPr>
            <p:cNvPr id="196" name="Freeform 35"/>
            <p:cNvSpPr>
              <a:spLocks/>
            </p:cNvSpPr>
            <p:nvPr/>
          </p:nvSpPr>
          <p:spPr bwMode="auto">
            <a:xfrm>
              <a:off x="5900738" y="4497388"/>
              <a:ext cx="74613" cy="47625"/>
            </a:xfrm>
            <a:custGeom>
              <a:avLst/>
              <a:gdLst>
                <a:gd name="T0" fmla="*/ 47 w 47"/>
                <a:gd name="T1" fmla="*/ 0 h 30"/>
                <a:gd name="T2" fmla="*/ 0 w 47"/>
                <a:gd name="T3" fmla="*/ 0 h 30"/>
                <a:gd name="T4" fmla="*/ 0 w 47"/>
                <a:gd name="T5" fmla="*/ 30 h 30"/>
                <a:gd name="T6" fmla="*/ 47 w 47"/>
                <a:gd name="T7" fmla="*/ 30 h 30"/>
                <a:gd name="T8" fmla="*/ 47 w 47"/>
                <a:gd name="T9" fmla="*/ 0 h 30"/>
                <a:gd name="T10" fmla="*/ 47 w 47"/>
                <a:gd name="T11" fmla="*/ 0 h 30"/>
              </a:gdLst>
              <a:ahLst/>
              <a:cxnLst>
                <a:cxn ang="0">
                  <a:pos x="T0" y="T1"/>
                </a:cxn>
                <a:cxn ang="0">
                  <a:pos x="T2" y="T3"/>
                </a:cxn>
                <a:cxn ang="0">
                  <a:pos x="T4" y="T5"/>
                </a:cxn>
                <a:cxn ang="0">
                  <a:pos x="T6" y="T7"/>
                </a:cxn>
                <a:cxn ang="0">
                  <a:pos x="T8" y="T9"/>
                </a:cxn>
                <a:cxn ang="0">
                  <a:pos x="T10" y="T11"/>
                </a:cxn>
              </a:cxnLst>
              <a:rect l="0" t="0" r="r" b="b"/>
              <a:pathLst>
                <a:path w="47" h="30">
                  <a:moveTo>
                    <a:pt x="47" y="0"/>
                  </a:moveTo>
                  <a:lnTo>
                    <a:pt x="0" y="0"/>
                  </a:lnTo>
                  <a:lnTo>
                    <a:pt x="0" y="30"/>
                  </a:lnTo>
                  <a:lnTo>
                    <a:pt x="47" y="3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7" name="Freeform 36"/>
            <p:cNvSpPr>
              <a:spLocks/>
            </p:cNvSpPr>
            <p:nvPr/>
          </p:nvSpPr>
          <p:spPr bwMode="auto">
            <a:xfrm>
              <a:off x="5995988" y="4427538"/>
              <a:ext cx="71438" cy="49213"/>
            </a:xfrm>
            <a:custGeom>
              <a:avLst/>
              <a:gdLst>
                <a:gd name="T0" fmla="*/ 45 w 45"/>
                <a:gd name="T1" fmla="*/ 0 h 31"/>
                <a:gd name="T2" fmla="*/ 0 w 45"/>
                <a:gd name="T3" fmla="*/ 0 h 31"/>
                <a:gd name="T4" fmla="*/ 0 w 45"/>
                <a:gd name="T5" fmla="*/ 31 h 31"/>
                <a:gd name="T6" fmla="*/ 45 w 45"/>
                <a:gd name="T7" fmla="*/ 31 h 31"/>
                <a:gd name="T8" fmla="*/ 45 w 45"/>
                <a:gd name="T9" fmla="*/ 0 h 31"/>
                <a:gd name="T10" fmla="*/ 45 w 45"/>
                <a:gd name="T11" fmla="*/ 0 h 31"/>
              </a:gdLst>
              <a:ahLst/>
              <a:cxnLst>
                <a:cxn ang="0">
                  <a:pos x="T0" y="T1"/>
                </a:cxn>
                <a:cxn ang="0">
                  <a:pos x="T2" y="T3"/>
                </a:cxn>
                <a:cxn ang="0">
                  <a:pos x="T4" y="T5"/>
                </a:cxn>
                <a:cxn ang="0">
                  <a:pos x="T6" y="T7"/>
                </a:cxn>
                <a:cxn ang="0">
                  <a:pos x="T8" y="T9"/>
                </a:cxn>
                <a:cxn ang="0">
                  <a:pos x="T10" y="T11"/>
                </a:cxn>
              </a:cxnLst>
              <a:rect l="0" t="0" r="r" b="b"/>
              <a:pathLst>
                <a:path w="45" h="31">
                  <a:moveTo>
                    <a:pt x="45" y="0"/>
                  </a:moveTo>
                  <a:lnTo>
                    <a:pt x="0" y="0"/>
                  </a:lnTo>
                  <a:lnTo>
                    <a:pt x="0" y="31"/>
                  </a:lnTo>
                  <a:lnTo>
                    <a:pt x="45" y="31"/>
                  </a:lnTo>
                  <a:lnTo>
                    <a:pt x="45"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8" name="Freeform 37"/>
            <p:cNvSpPr>
              <a:spLocks/>
            </p:cNvSpPr>
            <p:nvPr/>
          </p:nvSpPr>
          <p:spPr bwMode="auto">
            <a:xfrm>
              <a:off x="5995988" y="4567238"/>
              <a:ext cx="71438" cy="47625"/>
            </a:xfrm>
            <a:custGeom>
              <a:avLst/>
              <a:gdLst>
                <a:gd name="T0" fmla="*/ 45 w 45"/>
                <a:gd name="T1" fmla="*/ 0 h 30"/>
                <a:gd name="T2" fmla="*/ 0 w 45"/>
                <a:gd name="T3" fmla="*/ 0 h 30"/>
                <a:gd name="T4" fmla="*/ 0 w 45"/>
                <a:gd name="T5" fmla="*/ 30 h 30"/>
                <a:gd name="T6" fmla="*/ 45 w 45"/>
                <a:gd name="T7" fmla="*/ 30 h 30"/>
                <a:gd name="T8" fmla="*/ 45 w 45"/>
                <a:gd name="T9" fmla="*/ 0 h 30"/>
                <a:gd name="T10" fmla="*/ 45 w 45"/>
                <a:gd name="T11" fmla="*/ 0 h 30"/>
              </a:gdLst>
              <a:ahLst/>
              <a:cxnLst>
                <a:cxn ang="0">
                  <a:pos x="T0" y="T1"/>
                </a:cxn>
                <a:cxn ang="0">
                  <a:pos x="T2" y="T3"/>
                </a:cxn>
                <a:cxn ang="0">
                  <a:pos x="T4" y="T5"/>
                </a:cxn>
                <a:cxn ang="0">
                  <a:pos x="T6" y="T7"/>
                </a:cxn>
                <a:cxn ang="0">
                  <a:pos x="T8" y="T9"/>
                </a:cxn>
                <a:cxn ang="0">
                  <a:pos x="T10" y="T11"/>
                </a:cxn>
              </a:cxnLst>
              <a:rect l="0" t="0" r="r" b="b"/>
              <a:pathLst>
                <a:path w="45" h="30">
                  <a:moveTo>
                    <a:pt x="45" y="0"/>
                  </a:moveTo>
                  <a:lnTo>
                    <a:pt x="0" y="0"/>
                  </a:lnTo>
                  <a:lnTo>
                    <a:pt x="0" y="30"/>
                  </a:lnTo>
                  <a:lnTo>
                    <a:pt x="45" y="30"/>
                  </a:lnTo>
                  <a:lnTo>
                    <a:pt x="45"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9" name="Freeform 38"/>
            <p:cNvSpPr>
              <a:spLocks/>
            </p:cNvSpPr>
            <p:nvPr/>
          </p:nvSpPr>
          <p:spPr bwMode="auto">
            <a:xfrm>
              <a:off x="6088063" y="4497388"/>
              <a:ext cx="74613" cy="47625"/>
            </a:xfrm>
            <a:custGeom>
              <a:avLst/>
              <a:gdLst>
                <a:gd name="T0" fmla="*/ 47 w 47"/>
                <a:gd name="T1" fmla="*/ 0 h 30"/>
                <a:gd name="T2" fmla="*/ 0 w 47"/>
                <a:gd name="T3" fmla="*/ 0 h 30"/>
                <a:gd name="T4" fmla="*/ 0 w 47"/>
                <a:gd name="T5" fmla="*/ 30 h 30"/>
                <a:gd name="T6" fmla="*/ 47 w 47"/>
                <a:gd name="T7" fmla="*/ 30 h 30"/>
                <a:gd name="T8" fmla="*/ 47 w 47"/>
                <a:gd name="T9" fmla="*/ 0 h 30"/>
                <a:gd name="T10" fmla="*/ 47 w 47"/>
                <a:gd name="T11" fmla="*/ 0 h 30"/>
              </a:gdLst>
              <a:ahLst/>
              <a:cxnLst>
                <a:cxn ang="0">
                  <a:pos x="T0" y="T1"/>
                </a:cxn>
                <a:cxn ang="0">
                  <a:pos x="T2" y="T3"/>
                </a:cxn>
                <a:cxn ang="0">
                  <a:pos x="T4" y="T5"/>
                </a:cxn>
                <a:cxn ang="0">
                  <a:pos x="T6" y="T7"/>
                </a:cxn>
                <a:cxn ang="0">
                  <a:pos x="T8" y="T9"/>
                </a:cxn>
                <a:cxn ang="0">
                  <a:pos x="T10" y="T11"/>
                </a:cxn>
              </a:cxnLst>
              <a:rect l="0" t="0" r="r" b="b"/>
              <a:pathLst>
                <a:path w="47" h="30">
                  <a:moveTo>
                    <a:pt x="47" y="0"/>
                  </a:moveTo>
                  <a:lnTo>
                    <a:pt x="0" y="0"/>
                  </a:lnTo>
                  <a:lnTo>
                    <a:pt x="0" y="30"/>
                  </a:lnTo>
                  <a:lnTo>
                    <a:pt x="47" y="3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0" name="Freeform 39"/>
            <p:cNvSpPr>
              <a:spLocks/>
            </p:cNvSpPr>
            <p:nvPr/>
          </p:nvSpPr>
          <p:spPr bwMode="auto">
            <a:xfrm>
              <a:off x="5900738" y="4427538"/>
              <a:ext cx="74613" cy="49213"/>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1" name="Freeform 40"/>
            <p:cNvSpPr>
              <a:spLocks/>
            </p:cNvSpPr>
            <p:nvPr/>
          </p:nvSpPr>
          <p:spPr bwMode="auto">
            <a:xfrm>
              <a:off x="5900738" y="4567238"/>
              <a:ext cx="74613"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2" name="Freeform 41"/>
            <p:cNvSpPr>
              <a:spLocks/>
            </p:cNvSpPr>
            <p:nvPr/>
          </p:nvSpPr>
          <p:spPr bwMode="auto">
            <a:xfrm>
              <a:off x="6088063" y="4427538"/>
              <a:ext cx="74613" cy="49213"/>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3" name="Freeform 42"/>
            <p:cNvSpPr>
              <a:spLocks/>
            </p:cNvSpPr>
            <p:nvPr/>
          </p:nvSpPr>
          <p:spPr bwMode="auto">
            <a:xfrm>
              <a:off x="6088063" y="4567238"/>
              <a:ext cx="74613"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4" name="Freeform 43"/>
            <p:cNvSpPr>
              <a:spLocks noEditPoints="1"/>
            </p:cNvSpPr>
            <p:nvPr/>
          </p:nvSpPr>
          <p:spPr bwMode="auto">
            <a:xfrm>
              <a:off x="5726113" y="4292600"/>
              <a:ext cx="606425" cy="588963"/>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5" name="Freeform 44"/>
            <p:cNvSpPr>
              <a:spLocks/>
            </p:cNvSpPr>
            <p:nvPr/>
          </p:nvSpPr>
          <p:spPr bwMode="auto">
            <a:xfrm>
              <a:off x="5872163" y="4668838"/>
              <a:ext cx="76200" cy="98425"/>
            </a:xfrm>
            <a:custGeom>
              <a:avLst/>
              <a:gdLst>
                <a:gd name="T0" fmla="*/ 14 w 64"/>
                <a:gd name="T1" fmla="*/ 54 h 82"/>
                <a:gd name="T2" fmla="*/ 34 w 64"/>
                <a:gd name="T3" fmla="*/ 71 h 82"/>
                <a:gd name="T4" fmla="*/ 50 w 64"/>
                <a:gd name="T5" fmla="*/ 59 h 82"/>
                <a:gd name="T6" fmla="*/ 44 w 64"/>
                <a:gd name="T7" fmla="*/ 49 h 82"/>
                <a:gd name="T8" fmla="*/ 20 w 64"/>
                <a:gd name="T9" fmla="*/ 43 h 82"/>
                <a:gd name="T10" fmla="*/ 3 w 64"/>
                <a:gd name="T11" fmla="*/ 23 h 82"/>
                <a:gd name="T12" fmla="*/ 32 w 64"/>
                <a:gd name="T13" fmla="*/ 0 h 82"/>
                <a:gd name="T14" fmla="*/ 62 w 64"/>
                <a:gd name="T15" fmla="*/ 25 h 82"/>
                <a:gd name="T16" fmla="*/ 48 w 64"/>
                <a:gd name="T17" fmla="*/ 25 h 82"/>
                <a:gd name="T18" fmla="*/ 31 w 64"/>
                <a:gd name="T19" fmla="*/ 12 h 82"/>
                <a:gd name="T20" fmla="*/ 17 w 64"/>
                <a:gd name="T21" fmla="*/ 22 h 82"/>
                <a:gd name="T22" fmla="*/ 26 w 64"/>
                <a:gd name="T23" fmla="*/ 32 h 82"/>
                <a:gd name="T24" fmla="*/ 49 w 64"/>
                <a:gd name="T25" fmla="*/ 38 h 82"/>
                <a:gd name="T26" fmla="*/ 64 w 64"/>
                <a:gd name="T27" fmla="*/ 58 h 82"/>
                <a:gd name="T28" fmla="*/ 33 w 64"/>
                <a:gd name="T29" fmla="*/ 82 h 82"/>
                <a:gd name="T30" fmla="*/ 0 w 64"/>
                <a:gd name="T31" fmla="*/ 54 h 82"/>
                <a:gd name="T32" fmla="*/ 14 w 64"/>
                <a:gd name="T33"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82">
                  <a:moveTo>
                    <a:pt x="14" y="54"/>
                  </a:moveTo>
                  <a:cubicBezTo>
                    <a:pt x="14" y="66"/>
                    <a:pt x="23" y="71"/>
                    <a:pt x="34" y="71"/>
                  </a:cubicBezTo>
                  <a:cubicBezTo>
                    <a:pt x="46" y="71"/>
                    <a:pt x="50" y="65"/>
                    <a:pt x="50" y="59"/>
                  </a:cubicBezTo>
                  <a:cubicBezTo>
                    <a:pt x="50" y="53"/>
                    <a:pt x="47" y="51"/>
                    <a:pt x="44" y="49"/>
                  </a:cubicBezTo>
                  <a:cubicBezTo>
                    <a:pt x="38" y="47"/>
                    <a:pt x="31" y="46"/>
                    <a:pt x="20" y="43"/>
                  </a:cubicBezTo>
                  <a:cubicBezTo>
                    <a:pt x="7" y="40"/>
                    <a:pt x="3" y="31"/>
                    <a:pt x="3" y="23"/>
                  </a:cubicBezTo>
                  <a:cubicBezTo>
                    <a:pt x="3" y="8"/>
                    <a:pt x="18" y="0"/>
                    <a:pt x="32" y="0"/>
                  </a:cubicBezTo>
                  <a:cubicBezTo>
                    <a:pt x="48" y="0"/>
                    <a:pt x="62" y="9"/>
                    <a:pt x="62" y="25"/>
                  </a:cubicBezTo>
                  <a:cubicBezTo>
                    <a:pt x="48" y="25"/>
                    <a:pt x="48" y="25"/>
                    <a:pt x="48" y="25"/>
                  </a:cubicBezTo>
                  <a:cubicBezTo>
                    <a:pt x="47" y="15"/>
                    <a:pt x="41" y="12"/>
                    <a:pt x="31" y="12"/>
                  </a:cubicBezTo>
                  <a:cubicBezTo>
                    <a:pt x="25" y="12"/>
                    <a:pt x="17" y="14"/>
                    <a:pt x="17" y="22"/>
                  </a:cubicBezTo>
                  <a:cubicBezTo>
                    <a:pt x="17" y="27"/>
                    <a:pt x="21" y="30"/>
                    <a:pt x="26" y="32"/>
                  </a:cubicBezTo>
                  <a:cubicBezTo>
                    <a:pt x="27" y="32"/>
                    <a:pt x="45" y="36"/>
                    <a:pt x="49" y="38"/>
                  </a:cubicBezTo>
                  <a:cubicBezTo>
                    <a:pt x="59" y="41"/>
                    <a:pt x="64" y="49"/>
                    <a:pt x="64" y="58"/>
                  </a:cubicBezTo>
                  <a:cubicBezTo>
                    <a:pt x="64" y="75"/>
                    <a:pt x="48" y="82"/>
                    <a:pt x="33" y="82"/>
                  </a:cubicBezTo>
                  <a:cubicBezTo>
                    <a:pt x="15" y="82"/>
                    <a:pt x="1" y="73"/>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6" name="Freeform 45"/>
            <p:cNvSpPr>
              <a:spLocks noEditPoints="1"/>
            </p:cNvSpPr>
            <p:nvPr/>
          </p:nvSpPr>
          <p:spPr bwMode="auto">
            <a:xfrm>
              <a:off x="5956301" y="4695825"/>
              <a:ext cx="68263" cy="71438"/>
            </a:xfrm>
            <a:custGeom>
              <a:avLst/>
              <a:gdLst>
                <a:gd name="T0" fmla="*/ 0 w 57"/>
                <a:gd name="T1" fmla="*/ 30 h 60"/>
                <a:gd name="T2" fmla="*/ 29 w 57"/>
                <a:gd name="T3" fmla="*/ 0 h 60"/>
                <a:gd name="T4" fmla="*/ 57 w 57"/>
                <a:gd name="T5" fmla="*/ 30 h 60"/>
                <a:gd name="T6" fmla="*/ 29 w 57"/>
                <a:gd name="T7" fmla="*/ 60 h 60"/>
                <a:gd name="T8" fmla="*/ 0 w 57"/>
                <a:gd name="T9" fmla="*/ 30 h 60"/>
                <a:gd name="T10" fmla="*/ 45 w 57"/>
                <a:gd name="T11" fmla="*/ 30 h 60"/>
                <a:gd name="T12" fmla="*/ 29 w 57"/>
                <a:gd name="T13" fmla="*/ 10 h 60"/>
                <a:gd name="T14" fmla="*/ 13 w 57"/>
                <a:gd name="T15" fmla="*/ 30 h 60"/>
                <a:gd name="T16" fmla="*/ 29 w 57"/>
                <a:gd name="T17" fmla="*/ 50 h 60"/>
                <a:gd name="T18" fmla="*/ 45 w 57"/>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60">
                  <a:moveTo>
                    <a:pt x="0" y="30"/>
                  </a:moveTo>
                  <a:cubicBezTo>
                    <a:pt x="0" y="13"/>
                    <a:pt x="11" y="0"/>
                    <a:pt x="29" y="0"/>
                  </a:cubicBezTo>
                  <a:cubicBezTo>
                    <a:pt x="47" y="0"/>
                    <a:pt x="57" y="13"/>
                    <a:pt x="57" y="30"/>
                  </a:cubicBezTo>
                  <a:cubicBezTo>
                    <a:pt x="57" y="47"/>
                    <a:pt x="47" y="60"/>
                    <a:pt x="29" y="60"/>
                  </a:cubicBezTo>
                  <a:cubicBezTo>
                    <a:pt x="11" y="60"/>
                    <a:pt x="0" y="47"/>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7" name="Freeform 46"/>
            <p:cNvSpPr>
              <a:spLocks/>
            </p:cNvSpPr>
            <p:nvPr/>
          </p:nvSpPr>
          <p:spPr bwMode="auto">
            <a:xfrm>
              <a:off x="6034088" y="4668838"/>
              <a:ext cx="84138" cy="98425"/>
            </a:xfrm>
            <a:custGeom>
              <a:avLst/>
              <a:gdLst>
                <a:gd name="T0" fmla="*/ 57 w 71"/>
                <a:gd name="T1" fmla="*/ 27 h 82"/>
                <a:gd name="T2" fmla="*/ 38 w 71"/>
                <a:gd name="T3" fmla="*/ 12 h 82"/>
                <a:gd name="T4" fmla="*/ 14 w 71"/>
                <a:gd name="T5" fmla="*/ 41 h 82"/>
                <a:gd name="T6" fmla="*/ 38 w 71"/>
                <a:gd name="T7" fmla="*/ 71 h 82"/>
                <a:gd name="T8" fmla="*/ 57 w 71"/>
                <a:gd name="T9" fmla="*/ 50 h 82"/>
                <a:gd name="T10" fmla="*/ 71 w 71"/>
                <a:gd name="T11" fmla="*/ 50 h 82"/>
                <a:gd name="T12" fmla="*/ 38 w 71"/>
                <a:gd name="T13" fmla="*/ 82 h 82"/>
                <a:gd name="T14" fmla="*/ 0 w 71"/>
                <a:gd name="T15" fmla="*/ 41 h 82"/>
                <a:gd name="T16" fmla="*/ 38 w 71"/>
                <a:gd name="T17" fmla="*/ 0 h 82"/>
                <a:gd name="T18" fmla="*/ 71 w 71"/>
                <a:gd name="T19" fmla="*/ 27 h 82"/>
                <a:gd name="T20" fmla="*/ 57 w 71"/>
                <a:gd name="T21"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2">
                  <a:moveTo>
                    <a:pt x="57" y="27"/>
                  </a:moveTo>
                  <a:cubicBezTo>
                    <a:pt x="55" y="18"/>
                    <a:pt x="49" y="12"/>
                    <a:pt x="38" y="12"/>
                  </a:cubicBezTo>
                  <a:cubicBezTo>
                    <a:pt x="21" y="12"/>
                    <a:pt x="14" y="26"/>
                    <a:pt x="14" y="41"/>
                  </a:cubicBezTo>
                  <a:cubicBezTo>
                    <a:pt x="14" y="56"/>
                    <a:pt x="21" y="71"/>
                    <a:pt x="38" y="71"/>
                  </a:cubicBezTo>
                  <a:cubicBezTo>
                    <a:pt x="50" y="71"/>
                    <a:pt x="56" y="62"/>
                    <a:pt x="57" y="50"/>
                  </a:cubicBezTo>
                  <a:cubicBezTo>
                    <a:pt x="71" y="50"/>
                    <a:pt x="71" y="50"/>
                    <a:pt x="71" y="50"/>
                  </a:cubicBezTo>
                  <a:cubicBezTo>
                    <a:pt x="70" y="69"/>
                    <a:pt x="56" y="82"/>
                    <a:pt x="38" y="82"/>
                  </a:cubicBezTo>
                  <a:cubicBezTo>
                    <a:pt x="14" y="82"/>
                    <a:pt x="0" y="64"/>
                    <a:pt x="0" y="41"/>
                  </a:cubicBezTo>
                  <a:cubicBezTo>
                    <a:pt x="0" y="19"/>
                    <a:pt x="14" y="0"/>
                    <a:pt x="38"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8" name="Freeform 47"/>
            <p:cNvSpPr>
              <a:spLocks/>
            </p:cNvSpPr>
            <p:nvPr/>
          </p:nvSpPr>
          <p:spPr bwMode="auto">
            <a:xfrm>
              <a:off x="6127751" y="4672013"/>
              <a:ext cx="61913" cy="92075"/>
            </a:xfrm>
            <a:custGeom>
              <a:avLst/>
              <a:gdLst>
                <a:gd name="T0" fmla="*/ 52 w 52"/>
                <a:gd name="T1" fmla="*/ 78 h 78"/>
                <a:gd name="T2" fmla="*/ 0 w 52"/>
                <a:gd name="T3" fmla="*/ 78 h 78"/>
                <a:gd name="T4" fmla="*/ 17 w 52"/>
                <a:gd name="T5" fmla="*/ 49 h 78"/>
                <a:gd name="T6" fmla="*/ 40 w 52"/>
                <a:gd name="T7" fmla="*/ 24 h 78"/>
                <a:gd name="T8" fmla="*/ 27 w 52"/>
                <a:gd name="T9" fmla="*/ 11 h 78"/>
                <a:gd name="T10" fmla="*/ 14 w 52"/>
                <a:gd name="T11" fmla="*/ 30 h 78"/>
                <a:gd name="T12" fmla="*/ 2 w 52"/>
                <a:gd name="T13" fmla="*/ 30 h 78"/>
                <a:gd name="T14" fmla="*/ 28 w 52"/>
                <a:gd name="T15" fmla="*/ 0 h 78"/>
                <a:gd name="T16" fmla="*/ 52 w 52"/>
                <a:gd name="T17" fmla="*/ 24 h 78"/>
                <a:gd name="T18" fmla="*/ 15 w 52"/>
                <a:gd name="T19" fmla="*/ 67 h 78"/>
                <a:gd name="T20" fmla="*/ 52 w 52"/>
                <a:gd name="T21" fmla="*/ 67 h 78"/>
                <a:gd name="T22" fmla="*/ 52 w 52"/>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8">
                  <a:moveTo>
                    <a:pt x="52" y="78"/>
                  </a:moveTo>
                  <a:cubicBezTo>
                    <a:pt x="0" y="78"/>
                    <a:pt x="0" y="78"/>
                    <a:pt x="0" y="78"/>
                  </a:cubicBezTo>
                  <a:cubicBezTo>
                    <a:pt x="0" y="65"/>
                    <a:pt x="7" y="56"/>
                    <a:pt x="17" y="49"/>
                  </a:cubicBezTo>
                  <a:cubicBezTo>
                    <a:pt x="27" y="42"/>
                    <a:pt x="40" y="36"/>
                    <a:pt x="40" y="24"/>
                  </a:cubicBezTo>
                  <a:cubicBezTo>
                    <a:pt x="40" y="19"/>
                    <a:pt x="38" y="11"/>
                    <a:pt x="27" y="11"/>
                  </a:cubicBezTo>
                  <a:cubicBezTo>
                    <a:pt x="17" y="11"/>
                    <a:pt x="14" y="19"/>
                    <a:pt x="14" y="30"/>
                  </a:cubicBezTo>
                  <a:cubicBezTo>
                    <a:pt x="2" y="30"/>
                    <a:pt x="2" y="30"/>
                    <a:pt x="2" y="30"/>
                  </a:cubicBezTo>
                  <a:cubicBezTo>
                    <a:pt x="2" y="13"/>
                    <a:pt x="11" y="0"/>
                    <a:pt x="28" y="0"/>
                  </a:cubicBezTo>
                  <a:cubicBezTo>
                    <a:pt x="47" y="0"/>
                    <a:pt x="52" y="14"/>
                    <a:pt x="52" y="24"/>
                  </a:cubicBezTo>
                  <a:cubicBezTo>
                    <a:pt x="52" y="48"/>
                    <a:pt x="19" y="53"/>
                    <a:pt x="15" y="67"/>
                  </a:cubicBezTo>
                  <a:cubicBezTo>
                    <a:pt x="52" y="67"/>
                    <a:pt x="52" y="67"/>
                    <a:pt x="52" y="67"/>
                  </a:cubicBezTo>
                  <a:lnTo>
                    <a:pt x="5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209" name="Group 208"/>
          <p:cNvGrpSpPr/>
          <p:nvPr/>
        </p:nvGrpSpPr>
        <p:grpSpPr>
          <a:xfrm>
            <a:off x="9170826" y="4309835"/>
            <a:ext cx="606267" cy="588810"/>
            <a:chOff x="9172575" y="4310063"/>
            <a:chExt cx="606425" cy="588962"/>
          </a:xfrm>
          <a:solidFill>
            <a:srgbClr val="425152"/>
          </a:solidFill>
        </p:grpSpPr>
        <p:sp>
          <p:nvSpPr>
            <p:cNvPr id="210" name="Freeform 51"/>
            <p:cNvSpPr>
              <a:spLocks/>
            </p:cNvSpPr>
            <p:nvPr/>
          </p:nvSpPr>
          <p:spPr bwMode="auto">
            <a:xfrm>
              <a:off x="9345613" y="4514850"/>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1" name="Freeform 52"/>
            <p:cNvSpPr>
              <a:spLocks/>
            </p:cNvSpPr>
            <p:nvPr/>
          </p:nvSpPr>
          <p:spPr bwMode="auto">
            <a:xfrm>
              <a:off x="9439275" y="4445000"/>
              <a:ext cx="73025" cy="49212"/>
            </a:xfrm>
            <a:custGeom>
              <a:avLst/>
              <a:gdLst>
                <a:gd name="T0" fmla="*/ 46 w 46"/>
                <a:gd name="T1" fmla="*/ 0 h 31"/>
                <a:gd name="T2" fmla="*/ 0 w 46"/>
                <a:gd name="T3" fmla="*/ 0 h 31"/>
                <a:gd name="T4" fmla="*/ 0 w 46"/>
                <a:gd name="T5" fmla="*/ 31 h 31"/>
                <a:gd name="T6" fmla="*/ 46 w 46"/>
                <a:gd name="T7" fmla="*/ 31 h 31"/>
                <a:gd name="T8" fmla="*/ 46 w 46"/>
                <a:gd name="T9" fmla="*/ 0 h 31"/>
                <a:gd name="T10" fmla="*/ 46 w 46"/>
                <a:gd name="T11" fmla="*/ 0 h 31"/>
              </a:gdLst>
              <a:ahLst/>
              <a:cxnLst>
                <a:cxn ang="0">
                  <a:pos x="T0" y="T1"/>
                </a:cxn>
                <a:cxn ang="0">
                  <a:pos x="T2" y="T3"/>
                </a:cxn>
                <a:cxn ang="0">
                  <a:pos x="T4" y="T5"/>
                </a:cxn>
                <a:cxn ang="0">
                  <a:pos x="T6" y="T7"/>
                </a:cxn>
                <a:cxn ang="0">
                  <a:pos x="T8" y="T9"/>
                </a:cxn>
                <a:cxn ang="0">
                  <a:pos x="T10" y="T11"/>
                </a:cxn>
              </a:cxnLst>
              <a:rect l="0" t="0" r="r" b="b"/>
              <a:pathLst>
                <a:path w="46" h="31">
                  <a:moveTo>
                    <a:pt x="46" y="0"/>
                  </a:moveTo>
                  <a:lnTo>
                    <a:pt x="0" y="0"/>
                  </a:lnTo>
                  <a:lnTo>
                    <a:pt x="0" y="31"/>
                  </a:lnTo>
                  <a:lnTo>
                    <a:pt x="46" y="31"/>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2" name="Freeform 53"/>
            <p:cNvSpPr>
              <a:spLocks/>
            </p:cNvSpPr>
            <p:nvPr/>
          </p:nvSpPr>
          <p:spPr bwMode="auto">
            <a:xfrm>
              <a:off x="9439275" y="4584700"/>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3" name="Freeform 54"/>
            <p:cNvSpPr>
              <a:spLocks/>
            </p:cNvSpPr>
            <p:nvPr/>
          </p:nvSpPr>
          <p:spPr bwMode="auto">
            <a:xfrm>
              <a:off x="9532938" y="4514850"/>
              <a:ext cx="74613" cy="47625"/>
            </a:xfrm>
            <a:custGeom>
              <a:avLst/>
              <a:gdLst>
                <a:gd name="T0" fmla="*/ 47 w 47"/>
                <a:gd name="T1" fmla="*/ 0 h 30"/>
                <a:gd name="T2" fmla="*/ 0 w 47"/>
                <a:gd name="T3" fmla="*/ 0 h 30"/>
                <a:gd name="T4" fmla="*/ 0 w 47"/>
                <a:gd name="T5" fmla="*/ 30 h 30"/>
                <a:gd name="T6" fmla="*/ 47 w 47"/>
                <a:gd name="T7" fmla="*/ 30 h 30"/>
                <a:gd name="T8" fmla="*/ 47 w 47"/>
                <a:gd name="T9" fmla="*/ 0 h 30"/>
                <a:gd name="T10" fmla="*/ 47 w 47"/>
                <a:gd name="T11" fmla="*/ 0 h 30"/>
              </a:gdLst>
              <a:ahLst/>
              <a:cxnLst>
                <a:cxn ang="0">
                  <a:pos x="T0" y="T1"/>
                </a:cxn>
                <a:cxn ang="0">
                  <a:pos x="T2" y="T3"/>
                </a:cxn>
                <a:cxn ang="0">
                  <a:pos x="T4" y="T5"/>
                </a:cxn>
                <a:cxn ang="0">
                  <a:pos x="T6" y="T7"/>
                </a:cxn>
                <a:cxn ang="0">
                  <a:pos x="T8" y="T9"/>
                </a:cxn>
                <a:cxn ang="0">
                  <a:pos x="T10" y="T11"/>
                </a:cxn>
              </a:cxnLst>
              <a:rect l="0" t="0" r="r" b="b"/>
              <a:pathLst>
                <a:path w="47" h="30">
                  <a:moveTo>
                    <a:pt x="47" y="0"/>
                  </a:moveTo>
                  <a:lnTo>
                    <a:pt x="0" y="0"/>
                  </a:lnTo>
                  <a:lnTo>
                    <a:pt x="0" y="30"/>
                  </a:lnTo>
                  <a:lnTo>
                    <a:pt x="47" y="3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4" name="Freeform 55"/>
            <p:cNvSpPr>
              <a:spLocks/>
            </p:cNvSpPr>
            <p:nvPr/>
          </p:nvSpPr>
          <p:spPr bwMode="auto">
            <a:xfrm>
              <a:off x="9345613" y="4445000"/>
              <a:ext cx="73025" cy="49212"/>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5" name="Freeform 56"/>
            <p:cNvSpPr>
              <a:spLocks/>
            </p:cNvSpPr>
            <p:nvPr/>
          </p:nvSpPr>
          <p:spPr bwMode="auto">
            <a:xfrm>
              <a:off x="9345613" y="4584700"/>
              <a:ext cx="73025"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6" name="Freeform 57"/>
            <p:cNvSpPr>
              <a:spLocks/>
            </p:cNvSpPr>
            <p:nvPr/>
          </p:nvSpPr>
          <p:spPr bwMode="auto">
            <a:xfrm>
              <a:off x="9532938" y="4445000"/>
              <a:ext cx="74613" cy="49212"/>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7" name="Freeform 58"/>
            <p:cNvSpPr>
              <a:spLocks/>
            </p:cNvSpPr>
            <p:nvPr/>
          </p:nvSpPr>
          <p:spPr bwMode="auto">
            <a:xfrm>
              <a:off x="9532938" y="4584700"/>
              <a:ext cx="74613"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8" name="Freeform 59"/>
            <p:cNvSpPr>
              <a:spLocks noEditPoints="1"/>
            </p:cNvSpPr>
            <p:nvPr/>
          </p:nvSpPr>
          <p:spPr bwMode="auto">
            <a:xfrm>
              <a:off x="9172575" y="4310063"/>
              <a:ext cx="606425" cy="588962"/>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9" name="Freeform 60"/>
            <p:cNvSpPr>
              <a:spLocks/>
            </p:cNvSpPr>
            <p:nvPr/>
          </p:nvSpPr>
          <p:spPr bwMode="auto">
            <a:xfrm>
              <a:off x="9313863" y="4689475"/>
              <a:ext cx="77788" cy="98425"/>
            </a:xfrm>
            <a:custGeom>
              <a:avLst/>
              <a:gdLst>
                <a:gd name="T0" fmla="*/ 14 w 65"/>
                <a:gd name="T1" fmla="*/ 54 h 83"/>
                <a:gd name="T2" fmla="*/ 34 w 65"/>
                <a:gd name="T3" fmla="*/ 71 h 83"/>
                <a:gd name="T4" fmla="*/ 51 w 65"/>
                <a:gd name="T5" fmla="*/ 59 h 83"/>
                <a:gd name="T6" fmla="*/ 44 w 65"/>
                <a:gd name="T7" fmla="*/ 50 h 83"/>
                <a:gd name="T8" fmla="*/ 21 w 65"/>
                <a:gd name="T9" fmla="*/ 43 h 83"/>
                <a:gd name="T10" fmla="*/ 3 w 65"/>
                <a:gd name="T11" fmla="*/ 23 h 83"/>
                <a:gd name="T12" fmla="*/ 32 w 65"/>
                <a:gd name="T13" fmla="*/ 0 h 83"/>
                <a:gd name="T14" fmla="*/ 62 w 65"/>
                <a:gd name="T15" fmla="*/ 25 h 83"/>
                <a:gd name="T16" fmla="*/ 48 w 65"/>
                <a:gd name="T17" fmla="*/ 25 h 83"/>
                <a:gd name="T18" fmla="*/ 31 w 65"/>
                <a:gd name="T19" fmla="*/ 11 h 83"/>
                <a:gd name="T20" fmla="*/ 17 w 65"/>
                <a:gd name="T21" fmla="*/ 21 h 83"/>
                <a:gd name="T22" fmla="*/ 26 w 65"/>
                <a:gd name="T23" fmla="*/ 32 h 83"/>
                <a:gd name="T24" fmla="*/ 49 w 65"/>
                <a:gd name="T25" fmla="*/ 38 h 83"/>
                <a:gd name="T26" fmla="*/ 65 w 65"/>
                <a:gd name="T27" fmla="*/ 58 h 83"/>
                <a:gd name="T28" fmla="*/ 33 w 65"/>
                <a:gd name="T29" fmla="*/ 83 h 83"/>
                <a:gd name="T30" fmla="*/ 0 w 65"/>
                <a:gd name="T31" fmla="*/ 54 h 83"/>
                <a:gd name="T32" fmla="*/ 14 w 65"/>
                <a:gd name="T3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3">
                  <a:moveTo>
                    <a:pt x="14" y="54"/>
                  </a:moveTo>
                  <a:cubicBezTo>
                    <a:pt x="14" y="67"/>
                    <a:pt x="23" y="71"/>
                    <a:pt x="34" y="71"/>
                  </a:cubicBezTo>
                  <a:cubicBezTo>
                    <a:pt x="46" y="71"/>
                    <a:pt x="51" y="65"/>
                    <a:pt x="51" y="59"/>
                  </a:cubicBezTo>
                  <a:cubicBezTo>
                    <a:pt x="51" y="53"/>
                    <a:pt x="47" y="51"/>
                    <a:pt x="44" y="50"/>
                  </a:cubicBezTo>
                  <a:cubicBezTo>
                    <a:pt x="39" y="48"/>
                    <a:pt x="32" y="46"/>
                    <a:pt x="21" y="43"/>
                  </a:cubicBezTo>
                  <a:cubicBezTo>
                    <a:pt x="7" y="40"/>
                    <a:pt x="3" y="31"/>
                    <a:pt x="3" y="23"/>
                  </a:cubicBezTo>
                  <a:cubicBezTo>
                    <a:pt x="3" y="7"/>
                    <a:pt x="18" y="0"/>
                    <a:pt x="32" y="0"/>
                  </a:cubicBezTo>
                  <a:cubicBezTo>
                    <a:pt x="48" y="0"/>
                    <a:pt x="62" y="9"/>
                    <a:pt x="62" y="25"/>
                  </a:cubicBezTo>
                  <a:cubicBezTo>
                    <a:pt x="48" y="25"/>
                    <a:pt x="48" y="25"/>
                    <a:pt x="48" y="25"/>
                  </a:cubicBezTo>
                  <a:cubicBezTo>
                    <a:pt x="48" y="15"/>
                    <a:pt x="41" y="11"/>
                    <a:pt x="31" y="11"/>
                  </a:cubicBezTo>
                  <a:cubicBezTo>
                    <a:pt x="25" y="11"/>
                    <a:pt x="17" y="14"/>
                    <a:pt x="17" y="21"/>
                  </a:cubicBezTo>
                  <a:cubicBezTo>
                    <a:pt x="17" y="27"/>
                    <a:pt x="21" y="30"/>
                    <a:pt x="26" y="32"/>
                  </a:cubicBezTo>
                  <a:cubicBezTo>
                    <a:pt x="28" y="32"/>
                    <a:pt x="45" y="37"/>
                    <a:pt x="49" y="38"/>
                  </a:cubicBezTo>
                  <a:cubicBezTo>
                    <a:pt x="59" y="41"/>
                    <a:pt x="65" y="49"/>
                    <a:pt x="65" y="58"/>
                  </a:cubicBezTo>
                  <a:cubicBezTo>
                    <a:pt x="65" y="76"/>
                    <a:pt x="49" y="83"/>
                    <a:pt x="33" y="83"/>
                  </a:cubicBezTo>
                  <a:cubicBezTo>
                    <a:pt x="15" y="83"/>
                    <a:pt x="0" y="74"/>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0" name="Freeform 61"/>
            <p:cNvSpPr>
              <a:spLocks noEditPoints="1"/>
            </p:cNvSpPr>
            <p:nvPr/>
          </p:nvSpPr>
          <p:spPr bwMode="auto">
            <a:xfrm>
              <a:off x="9399588" y="4714875"/>
              <a:ext cx="69850" cy="71437"/>
            </a:xfrm>
            <a:custGeom>
              <a:avLst/>
              <a:gdLst>
                <a:gd name="T0" fmla="*/ 0 w 58"/>
                <a:gd name="T1" fmla="*/ 30 h 60"/>
                <a:gd name="T2" fmla="*/ 29 w 58"/>
                <a:gd name="T3" fmla="*/ 0 h 60"/>
                <a:gd name="T4" fmla="*/ 58 w 58"/>
                <a:gd name="T5" fmla="*/ 30 h 60"/>
                <a:gd name="T6" fmla="*/ 29 w 58"/>
                <a:gd name="T7" fmla="*/ 60 h 60"/>
                <a:gd name="T8" fmla="*/ 0 w 58"/>
                <a:gd name="T9" fmla="*/ 30 h 60"/>
                <a:gd name="T10" fmla="*/ 45 w 58"/>
                <a:gd name="T11" fmla="*/ 30 h 60"/>
                <a:gd name="T12" fmla="*/ 29 w 58"/>
                <a:gd name="T13" fmla="*/ 10 h 60"/>
                <a:gd name="T14" fmla="*/ 13 w 58"/>
                <a:gd name="T15" fmla="*/ 30 h 60"/>
                <a:gd name="T16" fmla="*/ 29 w 58"/>
                <a:gd name="T17" fmla="*/ 50 h 60"/>
                <a:gd name="T18" fmla="*/ 45 w 58"/>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0">
                  <a:moveTo>
                    <a:pt x="0" y="30"/>
                  </a:moveTo>
                  <a:cubicBezTo>
                    <a:pt x="0" y="13"/>
                    <a:pt x="11" y="0"/>
                    <a:pt x="29" y="0"/>
                  </a:cubicBezTo>
                  <a:cubicBezTo>
                    <a:pt x="47" y="0"/>
                    <a:pt x="58" y="13"/>
                    <a:pt x="58" y="30"/>
                  </a:cubicBezTo>
                  <a:cubicBezTo>
                    <a:pt x="58" y="48"/>
                    <a:pt x="47" y="60"/>
                    <a:pt x="29" y="60"/>
                  </a:cubicBezTo>
                  <a:cubicBezTo>
                    <a:pt x="11" y="60"/>
                    <a:pt x="0" y="48"/>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1" name="Freeform 62"/>
            <p:cNvSpPr>
              <a:spLocks/>
            </p:cNvSpPr>
            <p:nvPr/>
          </p:nvSpPr>
          <p:spPr bwMode="auto">
            <a:xfrm>
              <a:off x="9478963" y="4689475"/>
              <a:ext cx="84138" cy="98425"/>
            </a:xfrm>
            <a:custGeom>
              <a:avLst/>
              <a:gdLst>
                <a:gd name="T0" fmla="*/ 58 w 71"/>
                <a:gd name="T1" fmla="*/ 27 h 83"/>
                <a:gd name="T2" fmla="*/ 38 w 71"/>
                <a:gd name="T3" fmla="*/ 11 h 83"/>
                <a:gd name="T4" fmla="*/ 14 w 71"/>
                <a:gd name="T5" fmla="*/ 41 h 83"/>
                <a:gd name="T6" fmla="*/ 38 w 71"/>
                <a:gd name="T7" fmla="*/ 71 h 83"/>
                <a:gd name="T8" fmla="*/ 58 w 71"/>
                <a:gd name="T9" fmla="*/ 51 h 83"/>
                <a:gd name="T10" fmla="*/ 71 w 71"/>
                <a:gd name="T11" fmla="*/ 51 h 83"/>
                <a:gd name="T12" fmla="*/ 38 w 71"/>
                <a:gd name="T13" fmla="*/ 83 h 83"/>
                <a:gd name="T14" fmla="*/ 0 w 71"/>
                <a:gd name="T15" fmla="*/ 41 h 83"/>
                <a:gd name="T16" fmla="*/ 38 w 71"/>
                <a:gd name="T17" fmla="*/ 0 h 83"/>
                <a:gd name="T18" fmla="*/ 71 w 71"/>
                <a:gd name="T19" fmla="*/ 27 h 83"/>
                <a:gd name="T20" fmla="*/ 58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8" y="27"/>
                  </a:moveTo>
                  <a:cubicBezTo>
                    <a:pt x="55" y="18"/>
                    <a:pt x="49" y="11"/>
                    <a:pt x="38" y="11"/>
                  </a:cubicBezTo>
                  <a:cubicBezTo>
                    <a:pt x="21" y="11"/>
                    <a:pt x="14" y="26"/>
                    <a:pt x="14" y="41"/>
                  </a:cubicBezTo>
                  <a:cubicBezTo>
                    <a:pt x="14" y="56"/>
                    <a:pt x="21" y="71"/>
                    <a:pt x="38" y="71"/>
                  </a:cubicBezTo>
                  <a:cubicBezTo>
                    <a:pt x="50" y="71"/>
                    <a:pt x="57" y="62"/>
                    <a:pt x="58" y="51"/>
                  </a:cubicBezTo>
                  <a:cubicBezTo>
                    <a:pt x="71" y="51"/>
                    <a:pt x="71" y="51"/>
                    <a:pt x="71" y="51"/>
                  </a:cubicBezTo>
                  <a:cubicBezTo>
                    <a:pt x="70" y="70"/>
                    <a:pt x="57" y="83"/>
                    <a:pt x="38" y="83"/>
                  </a:cubicBezTo>
                  <a:cubicBezTo>
                    <a:pt x="14" y="83"/>
                    <a:pt x="0" y="64"/>
                    <a:pt x="0" y="41"/>
                  </a:cubicBezTo>
                  <a:cubicBezTo>
                    <a:pt x="0" y="19"/>
                    <a:pt x="14" y="0"/>
                    <a:pt x="38" y="0"/>
                  </a:cubicBezTo>
                  <a:cubicBezTo>
                    <a:pt x="56" y="0"/>
                    <a:pt x="70" y="10"/>
                    <a:pt x="71" y="27"/>
                  </a:cubicBezTo>
                  <a:lnTo>
                    <a:pt x="5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2" name="Freeform 63"/>
            <p:cNvSpPr>
              <a:spLocks/>
            </p:cNvSpPr>
            <p:nvPr/>
          </p:nvSpPr>
          <p:spPr bwMode="auto">
            <a:xfrm>
              <a:off x="9572625" y="4691063"/>
              <a:ext cx="65088" cy="95250"/>
            </a:xfrm>
            <a:custGeom>
              <a:avLst/>
              <a:gdLst>
                <a:gd name="T0" fmla="*/ 22 w 55"/>
                <a:gd name="T1" fmla="*/ 33 h 80"/>
                <a:gd name="T2" fmla="*/ 39 w 55"/>
                <a:gd name="T3" fmla="*/ 21 h 80"/>
                <a:gd name="T4" fmla="*/ 27 w 55"/>
                <a:gd name="T5" fmla="*/ 10 h 80"/>
                <a:gd name="T6" fmla="*/ 14 w 55"/>
                <a:gd name="T7" fmla="*/ 26 h 80"/>
                <a:gd name="T8" fmla="*/ 2 w 55"/>
                <a:gd name="T9" fmla="*/ 26 h 80"/>
                <a:gd name="T10" fmla="*/ 27 w 55"/>
                <a:gd name="T11" fmla="*/ 0 h 80"/>
                <a:gd name="T12" fmla="*/ 52 w 55"/>
                <a:gd name="T13" fmla="*/ 20 h 80"/>
                <a:gd name="T14" fmla="*/ 41 w 55"/>
                <a:gd name="T15" fmla="*/ 37 h 80"/>
                <a:gd name="T16" fmla="*/ 41 w 55"/>
                <a:gd name="T17" fmla="*/ 37 h 80"/>
                <a:gd name="T18" fmla="*/ 55 w 55"/>
                <a:gd name="T19" fmla="*/ 57 h 80"/>
                <a:gd name="T20" fmla="*/ 27 w 55"/>
                <a:gd name="T21" fmla="*/ 80 h 80"/>
                <a:gd name="T22" fmla="*/ 0 w 55"/>
                <a:gd name="T23" fmla="*/ 53 h 80"/>
                <a:gd name="T24" fmla="*/ 13 w 55"/>
                <a:gd name="T25" fmla="*/ 53 h 80"/>
                <a:gd name="T26" fmla="*/ 27 w 55"/>
                <a:gd name="T27" fmla="*/ 70 h 80"/>
                <a:gd name="T28" fmla="*/ 42 w 55"/>
                <a:gd name="T29" fmla="*/ 56 h 80"/>
                <a:gd name="T30" fmla="*/ 22 w 55"/>
                <a:gd name="T31" fmla="*/ 43 h 80"/>
                <a:gd name="T32" fmla="*/ 22 w 55"/>
                <a:gd name="T33" fmla="*/ 3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80">
                  <a:moveTo>
                    <a:pt x="22" y="33"/>
                  </a:moveTo>
                  <a:cubicBezTo>
                    <a:pt x="30" y="34"/>
                    <a:pt x="39" y="31"/>
                    <a:pt x="39" y="21"/>
                  </a:cubicBezTo>
                  <a:cubicBezTo>
                    <a:pt x="39" y="15"/>
                    <a:pt x="34" y="10"/>
                    <a:pt x="27" y="10"/>
                  </a:cubicBezTo>
                  <a:cubicBezTo>
                    <a:pt x="18" y="10"/>
                    <a:pt x="14" y="18"/>
                    <a:pt x="14" y="26"/>
                  </a:cubicBezTo>
                  <a:cubicBezTo>
                    <a:pt x="2" y="26"/>
                    <a:pt x="2" y="26"/>
                    <a:pt x="2" y="26"/>
                  </a:cubicBezTo>
                  <a:cubicBezTo>
                    <a:pt x="2" y="11"/>
                    <a:pt x="12" y="0"/>
                    <a:pt x="27" y="0"/>
                  </a:cubicBezTo>
                  <a:cubicBezTo>
                    <a:pt x="39" y="0"/>
                    <a:pt x="52" y="7"/>
                    <a:pt x="52" y="20"/>
                  </a:cubicBezTo>
                  <a:cubicBezTo>
                    <a:pt x="52" y="28"/>
                    <a:pt x="48" y="34"/>
                    <a:pt x="41" y="37"/>
                  </a:cubicBezTo>
                  <a:cubicBezTo>
                    <a:pt x="41" y="37"/>
                    <a:pt x="41" y="37"/>
                    <a:pt x="41" y="37"/>
                  </a:cubicBezTo>
                  <a:cubicBezTo>
                    <a:pt x="50" y="39"/>
                    <a:pt x="55" y="47"/>
                    <a:pt x="55" y="57"/>
                  </a:cubicBezTo>
                  <a:cubicBezTo>
                    <a:pt x="55" y="71"/>
                    <a:pt x="42" y="80"/>
                    <a:pt x="27" y="80"/>
                  </a:cubicBezTo>
                  <a:cubicBezTo>
                    <a:pt x="9" y="80"/>
                    <a:pt x="0" y="70"/>
                    <a:pt x="0" y="53"/>
                  </a:cubicBezTo>
                  <a:cubicBezTo>
                    <a:pt x="13" y="53"/>
                    <a:pt x="13" y="53"/>
                    <a:pt x="13" y="53"/>
                  </a:cubicBezTo>
                  <a:cubicBezTo>
                    <a:pt x="12" y="63"/>
                    <a:pt x="17" y="70"/>
                    <a:pt x="27" y="70"/>
                  </a:cubicBezTo>
                  <a:cubicBezTo>
                    <a:pt x="36" y="70"/>
                    <a:pt x="42" y="65"/>
                    <a:pt x="42" y="56"/>
                  </a:cubicBezTo>
                  <a:cubicBezTo>
                    <a:pt x="42" y="44"/>
                    <a:pt x="32" y="43"/>
                    <a:pt x="22" y="43"/>
                  </a:cubicBezTo>
                  <a:lnTo>
                    <a:pt x="2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223" name="Group 222"/>
          <p:cNvGrpSpPr/>
          <p:nvPr/>
        </p:nvGrpSpPr>
        <p:grpSpPr>
          <a:xfrm>
            <a:off x="977898" y="2928460"/>
            <a:ext cx="609198" cy="586326"/>
            <a:chOff x="974974" y="2928328"/>
            <a:chExt cx="609357" cy="586478"/>
          </a:xfrm>
        </p:grpSpPr>
        <p:sp>
          <p:nvSpPr>
            <p:cNvPr id="224" name="Rounded Rectangle 223"/>
            <p:cNvSpPr/>
            <p:nvPr/>
          </p:nvSpPr>
          <p:spPr bwMode="invGray">
            <a:xfrm>
              <a:off x="986531" y="2943003"/>
              <a:ext cx="567887" cy="557128"/>
            </a:xfrm>
            <a:prstGeom prst="roundRect">
              <a:avLst/>
            </a:prstGeom>
            <a:solidFill>
              <a:schemeClr val="bg1"/>
            </a:solidFill>
            <a:ln w="9525">
              <a:noFill/>
              <a:round/>
              <a:headEnd/>
              <a:tailEnd/>
            </a:ln>
          </p:spPr>
          <p:txBody>
            <a:bodyPr wrap="square" rtlCol="0" anchor="ctr"/>
            <a:lstStyle/>
            <a:p>
              <a:pPr algn="ctr" defTabSz="342762"/>
              <a:endParaRPr lang="en-US" sz="1999">
                <a:solidFill>
                  <a:srgbClr val="002060"/>
                </a:solidFill>
                <a:latin typeface="Arial" panose="020B0604020202020204"/>
              </a:endParaRPr>
            </a:p>
          </p:txBody>
        </p:sp>
        <p:sp>
          <p:nvSpPr>
            <p:cNvPr id="225" name="Freeform 20"/>
            <p:cNvSpPr>
              <a:spLocks/>
            </p:cNvSpPr>
            <p:nvPr/>
          </p:nvSpPr>
          <p:spPr bwMode="auto">
            <a:xfrm>
              <a:off x="1150750" y="3131447"/>
              <a:ext cx="74217" cy="48548"/>
            </a:xfrm>
            <a:custGeom>
              <a:avLst/>
              <a:gdLst>
                <a:gd name="T0" fmla="*/ 133 w 133"/>
                <a:gd name="T1" fmla="*/ 0 h 87"/>
                <a:gd name="T2" fmla="*/ 0 w 133"/>
                <a:gd name="T3" fmla="*/ 0 h 87"/>
                <a:gd name="T4" fmla="*/ 0 w 133"/>
                <a:gd name="T5" fmla="*/ 87 h 87"/>
                <a:gd name="T6" fmla="*/ 133 w 133"/>
                <a:gd name="T7" fmla="*/ 87 h 87"/>
                <a:gd name="T8" fmla="*/ 133 w 133"/>
                <a:gd name="T9" fmla="*/ 0 h 87"/>
                <a:gd name="T10" fmla="*/ 133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133" y="0"/>
                  </a:moveTo>
                  <a:lnTo>
                    <a:pt x="0" y="0"/>
                  </a:lnTo>
                  <a:lnTo>
                    <a:pt x="0" y="87"/>
                  </a:lnTo>
                  <a:lnTo>
                    <a:pt x="133" y="87"/>
                  </a:lnTo>
                  <a:lnTo>
                    <a:pt x="133" y="0"/>
                  </a:lnTo>
                  <a:lnTo>
                    <a:pt x="133"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6" name="Freeform 21"/>
            <p:cNvSpPr>
              <a:spLocks/>
            </p:cNvSpPr>
            <p:nvPr/>
          </p:nvSpPr>
          <p:spPr bwMode="auto">
            <a:xfrm>
              <a:off x="1245614" y="3062253"/>
              <a:ext cx="73101" cy="49106"/>
            </a:xfrm>
            <a:custGeom>
              <a:avLst/>
              <a:gdLst>
                <a:gd name="T0" fmla="*/ 131 w 131"/>
                <a:gd name="T1" fmla="*/ 0 h 88"/>
                <a:gd name="T2" fmla="*/ 0 w 131"/>
                <a:gd name="T3" fmla="*/ 0 h 88"/>
                <a:gd name="T4" fmla="*/ 0 w 131"/>
                <a:gd name="T5" fmla="*/ 88 h 88"/>
                <a:gd name="T6" fmla="*/ 131 w 131"/>
                <a:gd name="T7" fmla="*/ 88 h 88"/>
                <a:gd name="T8" fmla="*/ 131 w 131"/>
                <a:gd name="T9" fmla="*/ 0 h 88"/>
                <a:gd name="T10" fmla="*/ 131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131" y="0"/>
                  </a:moveTo>
                  <a:lnTo>
                    <a:pt x="0" y="0"/>
                  </a:lnTo>
                  <a:lnTo>
                    <a:pt x="0" y="88"/>
                  </a:lnTo>
                  <a:lnTo>
                    <a:pt x="131" y="88"/>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7" name="Freeform 22"/>
            <p:cNvSpPr>
              <a:spLocks/>
            </p:cNvSpPr>
            <p:nvPr/>
          </p:nvSpPr>
          <p:spPr bwMode="auto">
            <a:xfrm>
              <a:off x="1245614" y="3201199"/>
              <a:ext cx="73101" cy="47432"/>
            </a:xfrm>
            <a:custGeom>
              <a:avLst/>
              <a:gdLst>
                <a:gd name="T0" fmla="*/ 131 w 131"/>
                <a:gd name="T1" fmla="*/ 0 h 85"/>
                <a:gd name="T2" fmla="*/ 0 w 131"/>
                <a:gd name="T3" fmla="*/ 0 h 85"/>
                <a:gd name="T4" fmla="*/ 0 w 131"/>
                <a:gd name="T5" fmla="*/ 85 h 85"/>
                <a:gd name="T6" fmla="*/ 131 w 131"/>
                <a:gd name="T7" fmla="*/ 85 h 85"/>
                <a:gd name="T8" fmla="*/ 131 w 131"/>
                <a:gd name="T9" fmla="*/ 0 h 85"/>
                <a:gd name="T10" fmla="*/ 131 w 131"/>
                <a:gd name="T11" fmla="*/ 0 h 85"/>
              </a:gdLst>
              <a:ahLst/>
              <a:cxnLst>
                <a:cxn ang="0">
                  <a:pos x="T0" y="T1"/>
                </a:cxn>
                <a:cxn ang="0">
                  <a:pos x="T2" y="T3"/>
                </a:cxn>
                <a:cxn ang="0">
                  <a:pos x="T4" y="T5"/>
                </a:cxn>
                <a:cxn ang="0">
                  <a:pos x="T6" y="T7"/>
                </a:cxn>
                <a:cxn ang="0">
                  <a:pos x="T8" y="T9"/>
                </a:cxn>
                <a:cxn ang="0">
                  <a:pos x="T10" y="T11"/>
                </a:cxn>
              </a:cxnLst>
              <a:rect l="0" t="0" r="r" b="b"/>
              <a:pathLst>
                <a:path w="131" h="85">
                  <a:moveTo>
                    <a:pt x="131" y="0"/>
                  </a:moveTo>
                  <a:lnTo>
                    <a:pt x="0" y="0"/>
                  </a:lnTo>
                  <a:lnTo>
                    <a:pt x="0" y="85"/>
                  </a:lnTo>
                  <a:lnTo>
                    <a:pt x="131" y="85"/>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8" name="Freeform 23"/>
            <p:cNvSpPr>
              <a:spLocks/>
            </p:cNvSpPr>
            <p:nvPr/>
          </p:nvSpPr>
          <p:spPr bwMode="auto">
            <a:xfrm>
              <a:off x="1338803" y="3131447"/>
              <a:ext cx="75333" cy="48548"/>
            </a:xfrm>
            <a:custGeom>
              <a:avLst/>
              <a:gdLst>
                <a:gd name="T0" fmla="*/ 135 w 135"/>
                <a:gd name="T1" fmla="*/ 0 h 87"/>
                <a:gd name="T2" fmla="*/ 0 w 135"/>
                <a:gd name="T3" fmla="*/ 0 h 87"/>
                <a:gd name="T4" fmla="*/ 0 w 135"/>
                <a:gd name="T5" fmla="*/ 87 h 87"/>
                <a:gd name="T6" fmla="*/ 135 w 135"/>
                <a:gd name="T7" fmla="*/ 87 h 87"/>
                <a:gd name="T8" fmla="*/ 135 w 135"/>
                <a:gd name="T9" fmla="*/ 0 h 87"/>
                <a:gd name="T10" fmla="*/ 135 w 135"/>
                <a:gd name="T11" fmla="*/ 0 h 87"/>
              </a:gdLst>
              <a:ahLst/>
              <a:cxnLst>
                <a:cxn ang="0">
                  <a:pos x="T0" y="T1"/>
                </a:cxn>
                <a:cxn ang="0">
                  <a:pos x="T2" y="T3"/>
                </a:cxn>
                <a:cxn ang="0">
                  <a:pos x="T4" y="T5"/>
                </a:cxn>
                <a:cxn ang="0">
                  <a:pos x="T6" y="T7"/>
                </a:cxn>
                <a:cxn ang="0">
                  <a:pos x="T8" y="T9"/>
                </a:cxn>
                <a:cxn ang="0">
                  <a:pos x="T10" y="T11"/>
                </a:cxn>
              </a:cxnLst>
              <a:rect l="0" t="0" r="r" b="b"/>
              <a:pathLst>
                <a:path w="135" h="87">
                  <a:moveTo>
                    <a:pt x="135" y="0"/>
                  </a:moveTo>
                  <a:lnTo>
                    <a:pt x="0" y="0"/>
                  </a:lnTo>
                  <a:lnTo>
                    <a:pt x="0" y="87"/>
                  </a:lnTo>
                  <a:lnTo>
                    <a:pt x="135" y="87"/>
                  </a:lnTo>
                  <a:lnTo>
                    <a:pt x="135" y="0"/>
                  </a:lnTo>
                  <a:lnTo>
                    <a:pt x="135"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9" name="Freeform 24"/>
            <p:cNvSpPr>
              <a:spLocks/>
            </p:cNvSpPr>
            <p:nvPr/>
          </p:nvSpPr>
          <p:spPr bwMode="auto">
            <a:xfrm>
              <a:off x="1150750" y="3062253"/>
              <a:ext cx="74217" cy="49106"/>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0" name="Freeform 25"/>
            <p:cNvSpPr>
              <a:spLocks/>
            </p:cNvSpPr>
            <p:nvPr/>
          </p:nvSpPr>
          <p:spPr bwMode="auto">
            <a:xfrm>
              <a:off x="1150750" y="3201199"/>
              <a:ext cx="74217" cy="47432"/>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1" name="Freeform 26"/>
            <p:cNvSpPr>
              <a:spLocks/>
            </p:cNvSpPr>
            <p:nvPr/>
          </p:nvSpPr>
          <p:spPr bwMode="auto">
            <a:xfrm>
              <a:off x="1338803" y="3062253"/>
              <a:ext cx="75333" cy="49106"/>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2" name="Freeform 27"/>
            <p:cNvSpPr>
              <a:spLocks/>
            </p:cNvSpPr>
            <p:nvPr/>
          </p:nvSpPr>
          <p:spPr bwMode="auto">
            <a:xfrm>
              <a:off x="1338803" y="3201199"/>
              <a:ext cx="75333" cy="47432"/>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3" name="Freeform 28"/>
            <p:cNvSpPr>
              <a:spLocks noEditPoints="1"/>
            </p:cNvSpPr>
            <p:nvPr/>
          </p:nvSpPr>
          <p:spPr bwMode="auto">
            <a:xfrm>
              <a:off x="974974" y="2928328"/>
              <a:ext cx="609357" cy="586478"/>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4" name="Freeform 29"/>
            <p:cNvSpPr>
              <a:spLocks/>
            </p:cNvSpPr>
            <p:nvPr/>
          </p:nvSpPr>
          <p:spPr bwMode="auto">
            <a:xfrm>
              <a:off x="1164143" y="3306107"/>
              <a:ext cx="75333" cy="92631"/>
            </a:xfrm>
            <a:custGeom>
              <a:avLst/>
              <a:gdLst>
                <a:gd name="T0" fmla="*/ 0 w 135"/>
                <a:gd name="T1" fmla="*/ 0 h 166"/>
                <a:gd name="T2" fmla="*/ 30 w 135"/>
                <a:gd name="T3" fmla="*/ 0 h 166"/>
                <a:gd name="T4" fmla="*/ 107 w 135"/>
                <a:gd name="T5" fmla="*/ 123 h 166"/>
                <a:gd name="T6" fmla="*/ 107 w 135"/>
                <a:gd name="T7" fmla="*/ 123 h 166"/>
                <a:gd name="T8" fmla="*/ 107 w 135"/>
                <a:gd name="T9" fmla="*/ 0 h 166"/>
                <a:gd name="T10" fmla="*/ 135 w 135"/>
                <a:gd name="T11" fmla="*/ 0 h 166"/>
                <a:gd name="T12" fmla="*/ 135 w 135"/>
                <a:gd name="T13" fmla="*/ 166 h 166"/>
                <a:gd name="T14" fmla="*/ 103 w 135"/>
                <a:gd name="T15" fmla="*/ 166 h 166"/>
                <a:gd name="T16" fmla="*/ 28 w 135"/>
                <a:gd name="T17" fmla="*/ 44 h 166"/>
                <a:gd name="T18" fmla="*/ 28 w 135"/>
                <a:gd name="T19" fmla="*/ 44 h 166"/>
                <a:gd name="T20" fmla="*/ 28 w 135"/>
                <a:gd name="T21" fmla="*/ 166 h 166"/>
                <a:gd name="T22" fmla="*/ 0 w 135"/>
                <a:gd name="T23" fmla="*/ 166 h 166"/>
                <a:gd name="T24" fmla="*/ 0 w 135"/>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66">
                  <a:moveTo>
                    <a:pt x="0" y="0"/>
                  </a:moveTo>
                  <a:lnTo>
                    <a:pt x="30" y="0"/>
                  </a:lnTo>
                  <a:lnTo>
                    <a:pt x="107" y="123"/>
                  </a:lnTo>
                  <a:lnTo>
                    <a:pt x="107" y="123"/>
                  </a:lnTo>
                  <a:lnTo>
                    <a:pt x="107" y="0"/>
                  </a:lnTo>
                  <a:lnTo>
                    <a:pt x="135" y="0"/>
                  </a:lnTo>
                  <a:lnTo>
                    <a:pt x="135" y="166"/>
                  </a:lnTo>
                  <a:lnTo>
                    <a:pt x="103" y="166"/>
                  </a:lnTo>
                  <a:lnTo>
                    <a:pt x="28" y="44"/>
                  </a:lnTo>
                  <a:lnTo>
                    <a:pt x="28" y="44"/>
                  </a:lnTo>
                  <a:lnTo>
                    <a:pt x="28" y="166"/>
                  </a:lnTo>
                  <a:lnTo>
                    <a:pt x="0" y="166"/>
                  </a:lnTo>
                  <a:lnTo>
                    <a:pt x="0"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5" name="Freeform 30"/>
            <p:cNvSpPr>
              <a:spLocks noEditPoints="1"/>
            </p:cNvSpPr>
            <p:nvPr/>
          </p:nvSpPr>
          <p:spPr bwMode="auto">
            <a:xfrm>
              <a:off x="1258448" y="3306107"/>
              <a:ext cx="73101" cy="92631"/>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6" name="TextBox 235"/>
            <p:cNvSpPr txBox="1"/>
            <p:nvPr/>
          </p:nvSpPr>
          <p:spPr>
            <a:xfrm>
              <a:off x="1247993" y="3229312"/>
              <a:ext cx="272955" cy="261610"/>
            </a:xfrm>
            <a:prstGeom prst="rect">
              <a:avLst/>
            </a:prstGeom>
            <a:noFill/>
          </p:spPr>
          <p:txBody>
            <a:bodyPr wrap="square" rtlCol="0">
              <a:spAutoFit/>
            </a:bodyPr>
            <a:lstStyle/>
            <a:p>
              <a:pPr defTabSz="914126"/>
              <a:r>
                <a:rPr lang="en-US" sz="1100">
                  <a:solidFill>
                    <a:srgbClr val="002060"/>
                  </a:solidFill>
                  <a:latin typeface="Arial" panose="020B0604020202020204"/>
                </a:rPr>
                <a:t>2</a:t>
              </a:r>
            </a:p>
          </p:txBody>
        </p:sp>
      </p:grpSp>
      <p:sp>
        <p:nvSpPr>
          <p:cNvPr id="237" name="TextBox 236"/>
          <p:cNvSpPr txBox="1"/>
          <p:nvPr/>
        </p:nvSpPr>
        <p:spPr>
          <a:xfrm>
            <a:off x="2515389" y="3235817"/>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4</a:t>
            </a:r>
          </a:p>
        </p:txBody>
      </p:sp>
      <p:sp>
        <p:nvSpPr>
          <p:cNvPr id="238" name="TextBox 237"/>
          <p:cNvSpPr txBox="1"/>
          <p:nvPr/>
        </p:nvSpPr>
        <p:spPr>
          <a:xfrm>
            <a:off x="9439891" y="1871793"/>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9</a:t>
            </a:r>
          </a:p>
        </p:txBody>
      </p:sp>
      <p:sp>
        <p:nvSpPr>
          <p:cNvPr id="239" name="TextBox 238"/>
          <p:cNvSpPr txBox="1"/>
          <p:nvPr/>
        </p:nvSpPr>
        <p:spPr>
          <a:xfrm>
            <a:off x="11196218" y="3234534"/>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7</a:t>
            </a:r>
          </a:p>
        </p:txBody>
      </p:sp>
    </p:spTree>
    <p:extLst>
      <p:ext uri="{BB962C8B-B14F-4D97-AF65-F5344CB8AC3E}">
        <p14:creationId xmlns:p14="http://schemas.microsoft.com/office/powerpoint/2010/main" val="365811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89008E-5127-4054-19CB-B6146A86697F}"/>
              </a:ext>
            </a:extLst>
          </p:cNvPr>
          <p:cNvGrpSpPr/>
          <p:nvPr/>
        </p:nvGrpSpPr>
        <p:grpSpPr>
          <a:xfrm>
            <a:off x="0" y="0"/>
            <a:ext cx="12192000" cy="6858000"/>
            <a:chOff x="0" y="0"/>
            <a:chExt cx="12192000" cy="6858000"/>
          </a:xfrm>
        </p:grpSpPr>
        <p:sp>
          <p:nvSpPr>
            <p:cNvPr id="2" name="Rectangle 1">
              <a:extLst>
                <a:ext uri="{FF2B5EF4-FFF2-40B4-BE49-F238E27FC236}">
                  <a16:creationId xmlns:a16="http://schemas.microsoft.com/office/drawing/2014/main" id="{37786D98-79BE-6AFD-A61D-B15B99E4C0F2}"/>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 name="Rectangle 26">
              <a:extLst>
                <a:ext uri="{FF2B5EF4-FFF2-40B4-BE49-F238E27FC236}">
                  <a16:creationId xmlns:a16="http://schemas.microsoft.com/office/drawing/2014/main" id="{DE9E3DA0-263E-5748-1D9D-EA3571D601A5}"/>
                </a:ext>
              </a:extLst>
            </p:cNvPr>
            <p:cNvSpPr>
              <a:spLocks noChangeArrowheads="1"/>
            </p:cNvSpPr>
            <p:nvPr/>
          </p:nvSpPr>
          <p:spPr bwMode="black">
            <a:xfrm>
              <a:off x="11570075" y="6388862"/>
              <a:ext cx="372187" cy="27698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6C0E3-FCB2-4D10-9980-6DFC0D8FABCB}" type="slidenum">
                <a:rPr kumimoji="0" lang="en-US" sz="11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FF8DD9C-7771-5336-479F-055D294C3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363" y="6400800"/>
              <a:ext cx="278208" cy="199423"/>
            </a:xfrm>
            <a:prstGeom prst="rect">
              <a:avLst/>
            </a:prstGeom>
          </p:spPr>
        </p:pic>
        <p:sp>
          <p:nvSpPr>
            <p:cNvPr id="5" name="TextBox 4">
              <a:extLst>
                <a:ext uri="{FF2B5EF4-FFF2-40B4-BE49-F238E27FC236}">
                  <a16:creationId xmlns:a16="http://schemas.microsoft.com/office/drawing/2014/main" id="{E18A3E97-A0DF-D0D6-14E1-346CC912966D}"/>
                </a:ext>
              </a:extLst>
            </p:cNvPr>
            <p:cNvSpPr txBox="1"/>
            <p:nvPr/>
          </p:nvSpPr>
          <p:spPr>
            <a:xfrm>
              <a:off x="9582030" y="6418863"/>
              <a:ext cx="1988045" cy="21698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Arial" panose="020B0604020202020204"/>
                  <a:ea typeface="Inter" panose="020B0502030000000004" pitchFamily="34" charset="0"/>
                  <a:cs typeface="Arial" panose="020B0604020202020204" pitchFamily="34" charset="0"/>
                </a:rPr>
                <a:t>© Fortinet Inc. All Rights Reserved.</a:t>
              </a:r>
            </a:p>
          </p:txBody>
        </p:sp>
        <p:cxnSp>
          <p:nvCxnSpPr>
            <p:cNvPr id="6" name="Straight Connector 5">
              <a:extLst>
                <a:ext uri="{FF2B5EF4-FFF2-40B4-BE49-F238E27FC236}">
                  <a16:creationId xmlns:a16="http://schemas.microsoft.com/office/drawing/2014/main" id="{F5FCC712-D335-E22A-E844-8B076429F1D0}"/>
                </a:ext>
              </a:extLst>
            </p:cNvPr>
            <p:cNvCxnSpPr>
              <a:cxnSpLocks/>
            </p:cNvCxnSpPr>
            <p:nvPr/>
          </p:nvCxnSpPr>
          <p:spPr>
            <a:xfrm>
              <a:off x="11570075" y="6435914"/>
              <a:ext cx="0" cy="18288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0D1F5403-1D5A-E6B9-B3B9-E0562BD003DE}"/>
              </a:ext>
            </a:extLst>
          </p:cNvPr>
          <p:cNvGrpSpPr/>
          <p:nvPr/>
        </p:nvGrpSpPr>
        <p:grpSpPr>
          <a:xfrm>
            <a:off x="3138753" y="294296"/>
            <a:ext cx="6045034" cy="6045034"/>
            <a:chOff x="2529150" y="0"/>
            <a:chExt cx="6858000" cy="6858000"/>
          </a:xfrm>
        </p:grpSpPr>
        <p:pic>
          <p:nvPicPr>
            <p:cNvPr id="13" name="Picture 12">
              <a:extLst>
                <a:ext uri="{FF2B5EF4-FFF2-40B4-BE49-F238E27FC236}">
                  <a16:creationId xmlns:a16="http://schemas.microsoft.com/office/drawing/2014/main" id="{4C1E4F08-F6AC-E8B7-23C6-047A8E1E0D9D}"/>
                </a:ext>
              </a:extLst>
            </p:cNvPr>
            <p:cNvPicPr>
              <a:picLocks noChangeAspect="1"/>
            </p:cNvPicPr>
            <p:nvPr/>
          </p:nvPicPr>
          <p:blipFill>
            <a:blip r:embed="rId4">
              <a:alphaModFix/>
            </a:blip>
            <a:stretch>
              <a:fillRect/>
            </a:stretch>
          </p:blipFill>
          <p:spPr>
            <a:xfrm>
              <a:off x="3611176" y="683545"/>
              <a:ext cx="5006638" cy="5006638"/>
            </a:xfrm>
            <a:prstGeom prst="rect">
              <a:avLst/>
            </a:prstGeom>
          </p:spPr>
        </p:pic>
        <p:pic>
          <p:nvPicPr>
            <p:cNvPr id="12" name="Picture 11">
              <a:extLst>
                <a:ext uri="{FF2B5EF4-FFF2-40B4-BE49-F238E27FC236}">
                  <a16:creationId xmlns:a16="http://schemas.microsoft.com/office/drawing/2014/main" id="{1A1D9B5F-FDDF-E9B4-397F-797A8042ED2E}"/>
                </a:ext>
              </a:extLst>
            </p:cNvPr>
            <p:cNvPicPr>
              <a:picLocks noChangeAspect="1"/>
            </p:cNvPicPr>
            <p:nvPr/>
          </p:nvPicPr>
          <p:blipFill>
            <a:blip r:embed="rId4">
              <a:alphaModFix amt="70000"/>
            </a:blip>
            <a:stretch>
              <a:fillRect/>
            </a:stretch>
          </p:blipFill>
          <p:spPr>
            <a:xfrm>
              <a:off x="2529150" y="0"/>
              <a:ext cx="6858000" cy="6858000"/>
            </a:xfrm>
            <a:prstGeom prst="rect">
              <a:avLst/>
            </a:prstGeom>
          </p:spPr>
        </p:pic>
      </p:grpSp>
      <p:grpSp>
        <p:nvGrpSpPr>
          <p:cNvPr id="31" name="Group 30">
            <a:extLst>
              <a:ext uri="{FF2B5EF4-FFF2-40B4-BE49-F238E27FC236}">
                <a16:creationId xmlns:a16="http://schemas.microsoft.com/office/drawing/2014/main" id="{AB00145B-1059-9660-F52B-44F1342EA14F}"/>
              </a:ext>
            </a:extLst>
          </p:cNvPr>
          <p:cNvGrpSpPr/>
          <p:nvPr/>
        </p:nvGrpSpPr>
        <p:grpSpPr>
          <a:xfrm>
            <a:off x="4568358" y="1785747"/>
            <a:ext cx="3061413" cy="3061413"/>
            <a:chOff x="4568358" y="1785747"/>
            <a:chExt cx="3061413" cy="3061413"/>
          </a:xfrm>
        </p:grpSpPr>
        <p:pic>
          <p:nvPicPr>
            <p:cNvPr id="8" name="Picture 7">
              <a:extLst>
                <a:ext uri="{FF2B5EF4-FFF2-40B4-BE49-F238E27FC236}">
                  <a16:creationId xmlns:a16="http://schemas.microsoft.com/office/drawing/2014/main" id="{ECED65B0-5561-B755-6ACC-0EA4234EED9A}"/>
                </a:ext>
              </a:extLst>
            </p:cNvPr>
            <p:cNvPicPr>
              <a:picLocks noChangeAspect="1"/>
            </p:cNvPicPr>
            <p:nvPr/>
          </p:nvPicPr>
          <p:blipFill>
            <a:blip r:embed="rId5"/>
            <a:srcRect/>
            <a:stretch/>
          </p:blipFill>
          <p:spPr>
            <a:xfrm>
              <a:off x="4568358" y="1785747"/>
              <a:ext cx="3061413" cy="3061413"/>
            </a:xfrm>
            <a:prstGeom prst="rect">
              <a:avLst/>
            </a:prstGeom>
          </p:spPr>
        </p:pic>
        <p:pic>
          <p:nvPicPr>
            <p:cNvPr id="63" name="Graphic 62">
              <a:extLst>
                <a:ext uri="{FF2B5EF4-FFF2-40B4-BE49-F238E27FC236}">
                  <a16:creationId xmlns:a16="http://schemas.microsoft.com/office/drawing/2014/main" id="{600171AA-C77B-EF1D-BC1B-A7410EB982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7828" y="2612518"/>
              <a:ext cx="1757981" cy="195331"/>
            </a:xfrm>
            <a:prstGeom prst="rect">
              <a:avLst/>
            </a:prstGeom>
          </p:spPr>
        </p:pic>
        <p:sp>
          <p:nvSpPr>
            <p:cNvPr id="64" name="TextBox 63">
              <a:extLst>
                <a:ext uri="{FF2B5EF4-FFF2-40B4-BE49-F238E27FC236}">
                  <a16:creationId xmlns:a16="http://schemas.microsoft.com/office/drawing/2014/main" id="{EFF93948-2C3B-3581-2449-0A70C28FB4B7}"/>
                </a:ext>
              </a:extLst>
            </p:cNvPr>
            <p:cNvSpPr txBox="1"/>
            <p:nvPr/>
          </p:nvSpPr>
          <p:spPr>
            <a:xfrm>
              <a:off x="5142881" y="3496920"/>
              <a:ext cx="2139241" cy="286232"/>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0" cap="none" spc="-20" normalizeH="0" baseline="0" noProof="0">
                  <a:ln>
                    <a:noFill/>
                  </a:ln>
                  <a:solidFill>
                    <a:srgbClr val="000000">
                      <a:alpha val="80000"/>
                    </a:srgbClr>
                  </a:solidFill>
                  <a:effectLst/>
                  <a:uLnTx/>
                  <a:uFillTx/>
                  <a:latin typeface="Arial" panose="020B0604020202020204"/>
                  <a:ea typeface="+mn-ea"/>
                  <a:cs typeface="Arial" panose="020B0604020202020204" pitchFamily="34" charset="0"/>
                </a:rPr>
                <a:t>T6WYOSBG-0001</a:t>
              </a:r>
            </a:p>
          </p:txBody>
        </p:sp>
        <p:sp>
          <p:nvSpPr>
            <p:cNvPr id="65" name="Oval 64">
              <a:extLst>
                <a:ext uri="{FF2B5EF4-FFF2-40B4-BE49-F238E27FC236}">
                  <a16:creationId xmlns:a16="http://schemas.microsoft.com/office/drawing/2014/main" id="{C19F16AC-7248-62BA-F56C-E50591B7E0F1}"/>
                </a:ext>
              </a:extLst>
            </p:cNvPr>
            <p:cNvSpPr/>
            <p:nvPr/>
          </p:nvSpPr>
          <p:spPr>
            <a:xfrm>
              <a:off x="5223444" y="4009720"/>
              <a:ext cx="209588" cy="209588"/>
            </a:xfrm>
            <a:prstGeom prst="ellipse">
              <a:avLst/>
            </a:prstGeom>
            <a:solidFill>
              <a:schemeClr val="tx1">
                <a:alpha val="79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82F5EC86-2C49-A9FF-69B8-FD7FC410C809}"/>
                </a:ext>
              </a:extLst>
            </p:cNvPr>
            <p:cNvSpPr/>
            <p:nvPr/>
          </p:nvSpPr>
          <p:spPr>
            <a:xfrm>
              <a:off x="5512993" y="4009720"/>
              <a:ext cx="209588" cy="209588"/>
            </a:xfrm>
            <a:prstGeom prst="ellipse">
              <a:avLst/>
            </a:prstGeom>
            <a:solidFill>
              <a:schemeClr val="tx1">
                <a:alpha val="79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91470BDA-FFBF-F215-A47C-34AFFCC00429}"/>
                </a:ext>
              </a:extLst>
            </p:cNvPr>
            <p:cNvSpPr txBox="1"/>
            <p:nvPr/>
          </p:nvSpPr>
          <p:spPr>
            <a:xfrm>
              <a:off x="5130689" y="3048622"/>
              <a:ext cx="2139241" cy="507831"/>
            </a:xfrm>
            <a:prstGeom prst="rect">
              <a:avLst/>
            </a:prstGeom>
            <a:noFill/>
          </p:spPr>
          <p:txBody>
            <a:bodyPr wrap="square" lIns="91440" tIns="45720" rIns="91440" bIns="45720" rtlCol="0" anchor="t">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lang="en-US" sz="2900" b="1" kern="0" spc="-40" dirty="0">
                  <a:solidFill>
                    <a:srgbClr val="000000">
                      <a:alpha val="80000"/>
                    </a:srgbClr>
                  </a:solidFill>
                  <a:latin typeface="Arial" panose="020B0604020202020204"/>
                  <a:cs typeface="Arial"/>
                </a:rPr>
                <a:t>FortiSP5</a:t>
              </a:r>
              <a:endParaRPr kumimoji="0" lang="en-US" sz="2900" b="1" i="0" u="none" strike="noStrike" kern="0" cap="none" spc="-40" normalizeH="0" baseline="0" noProof="0" dirty="0">
                <a:ln>
                  <a:noFill/>
                </a:ln>
                <a:solidFill>
                  <a:srgbClr val="000000">
                    <a:alpha val="80000"/>
                  </a:srgbClr>
                </a:solidFill>
                <a:effectLst/>
                <a:uLnTx/>
                <a:uFillTx/>
                <a:latin typeface="Arial" panose="020B0604020202020204"/>
                <a:ea typeface="+mn-ea"/>
                <a:cs typeface="Arial" panose="020B0604020202020204" pitchFamily="34" charset="0"/>
              </a:endParaRPr>
            </a:p>
          </p:txBody>
        </p:sp>
        <p:sp>
          <p:nvSpPr>
            <p:cNvPr id="71" name="TextBox 70">
              <a:extLst>
                <a:ext uri="{FF2B5EF4-FFF2-40B4-BE49-F238E27FC236}">
                  <a16:creationId xmlns:a16="http://schemas.microsoft.com/office/drawing/2014/main" id="{1571B6FE-54DC-34C9-AC98-8B71FAE56A2F}"/>
                </a:ext>
              </a:extLst>
            </p:cNvPr>
            <p:cNvSpPr txBox="1"/>
            <p:nvPr/>
          </p:nvSpPr>
          <p:spPr>
            <a:xfrm>
              <a:off x="5760164" y="3984600"/>
              <a:ext cx="1044443" cy="286232"/>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0" cap="none" spc="-20" normalizeH="0" baseline="0" noProof="0">
                  <a:ln>
                    <a:noFill/>
                  </a:ln>
                  <a:solidFill>
                    <a:srgbClr val="000000">
                      <a:alpha val="80000"/>
                    </a:srgbClr>
                  </a:solidFill>
                  <a:effectLst/>
                  <a:uLnTx/>
                  <a:uFillTx/>
                  <a:latin typeface="Arial" panose="020B0604020202020204"/>
                  <a:ea typeface="+mn-ea"/>
                  <a:cs typeface="Arial" panose="020B0604020202020204" pitchFamily="34" charset="0"/>
                </a:rPr>
                <a:t>A</a:t>
              </a:r>
            </a:p>
          </p:txBody>
        </p:sp>
      </p:grpSp>
      <p:grpSp>
        <p:nvGrpSpPr>
          <p:cNvPr id="7" name="Group 6">
            <a:extLst>
              <a:ext uri="{FF2B5EF4-FFF2-40B4-BE49-F238E27FC236}">
                <a16:creationId xmlns:a16="http://schemas.microsoft.com/office/drawing/2014/main" id="{FBCF2849-8BA7-F90A-24F7-DFA694B5B9EB}"/>
              </a:ext>
            </a:extLst>
          </p:cNvPr>
          <p:cNvGrpSpPr/>
          <p:nvPr/>
        </p:nvGrpSpPr>
        <p:grpSpPr>
          <a:xfrm>
            <a:off x="250104" y="457200"/>
            <a:ext cx="4370962" cy="1308099"/>
            <a:chOff x="250104" y="457200"/>
            <a:chExt cx="4370962" cy="1308099"/>
          </a:xfrm>
        </p:grpSpPr>
        <p:sp>
          <p:nvSpPr>
            <p:cNvPr id="22" name="Rounded Rectangle 21">
              <a:extLst>
                <a:ext uri="{FF2B5EF4-FFF2-40B4-BE49-F238E27FC236}">
                  <a16:creationId xmlns:a16="http://schemas.microsoft.com/office/drawing/2014/main" id="{EFEBFA07-C670-141B-BAEA-BEAFFB102A8B}"/>
                </a:ext>
              </a:extLst>
            </p:cNvPr>
            <p:cNvSpPr/>
            <p:nvPr/>
          </p:nvSpPr>
          <p:spPr>
            <a:xfrm>
              <a:off x="342900" y="457200"/>
              <a:ext cx="4192012"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07" name="TextBox 106">
              <a:extLst>
                <a:ext uri="{FF2B5EF4-FFF2-40B4-BE49-F238E27FC236}">
                  <a16:creationId xmlns:a16="http://schemas.microsoft.com/office/drawing/2014/main" id="{1DF2887B-4D77-B702-E426-AAD720BFF865}"/>
                </a:ext>
              </a:extLst>
            </p:cNvPr>
            <p:cNvSpPr txBox="1"/>
            <p:nvPr/>
          </p:nvSpPr>
          <p:spPr>
            <a:xfrm>
              <a:off x="250104" y="587940"/>
              <a:ext cx="4370962" cy="795602"/>
            </a:xfrm>
            <a:prstGeom prst="rect">
              <a:avLst/>
            </a:prstGeom>
            <a:noFill/>
          </p:spPr>
          <p:txBody>
            <a:bodyPr wrap="square" lIns="91440" tIns="45720" rIns="91440" bIns="45720" rtlCol="0" anchor="t">
              <a:spAutoFit/>
            </a:bodyPr>
            <a:lstStyle/>
            <a:p>
              <a:pPr algn="ctr" defTabSz="457189">
                <a:lnSpc>
                  <a:spcPct val="90000"/>
                </a:lnSpc>
                <a:spcBef>
                  <a:spcPts val="300"/>
                </a:spcBef>
                <a:defRPr/>
              </a:pPr>
              <a:r>
                <a:rPr lang="en-US" sz="2400" b="1" kern="0" spc="-20">
                  <a:solidFill>
                    <a:schemeClr val="accent6"/>
                  </a:solidFill>
                  <a:effectLst>
                    <a:outerShdw blurRad="254000" sx="102000" sy="102000" algn="ctr" rotWithShape="0">
                      <a:prstClr val="black">
                        <a:alpha val="24833"/>
                      </a:prstClr>
                    </a:outerShdw>
                  </a:effectLst>
                  <a:latin typeface="Arial" panose="020B0604020202020204"/>
                  <a:cs typeface="Arial"/>
                </a:rPr>
                <a:t>5</a:t>
              </a:r>
              <a:r>
                <a:rPr lang="en-US" sz="2400" b="1" kern="0" spc="-20" baseline="30000">
                  <a:solidFill>
                    <a:schemeClr val="accent6"/>
                  </a:solidFill>
                  <a:effectLst>
                    <a:outerShdw blurRad="254000" sx="102000" sy="102000" algn="ctr" rotWithShape="0">
                      <a:prstClr val="black">
                        <a:alpha val="24833"/>
                      </a:prstClr>
                    </a:outerShdw>
                  </a:effectLst>
                  <a:latin typeface="Arial" panose="020B0604020202020204"/>
                  <a:cs typeface="Arial"/>
                </a:rPr>
                <a:t>th</a:t>
              </a:r>
              <a:r>
                <a:rPr lang="en-US" sz="2400" b="1" kern="0" spc="-20">
                  <a:solidFill>
                    <a:schemeClr val="accent6"/>
                  </a:solidFill>
                  <a:effectLst>
                    <a:outerShdw blurRad="254000" sx="102000" sy="102000" algn="ctr" rotWithShape="0">
                      <a:prstClr val="black">
                        <a:alpha val="24833"/>
                      </a:prstClr>
                    </a:outerShdw>
                  </a:effectLst>
                  <a:latin typeface="Arial" panose="020B0604020202020204"/>
                  <a:cs typeface="Arial"/>
                </a:rPr>
                <a:t> Generation</a:t>
              </a:r>
            </a:p>
            <a:p>
              <a:pPr algn="ctr" defTabSz="457189">
                <a:lnSpc>
                  <a:spcPct val="90000"/>
                </a:lnSpc>
                <a:spcBef>
                  <a:spcPts val="300"/>
                </a:spcBef>
                <a:defRPr/>
              </a:pPr>
              <a:r>
                <a:rPr lang="en-US" sz="2400" b="1" kern="0" spc="-20">
                  <a:solidFill>
                    <a:schemeClr val="accent6"/>
                  </a:solidFill>
                  <a:effectLst>
                    <a:outerShdw blurRad="254000" sx="102000" sy="102000" algn="ctr" rotWithShape="0">
                      <a:prstClr val="black">
                        <a:alpha val="24833"/>
                      </a:prstClr>
                    </a:outerShdw>
                  </a:effectLst>
                  <a:cs typeface="Arial"/>
                </a:rPr>
                <a:t>Security Processing Unit</a:t>
              </a:r>
            </a:p>
          </p:txBody>
        </p:sp>
        <p:sp>
          <p:nvSpPr>
            <p:cNvPr id="108" name="TextBox 107">
              <a:extLst>
                <a:ext uri="{FF2B5EF4-FFF2-40B4-BE49-F238E27FC236}">
                  <a16:creationId xmlns:a16="http://schemas.microsoft.com/office/drawing/2014/main" id="{45190C7A-D572-1688-16CB-BF9AC75A253A}"/>
                </a:ext>
              </a:extLst>
            </p:cNvPr>
            <p:cNvSpPr txBox="1"/>
            <p:nvPr/>
          </p:nvSpPr>
          <p:spPr>
            <a:xfrm>
              <a:off x="1138844" y="1333950"/>
              <a:ext cx="2775954" cy="31393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600" b="0" i="0" u="none" strike="noStrike" kern="0" cap="none" spc="-20" normalizeH="0" baseline="0" noProof="0">
                  <a:ln>
                    <a:noFill/>
                  </a:ln>
                  <a:solidFill>
                    <a:srgbClr val="FFFFFF"/>
                  </a:solidFill>
                  <a:effectLst/>
                  <a:uLnTx/>
                  <a:uFillTx/>
                  <a:latin typeface="Arial" panose="020B0604020202020204"/>
                  <a:ea typeface="+mn-ea"/>
                  <a:cs typeface="Arial"/>
                </a:rPr>
                <a:t>7 nm </a:t>
              </a:r>
              <a:r>
                <a:rPr lang="en-US" sz="1600" kern="0" spc="-20">
                  <a:solidFill>
                    <a:srgbClr val="FFFFFF"/>
                  </a:solidFill>
                  <a:latin typeface="Arial" panose="020B0604020202020204"/>
                  <a:cs typeface="Arial"/>
                </a:rPr>
                <a:t>Technology</a:t>
              </a:r>
              <a:endParaRPr kumimoji="0" lang="en-US" sz="16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13655FC6-4B02-8DD9-754D-18A3E9098287}"/>
              </a:ext>
            </a:extLst>
          </p:cNvPr>
          <p:cNvGrpSpPr/>
          <p:nvPr/>
        </p:nvGrpSpPr>
        <p:grpSpPr>
          <a:xfrm>
            <a:off x="342900" y="1928813"/>
            <a:ext cx="4192009" cy="1308099"/>
            <a:chOff x="342900" y="1928813"/>
            <a:chExt cx="4192009" cy="1308099"/>
          </a:xfrm>
        </p:grpSpPr>
        <p:grpSp>
          <p:nvGrpSpPr>
            <p:cNvPr id="30" name="Group 29">
              <a:extLst>
                <a:ext uri="{FF2B5EF4-FFF2-40B4-BE49-F238E27FC236}">
                  <a16:creationId xmlns:a16="http://schemas.microsoft.com/office/drawing/2014/main" id="{E00F74FA-D599-6243-947E-75F05BE4942F}"/>
                </a:ext>
              </a:extLst>
            </p:cNvPr>
            <p:cNvGrpSpPr/>
            <p:nvPr/>
          </p:nvGrpSpPr>
          <p:grpSpPr>
            <a:xfrm>
              <a:off x="342900" y="1928813"/>
              <a:ext cx="4192009" cy="1308099"/>
              <a:chOff x="342900" y="1928813"/>
              <a:chExt cx="4192009" cy="1308099"/>
            </a:xfrm>
          </p:grpSpPr>
          <p:sp>
            <p:nvSpPr>
              <p:cNvPr id="23" name="Rounded Rectangle 22">
                <a:extLst>
                  <a:ext uri="{FF2B5EF4-FFF2-40B4-BE49-F238E27FC236}">
                    <a16:creationId xmlns:a16="http://schemas.microsoft.com/office/drawing/2014/main" id="{298483BE-10AF-6E88-5BC2-A20516EAE9D3}"/>
                  </a:ext>
                </a:extLst>
              </p:cNvPr>
              <p:cNvSpPr/>
              <p:nvPr/>
            </p:nvSpPr>
            <p:spPr>
              <a:xfrm>
                <a:off x="342900" y="1928813"/>
                <a:ext cx="4192009"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990E4D2D-80F9-99D5-A309-9CC3F92124F7}"/>
                  </a:ext>
                </a:extLst>
              </p:cNvPr>
              <p:cNvSpPr txBox="1"/>
              <p:nvPr/>
            </p:nvSpPr>
            <p:spPr>
              <a:xfrm>
                <a:off x="643571" y="2169824"/>
                <a:ext cx="1600880" cy="840230"/>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lang="en-US" sz="5400" b="1" kern="0" spc="-20">
                    <a:solidFill>
                      <a:schemeClr val="accent1"/>
                    </a:solidFill>
                    <a:effectLst>
                      <a:outerShdw blurRad="254000" sx="102000" sy="102000" algn="ctr" rotWithShape="0">
                        <a:prstClr val="black">
                          <a:alpha val="24833"/>
                        </a:prstClr>
                      </a:outerShdw>
                    </a:effectLst>
                    <a:latin typeface="Arial" panose="020B0604020202020204"/>
                    <a:cs typeface="Arial" panose="020B0604020202020204" pitchFamily="34" charset="0"/>
                  </a:rPr>
                  <a:t>88</a:t>
                </a:r>
                <a:r>
                  <a:rPr kumimoji="0" lang="en-US" sz="5400" b="1" i="0" u="none" strike="noStrike" kern="0" cap="none" spc="-20" normalizeH="0" baseline="0" noProof="0">
                    <a:ln>
                      <a:noFill/>
                    </a:ln>
                    <a:solidFill>
                      <a:schemeClr val="accent1"/>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a:t>
                </a:r>
              </a:p>
            </p:txBody>
          </p:sp>
        </p:grpSp>
        <p:sp>
          <p:nvSpPr>
            <p:cNvPr id="106" name="TextBox 105">
              <a:extLst>
                <a:ext uri="{FF2B5EF4-FFF2-40B4-BE49-F238E27FC236}">
                  <a16:creationId xmlns:a16="http://schemas.microsoft.com/office/drawing/2014/main" id="{0343F382-F54C-20D8-3EE5-CAE4F2427FCB}"/>
                </a:ext>
              </a:extLst>
            </p:cNvPr>
            <p:cNvSpPr txBox="1"/>
            <p:nvPr/>
          </p:nvSpPr>
          <p:spPr>
            <a:xfrm>
              <a:off x="2208783" y="2243636"/>
              <a:ext cx="2164696" cy="738664"/>
            </a:xfrm>
            <a:prstGeom prst="rect">
              <a:avLst/>
            </a:prstGeom>
            <a:noFill/>
          </p:spPr>
          <p:txBody>
            <a:bodyPr wrap="square" rtlCol="0">
              <a:spAutoFit/>
            </a:bodyPr>
            <a:lstStyle/>
            <a:p>
              <a:pPr marL="0" marR="0" lvl="0" indent="0" algn="l" defTabSz="457189" rtl="0" eaLnBrk="1" fontAlgn="auto" latinLnBrk="0" hangingPunct="1">
                <a:spcBef>
                  <a:spcPts val="300"/>
                </a:spcBef>
                <a:spcAft>
                  <a:spcPts val="0"/>
                </a:spcAft>
                <a:buClrTx/>
                <a:buSzTx/>
                <a:buFontTx/>
                <a:buNone/>
                <a:tabLst/>
                <a:defRPr/>
              </a:pPr>
              <a: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t>Less Power Consumption </a:t>
              </a:r>
              <a:b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br>
              <a: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t>Compared to Leading </a:t>
              </a:r>
              <a:r>
                <a:rPr lang="en-US" sz="1400" kern="0" spc="-20">
                  <a:solidFill>
                    <a:srgbClr val="FFFFFF">
                      <a:lumMod val="85000"/>
                    </a:srgbClr>
                  </a:solidFill>
                  <a:latin typeface="Arial" panose="020B0604020202020204"/>
                  <a:cs typeface="Arial" panose="020B0604020202020204" pitchFamily="34" charset="0"/>
                </a:rPr>
                <a:t>Industry-</a:t>
              </a:r>
              <a: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t>Standard CPUs</a:t>
              </a:r>
            </a:p>
          </p:txBody>
        </p:sp>
      </p:grpSp>
      <p:grpSp>
        <p:nvGrpSpPr>
          <p:cNvPr id="21" name="Group 20">
            <a:extLst>
              <a:ext uri="{FF2B5EF4-FFF2-40B4-BE49-F238E27FC236}">
                <a16:creationId xmlns:a16="http://schemas.microsoft.com/office/drawing/2014/main" id="{3C7BD1DA-9F06-3344-5F43-1BBEA2ADA78D}"/>
              </a:ext>
            </a:extLst>
          </p:cNvPr>
          <p:cNvGrpSpPr/>
          <p:nvPr/>
        </p:nvGrpSpPr>
        <p:grpSpPr>
          <a:xfrm>
            <a:off x="304307" y="3400426"/>
            <a:ext cx="4230602" cy="1308099"/>
            <a:chOff x="304307" y="3400426"/>
            <a:chExt cx="4230602" cy="1308099"/>
          </a:xfrm>
        </p:grpSpPr>
        <p:sp>
          <p:nvSpPr>
            <p:cNvPr id="24" name="Rounded Rectangle 23">
              <a:extLst>
                <a:ext uri="{FF2B5EF4-FFF2-40B4-BE49-F238E27FC236}">
                  <a16:creationId xmlns:a16="http://schemas.microsoft.com/office/drawing/2014/main" id="{0EADE1B9-1F26-3AC9-A94C-30017BC3A513}"/>
                </a:ext>
              </a:extLst>
            </p:cNvPr>
            <p:cNvSpPr/>
            <p:nvPr/>
          </p:nvSpPr>
          <p:spPr>
            <a:xfrm>
              <a:off x="342900" y="3400426"/>
              <a:ext cx="4192009"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E5D6295B-7B8B-CBFC-8F64-9AFAE43DA316}"/>
                </a:ext>
              </a:extLst>
            </p:cNvPr>
            <p:cNvSpPr txBox="1"/>
            <p:nvPr/>
          </p:nvSpPr>
          <p:spPr>
            <a:xfrm>
              <a:off x="304308" y="3601403"/>
              <a:ext cx="4229591" cy="590931"/>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3600" b="1" i="0" u="none" strike="noStrike" kern="0" cap="none" spc="-20" normalizeH="0" baseline="0" noProof="0">
                  <a:ln>
                    <a:noFill/>
                  </a:ln>
                  <a:solidFill>
                    <a:schemeClr val="accent5"/>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32x Encryption</a:t>
              </a:r>
            </a:p>
          </p:txBody>
        </p:sp>
        <p:sp>
          <p:nvSpPr>
            <p:cNvPr id="104" name="TextBox 103">
              <a:extLst>
                <a:ext uri="{FF2B5EF4-FFF2-40B4-BE49-F238E27FC236}">
                  <a16:creationId xmlns:a16="http://schemas.microsoft.com/office/drawing/2014/main" id="{67349D72-7557-1727-CD0A-7DF0540849E2}"/>
                </a:ext>
              </a:extLst>
            </p:cNvPr>
            <p:cNvSpPr txBox="1"/>
            <p:nvPr/>
          </p:nvSpPr>
          <p:spPr>
            <a:xfrm>
              <a:off x="304307" y="4165069"/>
              <a:ext cx="4229592" cy="28623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n-US" sz="1400" kern="0" spc="-20">
                  <a:solidFill>
                    <a:srgbClr val="FFFFFF">
                      <a:lumMod val="85000"/>
                    </a:srgbClr>
                  </a:solidFill>
                  <a:latin typeface="Arial" panose="020B0604020202020204"/>
                  <a:cs typeface="Arial" panose="020B0604020202020204" pitchFamily="34" charset="0"/>
                </a:rPr>
                <a:t>Hardware-Accelerated Encryption</a:t>
              </a:r>
              <a:endPar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2360F6C1-A67E-B6AC-0639-F7BB9E0CDBF3}"/>
              </a:ext>
            </a:extLst>
          </p:cNvPr>
          <p:cNvGrpSpPr/>
          <p:nvPr/>
        </p:nvGrpSpPr>
        <p:grpSpPr>
          <a:xfrm>
            <a:off x="4713862" y="457200"/>
            <a:ext cx="2779712" cy="1308957"/>
            <a:chOff x="4713862" y="457200"/>
            <a:chExt cx="2779712" cy="1308957"/>
          </a:xfrm>
        </p:grpSpPr>
        <p:sp>
          <p:nvSpPr>
            <p:cNvPr id="28" name="Rounded Rectangle 27">
              <a:extLst>
                <a:ext uri="{FF2B5EF4-FFF2-40B4-BE49-F238E27FC236}">
                  <a16:creationId xmlns:a16="http://schemas.microsoft.com/office/drawing/2014/main" id="{658380C3-6414-FA55-62D6-A1B4F1008CF5}"/>
                </a:ext>
              </a:extLst>
            </p:cNvPr>
            <p:cNvSpPr/>
            <p:nvPr/>
          </p:nvSpPr>
          <p:spPr>
            <a:xfrm>
              <a:off x="4713862" y="457200"/>
              <a:ext cx="2779712"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09" name="TextBox 108">
              <a:extLst>
                <a:ext uri="{FF2B5EF4-FFF2-40B4-BE49-F238E27FC236}">
                  <a16:creationId xmlns:a16="http://schemas.microsoft.com/office/drawing/2014/main" id="{6C3001BE-2611-81DC-7549-692CCADF0A96}"/>
                </a:ext>
              </a:extLst>
            </p:cNvPr>
            <p:cNvSpPr txBox="1"/>
            <p:nvPr/>
          </p:nvSpPr>
          <p:spPr>
            <a:xfrm>
              <a:off x="4757278" y="676628"/>
              <a:ext cx="2736296" cy="10895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3600" b="1" i="0" u="none" strike="noStrike" kern="0" cap="none" spc="-20" normalizeH="0" baseline="0" noProof="0">
                  <a:ln>
                    <a:noFill/>
                  </a:ln>
                  <a:solidFill>
                    <a:schemeClr val="accent5"/>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Secure </a:t>
              </a:r>
              <a:br>
                <a:rPr kumimoji="0" lang="en-US" sz="3600" b="1" i="0" u="none" strike="noStrike" kern="0" cap="none" spc="-20" normalizeH="0" baseline="0" noProof="0">
                  <a:ln>
                    <a:noFill/>
                  </a:ln>
                  <a:solidFill>
                    <a:schemeClr val="accent5"/>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br>
              <a:r>
                <a:rPr kumimoji="0" lang="en-US" sz="3600" b="1" i="0" u="none" strike="noStrike" kern="0" cap="none" spc="-20" normalizeH="0" baseline="0" noProof="0">
                  <a:ln>
                    <a:noFill/>
                  </a:ln>
                  <a:solidFill>
                    <a:schemeClr val="accent5"/>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Boot</a:t>
              </a:r>
            </a:p>
          </p:txBody>
        </p:sp>
      </p:grpSp>
      <p:grpSp>
        <p:nvGrpSpPr>
          <p:cNvPr id="11" name="Group 10">
            <a:extLst>
              <a:ext uri="{FF2B5EF4-FFF2-40B4-BE49-F238E27FC236}">
                <a16:creationId xmlns:a16="http://schemas.microsoft.com/office/drawing/2014/main" id="{6ADE193C-4E99-2915-3677-AA98BD7260B2}"/>
              </a:ext>
            </a:extLst>
          </p:cNvPr>
          <p:cNvGrpSpPr/>
          <p:nvPr/>
        </p:nvGrpSpPr>
        <p:grpSpPr>
          <a:xfrm>
            <a:off x="7672524" y="457200"/>
            <a:ext cx="4233129" cy="1308099"/>
            <a:chOff x="7672524" y="457200"/>
            <a:chExt cx="4233129" cy="1308099"/>
          </a:xfrm>
        </p:grpSpPr>
        <p:sp>
          <p:nvSpPr>
            <p:cNvPr id="29" name="Rounded Rectangle 28">
              <a:extLst>
                <a:ext uri="{FF2B5EF4-FFF2-40B4-BE49-F238E27FC236}">
                  <a16:creationId xmlns:a16="http://schemas.microsoft.com/office/drawing/2014/main" id="{DCE7B716-BFA6-CAFD-36E4-A09FDDB93221}"/>
                </a:ext>
              </a:extLst>
            </p:cNvPr>
            <p:cNvSpPr/>
            <p:nvPr/>
          </p:nvSpPr>
          <p:spPr>
            <a:xfrm>
              <a:off x="7672524" y="457200"/>
              <a:ext cx="4184293"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7518F4FF-31BE-C668-D111-646EDF88FDD6}"/>
                </a:ext>
              </a:extLst>
            </p:cNvPr>
            <p:cNvSpPr txBox="1"/>
            <p:nvPr/>
          </p:nvSpPr>
          <p:spPr>
            <a:xfrm>
              <a:off x="7721360" y="712287"/>
              <a:ext cx="4184293" cy="590931"/>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3600" b="1" i="0" u="none" strike="noStrike" kern="0" cap="none" spc="-20" normalizeH="0" baseline="0" noProof="0">
                  <a:ln>
                    <a:noFill/>
                  </a:ln>
                  <a:solidFill>
                    <a:schemeClr val="accent3"/>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Industry-Leading</a:t>
              </a:r>
              <a:endParaRPr kumimoji="0" lang="en-US" sz="3600" b="0" i="0" u="none" strike="noStrike" kern="0" cap="none" spc="-20" normalizeH="0" baseline="0" noProof="0">
                <a:ln>
                  <a:noFill/>
                </a:ln>
                <a:solidFill>
                  <a:schemeClr val="accent3"/>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endParaRPr>
            </a:p>
          </p:txBody>
        </p:sp>
        <p:sp>
          <p:nvSpPr>
            <p:cNvPr id="85" name="TextBox 84">
              <a:extLst>
                <a:ext uri="{FF2B5EF4-FFF2-40B4-BE49-F238E27FC236}">
                  <a16:creationId xmlns:a16="http://schemas.microsoft.com/office/drawing/2014/main" id="{59F7B73B-3015-EEAC-EC9C-C5FD6B9A21F3}"/>
                </a:ext>
              </a:extLst>
            </p:cNvPr>
            <p:cNvSpPr txBox="1"/>
            <p:nvPr/>
          </p:nvSpPr>
          <p:spPr>
            <a:xfrm>
              <a:off x="8515004" y="1272202"/>
              <a:ext cx="2775954" cy="28623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n-US" sz="1400" kern="0" spc="-20">
                  <a:solidFill>
                    <a:srgbClr val="FFFFFF"/>
                  </a:solidFill>
                  <a:latin typeface="Arial" panose="020B0604020202020204"/>
                  <a:cs typeface="Arial"/>
                </a:rPr>
                <a:t>Performance</a:t>
              </a:r>
              <a:r>
                <a:rPr kumimoji="0" lang="en-US" sz="1400" b="0" i="0" u="none" strike="noStrike" kern="0" cap="none" spc="-20" normalizeH="0" baseline="0" noProof="0">
                  <a:ln>
                    <a:noFill/>
                  </a:ln>
                  <a:solidFill>
                    <a:srgbClr val="FFFFFF"/>
                  </a:solidFill>
                  <a:effectLst/>
                  <a:uLnTx/>
                  <a:uFillTx/>
                  <a:latin typeface="Arial" panose="020B0604020202020204"/>
                  <a:ea typeface="+mn-ea"/>
                  <a:cs typeface="Arial"/>
                </a:rPr>
                <a:t> </a:t>
              </a:r>
              <a:r>
                <a:rPr lang="en-US" sz="1400" kern="0" spc="-20">
                  <a:solidFill>
                    <a:srgbClr val="FFFFFF"/>
                  </a:solidFill>
                  <a:latin typeface="Arial" panose="020B0604020202020204"/>
                  <a:cs typeface="Arial"/>
                </a:rPr>
                <a:t>Per</a:t>
              </a:r>
              <a:r>
                <a:rPr kumimoji="0" lang="en-US" sz="1400" b="0" i="0" u="none" strike="noStrike" kern="0" cap="none" spc="-20" normalizeH="0" baseline="0" noProof="0">
                  <a:ln>
                    <a:noFill/>
                  </a:ln>
                  <a:solidFill>
                    <a:srgbClr val="FFFFFF"/>
                  </a:solidFill>
                  <a:effectLst/>
                  <a:uLnTx/>
                  <a:uFillTx/>
                  <a:latin typeface="Arial" panose="020B0604020202020204"/>
                  <a:ea typeface="+mn-ea"/>
                  <a:cs typeface="Arial"/>
                </a:rPr>
                <a:t> </a:t>
              </a:r>
              <a:r>
                <a:rPr lang="en-US" sz="1400" kern="0" spc="-20">
                  <a:solidFill>
                    <a:srgbClr val="FFFFFF"/>
                  </a:solidFill>
                  <a:latin typeface="Arial" panose="020B0604020202020204"/>
                  <a:cs typeface="Arial"/>
                </a:rPr>
                <a:t>Watt</a:t>
              </a:r>
              <a:endParaRPr kumimoji="0" lang="en-US" sz="1400" b="0" i="0" u="none" strike="noStrike" kern="0" cap="none" spc="-20" normalizeH="0" baseline="0" noProof="0">
                <a:ln>
                  <a:noFill/>
                </a:ln>
                <a:solidFill>
                  <a:srgbClr val="FFFFFF"/>
                </a:solidFill>
                <a:effectLst/>
                <a:uLnTx/>
                <a:uFillTx/>
                <a:latin typeface="Arial" panose="020B0604020202020204"/>
                <a:ea typeface="+mn-ea"/>
                <a:cs typeface="Arial"/>
              </a:endParaRPr>
            </a:p>
          </p:txBody>
        </p:sp>
      </p:grpSp>
      <p:grpSp>
        <p:nvGrpSpPr>
          <p:cNvPr id="15" name="Group 14">
            <a:extLst>
              <a:ext uri="{FF2B5EF4-FFF2-40B4-BE49-F238E27FC236}">
                <a16:creationId xmlns:a16="http://schemas.microsoft.com/office/drawing/2014/main" id="{48834DD3-5929-1067-F484-856CBC35124D}"/>
              </a:ext>
            </a:extLst>
          </p:cNvPr>
          <p:cNvGrpSpPr/>
          <p:nvPr/>
        </p:nvGrpSpPr>
        <p:grpSpPr>
          <a:xfrm>
            <a:off x="7654661" y="1928813"/>
            <a:ext cx="2080984" cy="933259"/>
            <a:chOff x="7654661" y="1928813"/>
            <a:chExt cx="2080984" cy="933259"/>
          </a:xfrm>
        </p:grpSpPr>
        <p:sp>
          <p:nvSpPr>
            <p:cNvPr id="33" name="Rounded Rectangle 32">
              <a:extLst>
                <a:ext uri="{FF2B5EF4-FFF2-40B4-BE49-F238E27FC236}">
                  <a16:creationId xmlns:a16="http://schemas.microsoft.com/office/drawing/2014/main" id="{2B87271E-B960-4CC2-84D7-4D3E9F121FD9}"/>
                </a:ext>
              </a:extLst>
            </p:cNvPr>
            <p:cNvSpPr/>
            <p:nvPr/>
          </p:nvSpPr>
          <p:spPr>
            <a:xfrm>
              <a:off x="7657091" y="1928813"/>
              <a:ext cx="2010386" cy="933259"/>
            </a:xfrm>
            <a:prstGeom prst="roundRect">
              <a:avLst>
                <a:gd name="adj" fmla="val 14994"/>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86" name="TextBox 85">
              <a:extLst>
                <a:ext uri="{FF2B5EF4-FFF2-40B4-BE49-F238E27FC236}">
                  <a16:creationId xmlns:a16="http://schemas.microsoft.com/office/drawing/2014/main" id="{05963CF0-A1DE-9227-2C89-709DD06F5847}"/>
                </a:ext>
              </a:extLst>
            </p:cNvPr>
            <p:cNvSpPr txBox="1"/>
            <p:nvPr/>
          </p:nvSpPr>
          <p:spPr>
            <a:xfrm>
              <a:off x="7654661" y="2045991"/>
              <a:ext cx="2010388" cy="535531"/>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3200" b="1" i="0" u="none" strike="noStrike" kern="0" cap="none" spc="-20" normalizeH="0" baseline="0" noProof="0">
                  <a:ln>
                    <a:noFill/>
                  </a:ln>
                  <a:solidFill>
                    <a:srgbClr val="9063CD"/>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2.5Gbps</a:t>
              </a:r>
              <a:endParaRPr kumimoji="0" lang="en-US" sz="3200" b="0" i="0" u="none" strike="noStrike" kern="0" cap="none" spc="-20" normalizeH="0" baseline="0" noProof="0">
                <a:ln>
                  <a:noFill/>
                </a:ln>
                <a:solidFill>
                  <a:srgbClr val="9063CD"/>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endParaRPr>
            </a:p>
          </p:txBody>
        </p:sp>
        <p:sp>
          <p:nvSpPr>
            <p:cNvPr id="87" name="TextBox 86">
              <a:extLst>
                <a:ext uri="{FF2B5EF4-FFF2-40B4-BE49-F238E27FC236}">
                  <a16:creationId xmlns:a16="http://schemas.microsoft.com/office/drawing/2014/main" id="{D3988ABA-716B-74E6-95C9-8D8100C67E9B}"/>
                </a:ext>
              </a:extLst>
            </p:cNvPr>
            <p:cNvSpPr txBox="1"/>
            <p:nvPr/>
          </p:nvSpPr>
          <p:spPr>
            <a:xfrm>
              <a:off x="7657090" y="2514453"/>
              <a:ext cx="2078555" cy="28623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t>SSL Deep Inspection  </a:t>
              </a:r>
            </a:p>
          </p:txBody>
        </p:sp>
      </p:grpSp>
      <p:grpSp>
        <p:nvGrpSpPr>
          <p:cNvPr id="16" name="Group 15">
            <a:extLst>
              <a:ext uri="{FF2B5EF4-FFF2-40B4-BE49-F238E27FC236}">
                <a16:creationId xmlns:a16="http://schemas.microsoft.com/office/drawing/2014/main" id="{EFADA164-20C8-D934-81BA-D057E136FAEB}"/>
              </a:ext>
            </a:extLst>
          </p:cNvPr>
          <p:cNvGrpSpPr/>
          <p:nvPr/>
        </p:nvGrpSpPr>
        <p:grpSpPr>
          <a:xfrm>
            <a:off x="7657091" y="3025587"/>
            <a:ext cx="4819608" cy="617032"/>
            <a:chOff x="7657091" y="3025587"/>
            <a:chExt cx="4819608" cy="617032"/>
          </a:xfrm>
        </p:grpSpPr>
        <p:sp>
          <p:nvSpPr>
            <p:cNvPr id="36" name="Rounded Rectangle 35">
              <a:extLst>
                <a:ext uri="{FF2B5EF4-FFF2-40B4-BE49-F238E27FC236}">
                  <a16:creationId xmlns:a16="http://schemas.microsoft.com/office/drawing/2014/main" id="{40402AAE-3342-CDDA-654E-E84139201E37}"/>
                </a:ext>
              </a:extLst>
            </p:cNvPr>
            <p:cNvSpPr/>
            <p:nvPr/>
          </p:nvSpPr>
          <p:spPr>
            <a:xfrm>
              <a:off x="7657091" y="3025587"/>
              <a:ext cx="4192010" cy="586166"/>
            </a:xfrm>
            <a:prstGeom prst="roundRect">
              <a:avLst>
                <a:gd name="adj" fmla="val 22794"/>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92" name="TextBox 91">
              <a:extLst>
                <a:ext uri="{FF2B5EF4-FFF2-40B4-BE49-F238E27FC236}">
                  <a16:creationId xmlns:a16="http://schemas.microsoft.com/office/drawing/2014/main" id="{61A70C4C-70BA-E088-BB68-6BF70801C823}"/>
                </a:ext>
              </a:extLst>
            </p:cNvPr>
            <p:cNvSpPr txBox="1"/>
            <p:nvPr/>
          </p:nvSpPr>
          <p:spPr>
            <a:xfrm>
              <a:off x="7953080" y="3051688"/>
              <a:ext cx="2622972" cy="590931"/>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3600" b="1" i="0" u="none" strike="noStrike" kern="0" cap="none" spc="-20" normalizeH="0" baseline="0" noProof="0">
                  <a:ln>
                    <a:noFill/>
                  </a:ln>
                  <a:solidFill>
                    <a:schemeClr val="accent1"/>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Interfaces</a:t>
              </a:r>
              <a:endParaRPr kumimoji="0" lang="en-US" sz="3600" b="0" i="0" u="none" strike="noStrike" kern="0" cap="none" spc="-20" normalizeH="0" baseline="0" noProof="0">
                <a:ln>
                  <a:noFill/>
                </a:ln>
                <a:solidFill>
                  <a:schemeClr val="accent1"/>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endParaRPr>
            </a:p>
          </p:txBody>
        </p:sp>
        <p:sp>
          <p:nvSpPr>
            <p:cNvPr id="94" name="TextBox 93">
              <a:extLst>
                <a:ext uri="{FF2B5EF4-FFF2-40B4-BE49-F238E27FC236}">
                  <a16:creationId xmlns:a16="http://schemas.microsoft.com/office/drawing/2014/main" id="{8C631C0D-F5A2-B304-977E-6211C18E01D7}"/>
                </a:ext>
              </a:extLst>
            </p:cNvPr>
            <p:cNvSpPr txBox="1"/>
            <p:nvPr/>
          </p:nvSpPr>
          <p:spPr>
            <a:xfrm>
              <a:off x="10186856" y="3079517"/>
              <a:ext cx="2289843" cy="518604"/>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t>1G / 2.5G / 5G / </a:t>
              </a:r>
            </a:p>
            <a:p>
              <a:pPr marL="0" marR="0" lvl="0" indent="0"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0" cap="none" spc="-20" normalizeH="0" baseline="0" noProof="0">
                  <a:ln>
                    <a:noFill/>
                  </a:ln>
                  <a:solidFill>
                    <a:srgbClr val="FFFFFF">
                      <a:lumMod val="85000"/>
                    </a:srgbClr>
                  </a:solidFill>
                  <a:effectLst/>
                  <a:uLnTx/>
                  <a:uFillTx/>
                  <a:latin typeface="Arial" panose="020B0604020202020204"/>
                  <a:ea typeface="+mn-ea"/>
                  <a:cs typeface="Arial" panose="020B0604020202020204" pitchFamily="34" charset="0"/>
                </a:rPr>
                <a:t>10G / 40G</a:t>
              </a:r>
            </a:p>
          </p:txBody>
        </p:sp>
      </p:grpSp>
      <p:grpSp>
        <p:nvGrpSpPr>
          <p:cNvPr id="20" name="Group 19">
            <a:extLst>
              <a:ext uri="{FF2B5EF4-FFF2-40B4-BE49-F238E27FC236}">
                <a16:creationId xmlns:a16="http://schemas.microsoft.com/office/drawing/2014/main" id="{645B016B-E02B-0946-47E1-944817CD985E}"/>
              </a:ext>
            </a:extLst>
          </p:cNvPr>
          <p:cNvGrpSpPr/>
          <p:nvPr/>
        </p:nvGrpSpPr>
        <p:grpSpPr>
          <a:xfrm>
            <a:off x="304307" y="4872040"/>
            <a:ext cx="4230602" cy="1308099"/>
            <a:chOff x="304307" y="4872040"/>
            <a:chExt cx="4230602" cy="1308099"/>
          </a:xfrm>
        </p:grpSpPr>
        <p:sp>
          <p:nvSpPr>
            <p:cNvPr id="25" name="Rounded Rectangle 24">
              <a:extLst>
                <a:ext uri="{FF2B5EF4-FFF2-40B4-BE49-F238E27FC236}">
                  <a16:creationId xmlns:a16="http://schemas.microsoft.com/office/drawing/2014/main" id="{27409632-F321-4418-2B4E-F1D551D850D2}"/>
                </a:ext>
              </a:extLst>
            </p:cNvPr>
            <p:cNvSpPr/>
            <p:nvPr/>
          </p:nvSpPr>
          <p:spPr>
            <a:xfrm>
              <a:off x="342900" y="4872040"/>
              <a:ext cx="4192009"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01" name="TextBox 100">
              <a:extLst>
                <a:ext uri="{FF2B5EF4-FFF2-40B4-BE49-F238E27FC236}">
                  <a16:creationId xmlns:a16="http://schemas.microsoft.com/office/drawing/2014/main" id="{CE15A528-9647-4CAB-FB05-19DBB5E59668}"/>
                </a:ext>
              </a:extLst>
            </p:cNvPr>
            <p:cNvSpPr txBox="1"/>
            <p:nvPr/>
          </p:nvSpPr>
          <p:spPr>
            <a:xfrm>
              <a:off x="304308" y="5076635"/>
              <a:ext cx="4229591" cy="535531"/>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3200" b="1" i="0" u="none" strike="noStrike" kern="0" cap="none" spc="-20" normalizeH="0" baseline="0" noProof="0">
                  <a:ln>
                    <a:noFill/>
                  </a:ln>
                  <a:solidFill>
                    <a:schemeClr val="accent6"/>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VXLAN / GRE / QoS</a:t>
              </a:r>
            </a:p>
          </p:txBody>
        </p:sp>
        <p:sp>
          <p:nvSpPr>
            <p:cNvPr id="102" name="TextBox 101">
              <a:extLst>
                <a:ext uri="{FF2B5EF4-FFF2-40B4-BE49-F238E27FC236}">
                  <a16:creationId xmlns:a16="http://schemas.microsoft.com/office/drawing/2014/main" id="{A2D234E2-3FD0-13DC-16BB-373C2B0C7790}"/>
                </a:ext>
              </a:extLst>
            </p:cNvPr>
            <p:cNvSpPr txBox="1"/>
            <p:nvPr/>
          </p:nvSpPr>
          <p:spPr>
            <a:xfrm>
              <a:off x="304307" y="5640301"/>
              <a:ext cx="4229592" cy="480131"/>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n-US" sz="1400" kern="0" spc="-20">
                  <a:solidFill>
                    <a:srgbClr val="FFFFFF"/>
                  </a:solidFill>
                  <a:latin typeface="Arial" panose="020B0604020202020204"/>
                  <a:cs typeface="Arial"/>
                </a:rPr>
                <a:t>Hardware-Accelerated</a:t>
              </a:r>
              <a:r>
                <a:rPr kumimoji="0" lang="en-US" sz="1400" b="0" i="0" u="none" strike="noStrike" kern="0" cap="none" spc="-20" normalizeH="0" baseline="0" noProof="0">
                  <a:ln>
                    <a:noFill/>
                  </a:ln>
                  <a:solidFill>
                    <a:srgbClr val="FFFFFF"/>
                  </a:solidFill>
                  <a:effectLst/>
                  <a:uLnTx/>
                  <a:uFillTx/>
                  <a:latin typeface="Arial" panose="020B0604020202020204"/>
                  <a:ea typeface="+mn-ea"/>
                  <a:cs typeface="Arial"/>
                </a:rPr>
                <a:t> </a:t>
              </a:r>
              <a:r>
                <a:rPr lang="en-US" sz="1400" kern="0" spc="-20">
                  <a:solidFill>
                    <a:srgbClr val="FFFFFF"/>
                  </a:solidFill>
                  <a:latin typeface="Arial" panose="020B0604020202020204"/>
                  <a:cs typeface="Arial"/>
                </a:rPr>
                <a:t>Encapsulation </a:t>
              </a:r>
              <a:br>
                <a:rPr lang="en-US" sz="1400" kern="0" spc="-20">
                  <a:solidFill>
                    <a:srgbClr val="FFFFFF"/>
                  </a:solidFill>
                  <a:latin typeface="Arial" panose="020B0604020202020204"/>
                  <a:cs typeface="Arial"/>
                </a:rPr>
              </a:br>
              <a:r>
                <a:rPr lang="en-US" sz="1400" kern="0" spc="-20">
                  <a:solidFill>
                    <a:srgbClr val="FFFFFF"/>
                  </a:solidFill>
                  <a:latin typeface="Arial" panose="020B0604020202020204"/>
                  <a:cs typeface="Arial"/>
                </a:rPr>
                <a:t>and Traffic Shaping</a:t>
              </a:r>
              <a:endParaRPr kumimoji="0" lang="en-US" sz="1400" b="0" i="0" u="none" strike="noStrike" kern="0" cap="none" spc="-20" normalizeH="0" baseline="0" noProof="0">
                <a:ln>
                  <a:noFill/>
                </a:ln>
                <a:solidFill>
                  <a:srgbClr val="FFFFFF"/>
                </a:solidFill>
                <a:effectLst/>
                <a:uLnTx/>
                <a:uFillTx/>
                <a:latin typeface="Arial" panose="020B0604020202020204"/>
                <a:ea typeface="+mn-ea"/>
                <a:cs typeface="Arial"/>
              </a:endParaRPr>
            </a:p>
          </p:txBody>
        </p:sp>
      </p:grpSp>
      <p:grpSp>
        <p:nvGrpSpPr>
          <p:cNvPr id="18" name="Group 17">
            <a:extLst>
              <a:ext uri="{FF2B5EF4-FFF2-40B4-BE49-F238E27FC236}">
                <a16:creationId xmlns:a16="http://schemas.microsoft.com/office/drawing/2014/main" id="{A794554E-D2EF-8343-8960-002A8DE762CB}"/>
              </a:ext>
            </a:extLst>
          </p:cNvPr>
          <p:cNvGrpSpPr/>
          <p:nvPr/>
        </p:nvGrpSpPr>
        <p:grpSpPr>
          <a:xfrm>
            <a:off x="7619507" y="4872040"/>
            <a:ext cx="4237310" cy="1308099"/>
            <a:chOff x="7619507" y="4872040"/>
            <a:chExt cx="4237310" cy="1308099"/>
          </a:xfrm>
        </p:grpSpPr>
        <p:sp>
          <p:nvSpPr>
            <p:cNvPr id="27" name="Rounded Rectangle 26">
              <a:extLst>
                <a:ext uri="{FF2B5EF4-FFF2-40B4-BE49-F238E27FC236}">
                  <a16:creationId xmlns:a16="http://schemas.microsoft.com/office/drawing/2014/main" id="{CE9C9500-EF45-D481-903B-6446B1033917}"/>
                </a:ext>
              </a:extLst>
            </p:cNvPr>
            <p:cNvSpPr/>
            <p:nvPr/>
          </p:nvSpPr>
          <p:spPr>
            <a:xfrm>
              <a:off x="7657090" y="4872040"/>
              <a:ext cx="4199727"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77952E69-95DB-6084-897F-94BBD30FA767}"/>
                </a:ext>
              </a:extLst>
            </p:cNvPr>
            <p:cNvSpPr txBox="1"/>
            <p:nvPr/>
          </p:nvSpPr>
          <p:spPr>
            <a:xfrm>
              <a:off x="7619507" y="5096188"/>
              <a:ext cx="1466427" cy="840230"/>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5400" b="1" i="0" u="none" strike="noStrike" kern="0" cap="none" spc="-20" normalizeH="0" baseline="0" noProof="0">
                  <a:ln>
                    <a:noFill/>
                  </a:ln>
                  <a:solidFill>
                    <a:schemeClr val="accent5"/>
                  </a:solidFill>
                  <a:effectLst>
                    <a:outerShdw blurRad="254000" sx="102000" sy="102000" algn="ctr" rotWithShape="0">
                      <a:prstClr val="black">
                        <a:alpha val="24833"/>
                      </a:prstClr>
                    </a:outerShdw>
                  </a:effectLst>
                  <a:uLnTx/>
                  <a:uFillTx/>
                  <a:latin typeface="Arial" panose="020B0604020202020204"/>
                  <a:ea typeface="+mn-ea"/>
                  <a:cs typeface="Arial" panose="020B0604020202020204" pitchFamily="34" charset="0"/>
                </a:rPr>
                <a:t>17x</a:t>
              </a:r>
            </a:p>
          </p:txBody>
        </p:sp>
        <p:sp>
          <p:nvSpPr>
            <p:cNvPr id="98" name="TextBox 97">
              <a:extLst>
                <a:ext uri="{FF2B5EF4-FFF2-40B4-BE49-F238E27FC236}">
                  <a16:creationId xmlns:a16="http://schemas.microsoft.com/office/drawing/2014/main" id="{4C64D91E-A7BC-EC7C-B718-B3C162B42A7F}"/>
                </a:ext>
              </a:extLst>
            </p:cNvPr>
            <p:cNvSpPr txBox="1"/>
            <p:nvPr/>
          </p:nvSpPr>
          <p:spPr>
            <a:xfrm>
              <a:off x="9064770" y="5130420"/>
              <a:ext cx="2784329" cy="750975"/>
            </a:xfrm>
            <a:prstGeom prst="rect">
              <a:avLst/>
            </a:prstGeom>
            <a:noFill/>
          </p:spPr>
          <p:txBody>
            <a:bodyPr wrap="square" rtlCol="0">
              <a:spAutoFit/>
            </a:bodyPr>
            <a:lstStyle/>
            <a:p>
              <a:pPr defTabSz="457189">
                <a:lnSpc>
                  <a:spcPct val="90000"/>
                </a:lnSpc>
                <a:spcBef>
                  <a:spcPts val="300"/>
                </a:spcBef>
                <a:defRPr/>
              </a:pPr>
              <a:r>
                <a:rPr lang="en-US" sz="1400" kern="0" spc="-20">
                  <a:solidFill>
                    <a:srgbClr val="FFFFFF"/>
                  </a:solidFill>
                  <a:latin typeface="Arial" panose="020B0604020202020204"/>
                  <a:cs typeface="Arial"/>
                </a:rPr>
                <a:t>Security Compute Rating for </a:t>
              </a:r>
            </a:p>
            <a:p>
              <a:pPr defTabSz="457189">
                <a:lnSpc>
                  <a:spcPct val="90000"/>
                </a:lnSpc>
                <a:spcBef>
                  <a:spcPts val="300"/>
                </a:spcBef>
                <a:defRPr/>
              </a:pPr>
              <a:r>
                <a:rPr lang="en-US" sz="1400" kern="0" spc="-20">
                  <a:solidFill>
                    <a:srgbClr val="FFFFFF"/>
                  </a:solidFill>
                  <a:latin typeface="Arial" panose="020B0604020202020204"/>
                  <a:cs typeface="Arial"/>
                </a:rPr>
                <a:t>Firewall</a:t>
              </a:r>
              <a:r>
                <a:rPr kumimoji="0" lang="en-US" sz="1400" b="0" i="0" u="none" strike="noStrike" kern="0" cap="none" spc="-20" normalizeH="0" baseline="0" noProof="0">
                  <a:ln>
                    <a:noFill/>
                  </a:ln>
                  <a:solidFill>
                    <a:srgbClr val="FFFFFF"/>
                  </a:solidFill>
                  <a:effectLst/>
                  <a:uLnTx/>
                  <a:uFillTx/>
                  <a:latin typeface="Arial" panose="020B0604020202020204"/>
                  <a:ea typeface="+mn-ea"/>
                  <a:cs typeface="Arial"/>
                </a:rPr>
                <a:t> Performance </a:t>
              </a:r>
              <a:r>
                <a:rPr lang="en-US" sz="1400" kern="0" spc="-20">
                  <a:solidFill>
                    <a:srgbClr val="FFFFFF"/>
                  </a:solidFill>
                  <a:latin typeface="Arial" panose="020B0604020202020204"/>
                  <a:cs typeface="Arial"/>
                </a:rPr>
                <a:t>vs. </a:t>
              </a:r>
              <a:r>
                <a:rPr kumimoji="0" lang="en-US" sz="1400" b="0" i="0" u="none" strike="noStrike" kern="0" cap="none" spc="-20" normalizeH="0" baseline="0" noProof="0">
                  <a:ln>
                    <a:noFill/>
                  </a:ln>
                  <a:solidFill>
                    <a:srgbClr val="FFFFFF"/>
                  </a:solidFill>
                  <a:effectLst/>
                  <a:uLnTx/>
                  <a:uFillTx/>
                  <a:latin typeface="Arial" panose="020B0604020202020204"/>
                  <a:ea typeface="+mn-ea"/>
                  <a:cs typeface="Arial"/>
                </a:rPr>
                <a:t>Leading</a:t>
              </a:r>
              <a:r>
                <a:rPr kumimoji="0" lang="en-US" sz="1400" b="0" i="0" u="none" strike="noStrike" kern="0" cap="none" spc="-20" normalizeH="0" noProof="0">
                  <a:ln>
                    <a:noFill/>
                  </a:ln>
                  <a:solidFill>
                    <a:srgbClr val="FFFFFF"/>
                  </a:solidFill>
                  <a:effectLst/>
                  <a:uLnTx/>
                  <a:uFillTx/>
                  <a:latin typeface="Arial" panose="020B0604020202020204"/>
                  <a:ea typeface="+mn-ea"/>
                  <a:cs typeface="Arial"/>
                </a:rPr>
                <a:t> </a:t>
              </a:r>
            </a:p>
            <a:p>
              <a:pPr defTabSz="457189">
                <a:lnSpc>
                  <a:spcPct val="90000"/>
                </a:lnSpc>
                <a:spcBef>
                  <a:spcPts val="300"/>
                </a:spcBef>
                <a:defRPr/>
              </a:pPr>
              <a:r>
                <a:rPr kumimoji="0" lang="en-US" sz="1400" b="0" i="0" u="none" strike="noStrike" kern="0" cap="none" spc="-20" normalizeH="0" noProof="0">
                  <a:ln>
                    <a:noFill/>
                  </a:ln>
                  <a:solidFill>
                    <a:srgbClr val="FFFFFF"/>
                  </a:solidFill>
                  <a:effectLst/>
                  <a:uLnTx/>
                  <a:uFillTx/>
                  <a:latin typeface="Arial" panose="020B0604020202020204"/>
                  <a:ea typeface="+mn-ea"/>
                  <a:cs typeface="Arial"/>
                </a:rPr>
                <a:t>Industry-Standard CPUs</a:t>
              </a:r>
              <a:endParaRPr kumimoji="0" lang="en-US" sz="1400" b="0" i="0" u="none" strike="noStrike" kern="0" cap="none" spc="-20" normalizeH="0" baseline="0" noProof="0">
                <a:ln>
                  <a:noFill/>
                </a:ln>
                <a:solidFill>
                  <a:srgbClr val="FFFFFF"/>
                </a:solidFill>
                <a:effectLst/>
                <a:uLnTx/>
                <a:uFillTx/>
                <a:latin typeface="Arial" panose="020B0604020202020204"/>
                <a:ea typeface="+mn-ea"/>
                <a:cs typeface="Arial"/>
              </a:endParaRPr>
            </a:p>
          </p:txBody>
        </p:sp>
      </p:grpSp>
      <p:sp>
        <p:nvSpPr>
          <p:cNvPr id="37" name="TextBox 36">
            <a:extLst>
              <a:ext uri="{FF2B5EF4-FFF2-40B4-BE49-F238E27FC236}">
                <a16:creationId xmlns:a16="http://schemas.microsoft.com/office/drawing/2014/main" id="{5B5DF443-33D4-5D47-3173-71A1942BA367}"/>
              </a:ext>
            </a:extLst>
          </p:cNvPr>
          <p:cNvSpPr txBox="1"/>
          <p:nvPr/>
        </p:nvSpPr>
        <p:spPr>
          <a:xfrm>
            <a:off x="9839457" y="2175803"/>
            <a:ext cx="2010388" cy="480131"/>
          </a:xfrm>
          <a:prstGeom prst="rect">
            <a:avLst/>
          </a:prstGeom>
          <a:noFill/>
        </p:spPr>
        <p:txBody>
          <a:bodyPr wrap="square" rtlCol="0">
            <a:spAutoFit/>
          </a:bodyPr>
          <a:lstStyle/>
          <a:p>
            <a:pPr algn="ctr" defTabSz="457189">
              <a:lnSpc>
                <a:spcPct val="90000"/>
              </a:lnSpc>
              <a:spcBef>
                <a:spcPts val="300"/>
              </a:spcBef>
            </a:pPr>
            <a:r>
              <a:rPr lang="en-US" sz="2800" b="1" kern="0" spc="-20">
                <a:gradFill>
                  <a:gsLst>
                    <a:gs pos="0">
                      <a:schemeClr val="accent4"/>
                    </a:gs>
                    <a:gs pos="100000">
                      <a:schemeClr val="accent4"/>
                    </a:gs>
                  </a:gsLst>
                  <a:lin ang="0" scaled="0"/>
                </a:gradFill>
                <a:effectLst>
                  <a:outerShdw blurRad="254000" sx="102000" sy="102000" algn="ctr" rotWithShape="0">
                    <a:prstClr val="black">
                      <a:alpha val="24833"/>
                    </a:prstClr>
                  </a:outerShdw>
                </a:effectLst>
                <a:cs typeface="Arial" panose="020B0604020202020204" pitchFamily="34" charset="0"/>
              </a:rPr>
              <a:t>CPU</a:t>
            </a:r>
            <a:endParaRPr lang="en-US" sz="2800" kern="0" spc="-20">
              <a:gradFill>
                <a:gsLst>
                  <a:gs pos="0">
                    <a:schemeClr val="accent4"/>
                  </a:gs>
                  <a:gs pos="100000">
                    <a:schemeClr val="accent4"/>
                  </a:gs>
                </a:gsLst>
                <a:lin ang="0" scaled="0"/>
              </a:gradFill>
              <a:effectLst>
                <a:outerShdw blurRad="254000" sx="102000" sy="102000" algn="ctr" rotWithShape="0">
                  <a:prstClr val="black">
                    <a:alpha val="24833"/>
                  </a:prstClr>
                </a:outerShdw>
              </a:effectLst>
              <a:cs typeface="Arial" panose="020B0604020202020204" pitchFamily="34" charset="0"/>
            </a:endParaRPr>
          </a:p>
        </p:txBody>
      </p:sp>
      <p:sp>
        <p:nvSpPr>
          <p:cNvPr id="38" name="TextBox 37">
            <a:extLst>
              <a:ext uri="{FF2B5EF4-FFF2-40B4-BE49-F238E27FC236}">
                <a16:creationId xmlns:a16="http://schemas.microsoft.com/office/drawing/2014/main" id="{1DE854C7-EF69-865A-0F9B-1E9AD1991635}"/>
              </a:ext>
            </a:extLst>
          </p:cNvPr>
          <p:cNvSpPr txBox="1"/>
          <p:nvPr/>
        </p:nvSpPr>
        <p:spPr>
          <a:xfrm>
            <a:off x="9839458" y="2556997"/>
            <a:ext cx="2010386" cy="286232"/>
          </a:xfrm>
          <a:prstGeom prst="rect">
            <a:avLst/>
          </a:prstGeom>
          <a:noFill/>
        </p:spPr>
        <p:txBody>
          <a:bodyPr wrap="square" rtlCol="0">
            <a:spAutoFit/>
          </a:bodyPr>
          <a:lstStyle/>
          <a:p>
            <a:pPr algn="ctr" defTabSz="457189">
              <a:lnSpc>
                <a:spcPct val="90000"/>
              </a:lnSpc>
              <a:spcBef>
                <a:spcPts val="300"/>
              </a:spcBef>
            </a:pPr>
            <a:r>
              <a:rPr lang="en-US" sz="1400" kern="0" spc="-20">
                <a:solidFill>
                  <a:schemeClr val="bg1">
                    <a:lumMod val="85000"/>
                  </a:schemeClr>
                </a:solidFill>
                <a:cs typeface="Arial" panose="020B0604020202020204" pitchFamily="34" charset="0"/>
              </a:rPr>
              <a:t>Octa Core</a:t>
            </a:r>
          </a:p>
        </p:txBody>
      </p:sp>
      <p:sp>
        <p:nvSpPr>
          <p:cNvPr id="39" name="TextBox 38">
            <a:extLst>
              <a:ext uri="{FF2B5EF4-FFF2-40B4-BE49-F238E27FC236}">
                <a16:creationId xmlns:a16="http://schemas.microsoft.com/office/drawing/2014/main" id="{0CAE344A-D19B-D67A-D358-5501525E1210}"/>
              </a:ext>
            </a:extLst>
          </p:cNvPr>
          <p:cNvSpPr txBox="1"/>
          <p:nvPr/>
        </p:nvSpPr>
        <p:spPr>
          <a:xfrm>
            <a:off x="9839458" y="1969934"/>
            <a:ext cx="2010386" cy="286232"/>
          </a:xfrm>
          <a:prstGeom prst="rect">
            <a:avLst/>
          </a:prstGeom>
          <a:noFill/>
        </p:spPr>
        <p:txBody>
          <a:bodyPr wrap="square" rtlCol="0">
            <a:spAutoFit/>
          </a:bodyPr>
          <a:lstStyle/>
          <a:p>
            <a:pPr algn="ctr" defTabSz="457189">
              <a:lnSpc>
                <a:spcPct val="90000"/>
              </a:lnSpc>
              <a:spcBef>
                <a:spcPts val="300"/>
              </a:spcBef>
            </a:pPr>
            <a:r>
              <a:rPr lang="en-US" sz="1400" kern="0" spc="-20">
                <a:solidFill>
                  <a:schemeClr val="bg1">
                    <a:lumMod val="85000"/>
                  </a:schemeClr>
                </a:solidFill>
                <a:cs typeface="Arial" panose="020B0604020202020204" pitchFamily="34" charset="0"/>
              </a:rPr>
              <a:t>Dual Cluster</a:t>
            </a:r>
          </a:p>
        </p:txBody>
      </p:sp>
      <p:grpSp>
        <p:nvGrpSpPr>
          <p:cNvPr id="41" name="Group 40">
            <a:extLst>
              <a:ext uri="{FF2B5EF4-FFF2-40B4-BE49-F238E27FC236}">
                <a16:creationId xmlns:a16="http://schemas.microsoft.com/office/drawing/2014/main" id="{733F021B-4CC2-031A-A526-FD722D43252A}"/>
              </a:ext>
            </a:extLst>
          </p:cNvPr>
          <p:cNvGrpSpPr/>
          <p:nvPr/>
        </p:nvGrpSpPr>
        <p:grpSpPr>
          <a:xfrm>
            <a:off x="9839457" y="1928813"/>
            <a:ext cx="2017360" cy="933259"/>
            <a:chOff x="9839457" y="1928813"/>
            <a:chExt cx="2017360" cy="933259"/>
          </a:xfrm>
        </p:grpSpPr>
        <p:sp>
          <p:nvSpPr>
            <p:cNvPr id="42" name="Rounded Rectangle 41">
              <a:extLst>
                <a:ext uri="{FF2B5EF4-FFF2-40B4-BE49-F238E27FC236}">
                  <a16:creationId xmlns:a16="http://schemas.microsoft.com/office/drawing/2014/main" id="{C8AF3A99-8EF3-B962-12DD-3F3D175B7B45}"/>
                </a:ext>
              </a:extLst>
            </p:cNvPr>
            <p:cNvSpPr/>
            <p:nvPr/>
          </p:nvSpPr>
          <p:spPr>
            <a:xfrm>
              <a:off x="9846431" y="1928813"/>
              <a:ext cx="2010386" cy="933259"/>
            </a:xfrm>
            <a:prstGeom prst="roundRect">
              <a:avLst>
                <a:gd name="adj" fmla="val 14994"/>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3" name="TextBox 42">
              <a:extLst>
                <a:ext uri="{FF2B5EF4-FFF2-40B4-BE49-F238E27FC236}">
                  <a16:creationId xmlns:a16="http://schemas.microsoft.com/office/drawing/2014/main" id="{4BBE69EB-FC95-5339-763C-8B6B92ACF767}"/>
                </a:ext>
              </a:extLst>
            </p:cNvPr>
            <p:cNvSpPr txBox="1"/>
            <p:nvPr/>
          </p:nvSpPr>
          <p:spPr>
            <a:xfrm>
              <a:off x="9839457" y="2175803"/>
              <a:ext cx="2010388" cy="480131"/>
            </a:xfrm>
            <a:prstGeom prst="rect">
              <a:avLst/>
            </a:prstGeom>
            <a:noFill/>
          </p:spPr>
          <p:txBody>
            <a:bodyPr wrap="square" rtlCol="0">
              <a:spAutoFit/>
            </a:bodyPr>
            <a:lstStyle/>
            <a:p>
              <a:pPr algn="ctr" defTabSz="457189">
                <a:lnSpc>
                  <a:spcPct val="90000"/>
                </a:lnSpc>
                <a:spcBef>
                  <a:spcPts val="300"/>
                </a:spcBef>
              </a:pPr>
              <a:r>
                <a:rPr lang="en-US" sz="2800" b="1" kern="0" spc="-20">
                  <a:solidFill>
                    <a:schemeClr val="accent2"/>
                  </a:solidFill>
                  <a:effectLst>
                    <a:outerShdw blurRad="254000" sx="102000" sy="102000" algn="ctr" rotWithShape="0">
                      <a:prstClr val="black">
                        <a:alpha val="24833"/>
                      </a:prstClr>
                    </a:outerShdw>
                  </a:effectLst>
                  <a:cs typeface="Arial" panose="020B0604020202020204" pitchFamily="34" charset="0"/>
                </a:rPr>
                <a:t>CPU</a:t>
              </a:r>
              <a:endParaRPr lang="en-US" sz="2800" kern="0" spc="-20">
                <a:solidFill>
                  <a:schemeClr val="accent2"/>
                </a:solidFill>
                <a:effectLst>
                  <a:outerShdw blurRad="254000" sx="102000" sy="102000" algn="ctr" rotWithShape="0">
                    <a:prstClr val="black">
                      <a:alpha val="24833"/>
                    </a:prstClr>
                  </a:outerShdw>
                </a:effectLst>
                <a:cs typeface="Arial" panose="020B0604020202020204" pitchFamily="34" charset="0"/>
              </a:endParaRPr>
            </a:p>
          </p:txBody>
        </p:sp>
        <p:sp>
          <p:nvSpPr>
            <p:cNvPr id="44" name="TextBox 43">
              <a:extLst>
                <a:ext uri="{FF2B5EF4-FFF2-40B4-BE49-F238E27FC236}">
                  <a16:creationId xmlns:a16="http://schemas.microsoft.com/office/drawing/2014/main" id="{907818E4-6A21-DACB-3095-7DE93B5D3826}"/>
                </a:ext>
              </a:extLst>
            </p:cNvPr>
            <p:cNvSpPr txBox="1"/>
            <p:nvPr/>
          </p:nvSpPr>
          <p:spPr>
            <a:xfrm>
              <a:off x="9839458" y="2556997"/>
              <a:ext cx="2010386" cy="286232"/>
            </a:xfrm>
            <a:prstGeom prst="rect">
              <a:avLst/>
            </a:prstGeom>
            <a:noFill/>
          </p:spPr>
          <p:txBody>
            <a:bodyPr wrap="square" rtlCol="0">
              <a:spAutoFit/>
            </a:bodyPr>
            <a:lstStyle/>
            <a:p>
              <a:pPr algn="ctr" defTabSz="457189">
                <a:lnSpc>
                  <a:spcPct val="90000"/>
                </a:lnSpc>
                <a:spcBef>
                  <a:spcPts val="300"/>
                </a:spcBef>
              </a:pPr>
              <a:r>
                <a:rPr lang="en-US" sz="1400" kern="0" spc="-20">
                  <a:solidFill>
                    <a:schemeClr val="bg1">
                      <a:lumMod val="85000"/>
                    </a:schemeClr>
                  </a:solidFill>
                  <a:cs typeface="Arial" panose="020B0604020202020204" pitchFamily="34" charset="0"/>
                </a:rPr>
                <a:t>Octa Core</a:t>
              </a:r>
            </a:p>
          </p:txBody>
        </p:sp>
        <p:sp>
          <p:nvSpPr>
            <p:cNvPr id="45" name="TextBox 44">
              <a:extLst>
                <a:ext uri="{FF2B5EF4-FFF2-40B4-BE49-F238E27FC236}">
                  <a16:creationId xmlns:a16="http://schemas.microsoft.com/office/drawing/2014/main" id="{F227B3F9-83A8-A666-533C-DC10CAA51433}"/>
                </a:ext>
              </a:extLst>
            </p:cNvPr>
            <p:cNvSpPr txBox="1"/>
            <p:nvPr/>
          </p:nvSpPr>
          <p:spPr>
            <a:xfrm>
              <a:off x="9839458" y="1969934"/>
              <a:ext cx="2010386" cy="286232"/>
            </a:xfrm>
            <a:prstGeom prst="rect">
              <a:avLst/>
            </a:prstGeom>
            <a:noFill/>
          </p:spPr>
          <p:txBody>
            <a:bodyPr wrap="square" rtlCol="0">
              <a:spAutoFit/>
            </a:bodyPr>
            <a:lstStyle/>
            <a:p>
              <a:pPr algn="ctr" defTabSz="457189">
                <a:lnSpc>
                  <a:spcPct val="90000"/>
                </a:lnSpc>
                <a:spcBef>
                  <a:spcPts val="300"/>
                </a:spcBef>
              </a:pPr>
              <a:r>
                <a:rPr lang="en-US" sz="1400" kern="0" spc="-20">
                  <a:solidFill>
                    <a:schemeClr val="bg1">
                      <a:lumMod val="85000"/>
                    </a:schemeClr>
                  </a:solidFill>
                  <a:cs typeface="Arial" panose="020B0604020202020204" pitchFamily="34" charset="0"/>
                </a:rPr>
                <a:t>Dual Cluster</a:t>
              </a:r>
            </a:p>
          </p:txBody>
        </p:sp>
      </p:grpSp>
      <p:grpSp>
        <p:nvGrpSpPr>
          <p:cNvPr id="50" name="Group 49">
            <a:extLst>
              <a:ext uri="{FF2B5EF4-FFF2-40B4-BE49-F238E27FC236}">
                <a16:creationId xmlns:a16="http://schemas.microsoft.com/office/drawing/2014/main" id="{DC15B505-E4F9-1D29-F7E4-C0F4D3317052}"/>
              </a:ext>
            </a:extLst>
          </p:cNvPr>
          <p:cNvGrpSpPr/>
          <p:nvPr/>
        </p:nvGrpSpPr>
        <p:grpSpPr>
          <a:xfrm>
            <a:off x="7619507" y="3775267"/>
            <a:ext cx="4229594" cy="933259"/>
            <a:chOff x="7619507" y="3775267"/>
            <a:chExt cx="4229594" cy="933259"/>
          </a:xfrm>
        </p:grpSpPr>
        <p:sp>
          <p:nvSpPr>
            <p:cNvPr id="51" name="Rounded Rectangle 50">
              <a:extLst>
                <a:ext uri="{FF2B5EF4-FFF2-40B4-BE49-F238E27FC236}">
                  <a16:creationId xmlns:a16="http://schemas.microsoft.com/office/drawing/2014/main" id="{04C18C44-960A-774B-C7B6-4958AE00F304}"/>
                </a:ext>
              </a:extLst>
            </p:cNvPr>
            <p:cNvSpPr/>
            <p:nvPr/>
          </p:nvSpPr>
          <p:spPr>
            <a:xfrm>
              <a:off x="7657091" y="3775267"/>
              <a:ext cx="4192010" cy="933259"/>
            </a:xfrm>
            <a:prstGeom prst="roundRect">
              <a:avLst>
                <a:gd name="adj" fmla="val 14994"/>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2" name="TextBox 51">
              <a:extLst>
                <a:ext uri="{FF2B5EF4-FFF2-40B4-BE49-F238E27FC236}">
                  <a16:creationId xmlns:a16="http://schemas.microsoft.com/office/drawing/2014/main" id="{DD2118E0-3754-A94E-2827-09B826695E57}"/>
                </a:ext>
              </a:extLst>
            </p:cNvPr>
            <p:cNvSpPr txBox="1"/>
            <p:nvPr/>
          </p:nvSpPr>
          <p:spPr>
            <a:xfrm>
              <a:off x="7619508" y="3876694"/>
              <a:ext cx="4229591" cy="507831"/>
            </a:xfrm>
            <a:prstGeom prst="rect">
              <a:avLst/>
            </a:prstGeom>
            <a:noFill/>
          </p:spPr>
          <p:txBody>
            <a:bodyPr wrap="square" rtlCol="0">
              <a:spAutoFit/>
            </a:bodyPr>
            <a:lstStyle/>
            <a:p>
              <a:pPr algn="ctr" defTabSz="457189">
                <a:lnSpc>
                  <a:spcPct val="90000"/>
                </a:lnSpc>
                <a:spcBef>
                  <a:spcPts val="300"/>
                </a:spcBef>
              </a:pPr>
              <a:r>
                <a:rPr lang="en-US" sz="3000" b="1" kern="0" spc="-20">
                  <a:solidFill>
                    <a:schemeClr val="accent6"/>
                  </a:solidFill>
                  <a:effectLst>
                    <a:outerShdw blurRad="254000" sx="102000" sy="102000" algn="ctr" rotWithShape="0">
                      <a:prstClr val="black">
                        <a:alpha val="24833"/>
                      </a:prstClr>
                    </a:outerShdw>
                  </a:effectLst>
                  <a:cs typeface="Arial" panose="020B0604020202020204" pitchFamily="34" charset="0"/>
                </a:rPr>
                <a:t>NP7 lite </a:t>
              </a:r>
              <a:r>
                <a:rPr lang="en-US" sz="3000" kern="0" spc="-20">
                  <a:solidFill>
                    <a:schemeClr val="accent6"/>
                  </a:solidFill>
                  <a:effectLst>
                    <a:outerShdw blurRad="254000" sx="102000" sy="102000" algn="ctr" rotWithShape="0">
                      <a:prstClr val="black">
                        <a:alpha val="24833"/>
                      </a:prstClr>
                    </a:outerShdw>
                  </a:effectLst>
                  <a:cs typeface="Arial" panose="020B0604020202020204" pitchFamily="34" charset="0"/>
                </a:rPr>
                <a:t>+</a:t>
              </a:r>
              <a:r>
                <a:rPr lang="en-US" sz="3000" b="1" kern="0" spc="-20">
                  <a:solidFill>
                    <a:schemeClr val="accent6"/>
                  </a:solidFill>
                  <a:effectLst>
                    <a:outerShdw blurRad="254000" sx="102000" sy="102000" algn="ctr" rotWithShape="0">
                      <a:prstClr val="black">
                        <a:alpha val="24833"/>
                      </a:prstClr>
                    </a:outerShdw>
                  </a:effectLst>
                  <a:cs typeface="Arial" panose="020B0604020202020204" pitchFamily="34" charset="0"/>
                </a:rPr>
                <a:t> CP 10</a:t>
              </a:r>
            </a:p>
          </p:txBody>
        </p:sp>
        <p:sp>
          <p:nvSpPr>
            <p:cNvPr id="53" name="TextBox 52">
              <a:extLst>
                <a:ext uri="{FF2B5EF4-FFF2-40B4-BE49-F238E27FC236}">
                  <a16:creationId xmlns:a16="http://schemas.microsoft.com/office/drawing/2014/main" id="{0844E128-29D6-28DC-B1EA-DFB49DD36EB9}"/>
                </a:ext>
              </a:extLst>
            </p:cNvPr>
            <p:cNvSpPr txBox="1"/>
            <p:nvPr/>
          </p:nvSpPr>
          <p:spPr>
            <a:xfrm>
              <a:off x="7619507" y="4347949"/>
              <a:ext cx="4229592" cy="286232"/>
            </a:xfrm>
            <a:prstGeom prst="rect">
              <a:avLst/>
            </a:prstGeom>
            <a:noFill/>
          </p:spPr>
          <p:txBody>
            <a:bodyPr wrap="square" rtlCol="0">
              <a:spAutoFit/>
            </a:bodyPr>
            <a:lstStyle/>
            <a:p>
              <a:pPr algn="ctr" defTabSz="457189">
                <a:lnSpc>
                  <a:spcPct val="90000"/>
                </a:lnSpc>
                <a:spcBef>
                  <a:spcPts val="300"/>
                </a:spcBef>
              </a:pPr>
              <a:r>
                <a:rPr lang="en-US" sz="1400" kern="0" spc="-20">
                  <a:solidFill>
                    <a:schemeClr val="bg1">
                      <a:lumMod val="85000"/>
                    </a:schemeClr>
                  </a:solidFill>
                  <a:cs typeface="Arial" panose="020B0604020202020204" pitchFamily="34" charset="0"/>
                </a:rPr>
                <a:t>Security Processing Unit</a:t>
              </a:r>
            </a:p>
          </p:txBody>
        </p:sp>
      </p:grpSp>
      <p:grpSp>
        <p:nvGrpSpPr>
          <p:cNvPr id="76" name="Group 75">
            <a:extLst>
              <a:ext uri="{FF2B5EF4-FFF2-40B4-BE49-F238E27FC236}">
                <a16:creationId xmlns:a16="http://schemas.microsoft.com/office/drawing/2014/main" id="{D0AEA0A4-D55F-3E4C-9E7E-A5BADB9D09F2}"/>
              </a:ext>
            </a:extLst>
          </p:cNvPr>
          <p:cNvGrpSpPr/>
          <p:nvPr/>
        </p:nvGrpSpPr>
        <p:grpSpPr>
          <a:xfrm>
            <a:off x="4532679" y="4872040"/>
            <a:ext cx="3119879" cy="1308099"/>
            <a:chOff x="4532679" y="4872040"/>
            <a:chExt cx="3119879" cy="1308099"/>
          </a:xfrm>
        </p:grpSpPr>
        <p:sp>
          <p:nvSpPr>
            <p:cNvPr id="77" name="Rounded Rectangle 76">
              <a:extLst>
                <a:ext uri="{FF2B5EF4-FFF2-40B4-BE49-F238E27FC236}">
                  <a16:creationId xmlns:a16="http://schemas.microsoft.com/office/drawing/2014/main" id="{F5195EAA-6323-414C-B423-D8DD953CFE7F}"/>
                </a:ext>
              </a:extLst>
            </p:cNvPr>
            <p:cNvSpPr/>
            <p:nvPr/>
          </p:nvSpPr>
          <p:spPr>
            <a:xfrm>
              <a:off x="4698426" y="4872040"/>
              <a:ext cx="2795148" cy="1308099"/>
            </a:xfrm>
            <a:prstGeom prst="roundRect">
              <a:avLst>
                <a:gd name="adj" fmla="val 11075"/>
              </a:avLst>
            </a:prstGeom>
            <a:solidFill>
              <a:schemeClr val="bg1">
                <a:lumMod val="75000"/>
                <a:alpha val="14763"/>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1529B8B8-655D-3C40-B341-72339180345C}"/>
                </a:ext>
              </a:extLst>
            </p:cNvPr>
            <p:cNvSpPr txBox="1"/>
            <p:nvPr/>
          </p:nvSpPr>
          <p:spPr>
            <a:xfrm>
              <a:off x="4532679" y="5230624"/>
              <a:ext cx="3119879" cy="590931"/>
            </a:xfrm>
            <a:prstGeom prst="rect">
              <a:avLst/>
            </a:prstGeom>
            <a:noFill/>
          </p:spPr>
          <p:txBody>
            <a:bodyPr wrap="square" lIns="91440" tIns="45720" rIns="91440" bIns="45720" rtlCol="0" anchor="t">
              <a:spAutoFit/>
            </a:bodyPr>
            <a:lstStyle/>
            <a:p>
              <a:pPr algn="ctr" defTabSz="457189">
                <a:lnSpc>
                  <a:spcPct val="90000"/>
                </a:lnSpc>
                <a:spcBef>
                  <a:spcPts val="300"/>
                </a:spcBef>
                <a:defRPr/>
              </a:pPr>
              <a:r>
                <a:rPr lang="en-US" sz="3600" b="1" kern="0" spc="-40">
                  <a:solidFill>
                    <a:schemeClr val="accent2"/>
                  </a:solidFill>
                  <a:effectLst>
                    <a:outerShdw blurRad="254000" sx="102000" sy="102000" algn="ctr" rotWithShape="0">
                      <a:prstClr val="black">
                        <a:alpha val="24833"/>
                      </a:prstClr>
                    </a:outerShdw>
                  </a:effectLst>
                  <a:cs typeface="Arial"/>
                </a:rPr>
                <a:t>DDoS</a:t>
              </a:r>
            </a:p>
          </p:txBody>
        </p:sp>
        <p:sp>
          <p:nvSpPr>
            <p:cNvPr id="79" name="TextBox 78">
              <a:extLst>
                <a:ext uri="{FF2B5EF4-FFF2-40B4-BE49-F238E27FC236}">
                  <a16:creationId xmlns:a16="http://schemas.microsoft.com/office/drawing/2014/main" id="{2E44FC66-E3E3-0C46-988C-4570E931D9FF}"/>
                </a:ext>
              </a:extLst>
            </p:cNvPr>
            <p:cNvSpPr txBox="1"/>
            <p:nvPr/>
          </p:nvSpPr>
          <p:spPr>
            <a:xfrm>
              <a:off x="4717048" y="5691031"/>
              <a:ext cx="2779712" cy="28623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n-US" sz="1400" kern="0" spc="-20">
                  <a:solidFill>
                    <a:srgbClr val="FFFFFF"/>
                  </a:solidFill>
                  <a:latin typeface="Arial" panose="020B0604020202020204"/>
                  <a:cs typeface="Arial"/>
                </a:rPr>
                <a:t>Protection</a:t>
              </a:r>
              <a:endParaRPr kumimoji="0" lang="en-US" sz="1400" b="0" i="0" u="none" strike="noStrike" kern="0" cap="none" spc="-20" normalizeH="0" baseline="0" noProof="0">
                <a:ln>
                  <a:noFill/>
                </a:ln>
                <a:solidFill>
                  <a:srgbClr val="FFFFFF"/>
                </a:solidFill>
                <a:effectLst/>
                <a:uLnTx/>
                <a:uFillTx/>
                <a:latin typeface="Arial" panose="020B0604020202020204"/>
                <a:ea typeface="+mn-ea"/>
                <a:cs typeface="Arial"/>
              </a:endParaRPr>
            </a:p>
          </p:txBody>
        </p:sp>
        <p:sp>
          <p:nvSpPr>
            <p:cNvPr id="14" name="TextBox 13">
              <a:extLst>
                <a:ext uri="{FF2B5EF4-FFF2-40B4-BE49-F238E27FC236}">
                  <a16:creationId xmlns:a16="http://schemas.microsoft.com/office/drawing/2014/main" id="{DB3ABA06-DDD3-79B0-1318-C89AFF85ECCE}"/>
                </a:ext>
              </a:extLst>
            </p:cNvPr>
            <p:cNvSpPr txBox="1"/>
            <p:nvPr/>
          </p:nvSpPr>
          <p:spPr>
            <a:xfrm>
              <a:off x="4717048" y="5029286"/>
              <a:ext cx="2779712" cy="28623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n-US" sz="1400" kern="0" spc="-20">
                  <a:solidFill>
                    <a:srgbClr val="FFFFFF"/>
                  </a:solidFill>
                  <a:latin typeface="Arial" panose="020B0604020202020204"/>
                  <a:cs typeface="Arial"/>
                </a:rPr>
                <a:t>Volumetric</a:t>
              </a:r>
              <a:endParaRPr kumimoji="0" lang="en-US" sz="1400" b="0" i="0" u="none" strike="noStrike" kern="0" cap="none" spc="-20" normalizeH="0" baseline="0" noProof="0">
                <a:ln>
                  <a:noFill/>
                </a:ln>
                <a:solidFill>
                  <a:srgbClr val="FFFFFF"/>
                </a:solidFill>
                <a:effectLst/>
                <a:uLnTx/>
                <a:uFillTx/>
                <a:latin typeface="Arial" panose="020B0604020202020204"/>
                <a:ea typeface="+mn-ea"/>
                <a:cs typeface="Arial"/>
              </a:endParaRPr>
            </a:p>
          </p:txBody>
        </p:sp>
      </p:grpSp>
    </p:spTree>
    <p:extLst>
      <p:ext uri="{BB962C8B-B14F-4D97-AF65-F5344CB8AC3E}">
        <p14:creationId xmlns:p14="http://schemas.microsoft.com/office/powerpoint/2010/main" val="3991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200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1000"/>
                                        <p:tgtEl>
                                          <p:spTgt spid="34"/>
                                        </p:tgtEl>
                                      </p:cBhvr>
                                    </p:animEffect>
                                  </p:childTnLst>
                                </p:cTn>
                              </p:par>
                              <p:par>
                                <p:cTn id="11" presetID="53" presetClass="entr" presetSubtype="16" fill="hold" nodeType="withEffect">
                                  <p:stCondLst>
                                    <p:cond delay="200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Effect transition="in" filter="fade">
                                      <p:cBhvr>
                                        <p:cTn id="15" dur="1000"/>
                                        <p:tgtEl>
                                          <p:spTgt spid="31"/>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7000"/>
                            </p:stCondLst>
                            <p:childTnLst>
                              <p:par>
                                <p:cTn id="33" presetID="10" presetClass="entr" presetSubtype="0" fill="hold" nodeType="afterEffect">
                                  <p:stCondLst>
                                    <p:cond delay="5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8000"/>
                            </p:stCondLst>
                            <p:childTnLst>
                              <p:par>
                                <p:cTn id="37" presetID="10" presetClass="entr" presetSubtype="0" fill="hold" nodeType="after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9000"/>
                            </p:stCondLst>
                            <p:childTnLst>
                              <p:par>
                                <p:cTn id="41" presetID="10" presetClass="entr" presetSubtype="0" fill="hold" nodeType="afterEffect">
                                  <p:stCondLst>
                                    <p:cond delay="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10000"/>
                            </p:stCondLst>
                            <p:childTnLst>
                              <p:par>
                                <p:cTn id="45" presetID="10" presetClass="entr" presetSubtype="0" fill="hold" nodeType="afterEffect">
                                  <p:stCondLst>
                                    <p:cond delay="50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11000"/>
                            </p:stCondLst>
                            <p:childTnLst>
                              <p:par>
                                <p:cTn id="49" presetID="10" presetClass="entr" presetSubtype="0" fill="hold" nodeType="after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12000"/>
                            </p:stCondLst>
                            <p:childTnLst>
                              <p:par>
                                <p:cTn id="53" presetID="10" presetClass="entr" presetSubtype="0" fill="hold" nodeType="afterEffect">
                                  <p:stCondLst>
                                    <p:cond delay="50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13000"/>
                            </p:stCondLst>
                            <p:childTnLst>
                              <p:par>
                                <p:cTn id="57" presetID="10" presetClass="entr" presetSubtype="0" fill="hold" nodeType="after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14000"/>
                            </p:stCondLst>
                            <p:childTnLst>
                              <p:par>
                                <p:cTn id="61" presetID="10" presetClass="entr" presetSubtype="0" fill="hold" nodeType="afterEffect">
                                  <p:stCondLst>
                                    <p:cond delay="5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childTnLst>
                          </p:cTn>
                        </p:par>
                        <p:par>
                          <p:cTn id="64" fill="hold">
                            <p:stCondLst>
                              <p:cond delay="15000"/>
                            </p:stCondLst>
                            <p:childTnLst>
                              <p:par>
                                <p:cTn id="65" presetID="1" presetClass="entr" presetSubtype="0" fill="hold" nodeType="after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par>
                          <p:cTn id="67" fill="hold">
                            <p:stCondLst>
                              <p:cond delay="15000"/>
                            </p:stCondLst>
                            <p:childTnLst>
                              <p:par>
                                <p:cTn id="68" presetID="1" presetClass="entr" presetSubtype="0"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22B1EA5F-D779-B042-83DB-9F3C584BDBF0}"/>
              </a:ext>
            </a:extLst>
          </p:cNvPr>
          <p:cNvSpPr/>
          <p:nvPr/>
        </p:nvSpPr>
        <p:spPr>
          <a:xfrm>
            <a:off x="2469399" y="1425271"/>
            <a:ext cx="5308192" cy="4746539"/>
          </a:xfrm>
          <a:prstGeom prst="ellipse">
            <a:avLst/>
          </a:prstGeom>
          <a:noFill/>
          <a:ln w="412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 name="Title 1">
            <a:extLst>
              <a:ext uri="{FF2B5EF4-FFF2-40B4-BE49-F238E27FC236}">
                <a16:creationId xmlns:a16="http://schemas.microsoft.com/office/drawing/2014/main" id="{B75A0AF6-AEAB-B347-BF0C-07032E38C62D}"/>
              </a:ext>
            </a:extLst>
          </p:cNvPr>
          <p:cNvSpPr>
            <a:spLocks noGrp="1"/>
          </p:cNvSpPr>
          <p:nvPr>
            <p:ph type="title"/>
          </p:nvPr>
        </p:nvSpPr>
        <p:spPr>
          <a:xfrm>
            <a:off x="411541" y="80954"/>
            <a:ext cx="11127317" cy="975783"/>
          </a:xfrm>
        </p:spPr>
        <p:txBody>
          <a:bodyPr/>
          <a:lstStyle/>
          <a:p>
            <a:r>
              <a:rPr lang="en-US" sz="3600" dirty="0">
                <a:solidFill>
                  <a:srgbClr val="000000"/>
                </a:solidFill>
              </a:rPr>
              <a:t>#</a:t>
            </a:r>
            <a:r>
              <a:rPr lang="ru-RU" sz="3600" dirty="0">
                <a:solidFill>
                  <a:srgbClr val="000000"/>
                </a:solidFill>
              </a:rPr>
              <a:t>2</a:t>
            </a:r>
            <a:r>
              <a:rPr lang="en-US" sz="3600" dirty="0">
                <a:solidFill>
                  <a:srgbClr val="000000"/>
                </a:solidFill>
              </a:rPr>
              <a:t> Fabric Management Center (</a:t>
            </a:r>
            <a:r>
              <a:rPr lang="en-US" sz="3600" dirty="0" err="1">
                <a:solidFill>
                  <a:srgbClr val="000000"/>
                </a:solidFill>
              </a:rPr>
              <a:t>FortiManager</a:t>
            </a:r>
            <a:r>
              <a:rPr lang="en-US" sz="3600" dirty="0">
                <a:solidFill>
                  <a:srgbClr val="000000"/>
                </a:solidFill>
              </a:rPr>
              <a:t>, </a:t>
            </a:r>
            <a:r>
              <a:rPr lang="en-US" sz="3600" dirty="0" err="1">
                <a:solidFill>
                  <a:srgbClr val="000000"/>
                </a:solidFill>
              </a:rPr>
              <a:t>FortiAnalyzer</a:t>
            </a:r>
            <a:r>
              <a:rPr lang="en-US" sz="3600" dirty="0">
                <a:solidFill>
                  <a:srgbClr val="000000"/>
                </a:solidFill>
              </a:rPr>
              <a:t>, </a:t>
            </a:r>
            <a:r>
              <a:rPr lang="en-US" sz="3600" dirty="0" err="1">
                <a:solidFill>
                  <a:srgbClr val="000000"/>
                </a:solidFill>
              </a:rPr>
              <a:t>FortiZTP</a:t>
            </a:r>
            <a:r>
              <a:rPr lang="en-US" sz="3600" dirty="0">
                <a:solidFill>
                  <a:srgbClr val="000000"/>
                </a:solidFill>
              </a:rPr>
              <a:t>)</a:t>
            </a:r>
            <a:endParaRPr lang="en-US" sz="3400" b="1" dirty="0">
              <a:solidFill>
                <a:schemeClr val="tx1"/>
              </a:solidFill>
              <a:cs typeface="Arial"/>
            </a:endParaRPr>
          </a:p>
        </p:txBody>
      </p:sp>
      <p:pic>
        <p:nvPicPr>
          <p:cNvPr id="6" name="Picture 5">
            <a:extLst>
              <a:ext uri="{FF2B5EF4-FFF2-40B4-BE49-F238E27FC236}">
                <a16:creationId xmlns:a16="http://schemas.microsoft.com/office/drawing/2014/main" id="{6AB53868-F9B0-A44E-AED5-D98B38B497A9}"/>
              </a:ext>
            </a:extLst>
          </p:cNvPr>
          <p:cNvPicPr>
            <a:picLocks noChangeAspect="1"/>
          </p:cNvPicPr>
          <p:nvPr/>
        </p:nvPicPr>
        <p:blipFill>
          <a:blip r:embed="rId3"/>
          <a:stretch>
            <a:fillRect/>
          </a:stretch>
        </p:blipFill>
        <p:spPr>
          <a:xfrm>
            <a:off x="4399176" y="1399891"/>
            <a:ext cx="6960808" cy="4845268"/>
          </a:xfrm>
          <a:prstGeom prst="rect">
            <a:avLst/>
          </a:prstGeom>
        </p:spPr>
      </p:pic>
      <p:grpSp>
        <p:nvGrpSpPr>
          <p:cNvPr id="2" name="Group 1">
            <a:extLst>
              <a:ext uri="{FF2B5EF4-FFF2-40B4-BE49-F238E27FC236}">
                <a16:creationId xmlns:a16="http://schemas.microsoft.com/office/drawing/2014/main" id="{9C2B118C-C446-C240-BFCF-EDC25EA5A8A2}"/>
              </a:ext>
            </a:extLst>
          </p:cNvPr>
          <p:cNvGrpSpPr/>
          <p:nvPr/>
        </p:nvGrpSpPr>
        <p:grpSpPr>
          <a:xfrm>
            <a:off x="3175811" y="5263663"/>
            <a:ext cx="864531" cy="898981"/>
            <a:chOff x="3175811" y="5263663"/>
            <a:chExt cx="864531" cy="898981"/>
          </a:xfrm>
        </p:grpSpPr>
        <p:sp>
          <p:nvSpPr>
            <p:cNvPr id="22" name="Oval 21">
              <a:extLst>
                <a:ext uri="{FF2B5EF4-FFF2-40B4-BE49-F238E27FC236}">
                  <a16:creationId xmlns:a16="http://schemas.microsoft.com/office/drawing/2014/main" id="{819250E0-5FDD-6745-B4D2-BEDF1A7348AF}"/>
                </a:ext>
              </a:extLst>
            </p:cNvPr>
            <p:cNvSpPr/>
            <p:nvPr/>
          </p:nvSpPr>
          <p:spPr>
            <a:xfrm>
              <a:off x="3175811" y="5263663"/>
              <a:ext cx="864531" cy="898981"/>
            </a:xfrm>
            <a:prstGeom prst="ellipse">
              <a:avLst/>
            </a:prstGeom>
            <a:solidFill>
              <a:schemeClr val="bg1"/>
            </a:solidFill>
            <a:ln>
              <a:noFill/>
            </a:ln>
            <a:effectLst>
              <a:outerShdw blurRad="635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AB44D5A8-CA33-864D-AF18-F75391625478}"/>
                </a:ext>
              </a:extLst>
            </p:cNvPr>
            <p:cNvSpPr/>
            <p:nvPr/>
          </p:nvSpPr>
          <p:spPr>
            <a:xfrm>
              <a:off x="3298252" y="5403532"/>
              <a:ext cx="627711" cy="619241"/>
            </a:xfrm>
            <a:prstGeom prst="ellipse">
              <a:avLst/>
            </a:prstGeom>
            <a:solidFill>
              <a:schemeClr val="accent6">
                <a:lumMod val="75000"/>
              </a:schemeClr>
            </a:solidFill>
            <a:ln>
              <a:noFill/>
            </a:ln>
            <a:effectLst>
              <a:innerShdw blurRad="50800" dist="76200" dir="162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8" name="TextBox 27">
            <a:extLst>
              <a:ext uri="{FF2B5EF4-FFF2-40B4-BE49-F238E27FC236}">
                <a16:creationId xmlns:a16="http://schemas.microsoft.com/office/drawing/2014/main" id="{9C04AD0E-015B-F74E-B948-716C65528BF7}"/>
              </a:ext>
            </a:extLst>
          </p:cNvPr>
          <p:cNvSpPr txBox="1"/>
          <p:nvPr/>
        </p:nvSpPr>
        <p:spPr>
          <a:xfrm>
            <a:off x="597007" y="1179884"/>
            <a:ext cx="2644712" cy="954107"/>
          </a:xfrm>
          <a:prstGeom prst="rect">
            <a:avLst/>
          </a:prstGeom>
          <a:noFill/>
        </p:spPr>
        <p:txBody>
          <a:bodyPr wrap="square" rtlCol="0">
            <a:spAutoFit/>
          </a:bodyPr>
          <a:lstStyle/>
          <a:p>
            <a:pPr algn="ctr" fontAlgn="b"/>
            <a:r>
              <a:rPr lang="ru-RU" sz="1400" b="1" dirty="0" err="1">
                <a:solidFill>
                  <a:srgbClr val="000000"/>
                </a:solidFill>
                <a:latin typeface="Arial" panose="020B0604020202020204" pitchFamily="34" charset="0"/>
                <a:cs typeface="Arial" panose="020B0604020202020204" pitchFamily="34" charset="0"/>
              </a:rPr>
              <a:t>Уніфікация</a:t>
            </a:r>
            <a:r>
              <a:rPr lang="en-US" sz="1400" b="1" dirty="0">
                <a:solidFill>
                  <a:srgbClr val="000000"/>
                </a:solidFill>
                <a:latin typeface="Arial" panose="020B0604020202020204" pitchFamily="34" charset="0"/>
                <a:cs typeface="Arial" panose="020B0604020202020204" pitchFamily="34" charset="0"/>
              </a:rPr>
              <a:t> NOC + SOC Dashboard</a:t>
            </a:r>
            <a:r>
              <a:rPr lang="ru-RU" sz="1400" b="1" dirty="0">
                <a:solidFill>
                  <a:srgbClr val="000000"/>
                </a:solidFill>
                <a:latin typeface="Arial" panose="020B0604020202020204" pitchFamily="34" charset="0"/>
                <a:cs typeface="Arial" panose="020B0604020202020204" pitchFamily="34" charset="0"/>
              </a:rPr>
              <a:t> в одному </a:t>
            </a:r>
            <a:r>
              <a:rPr lang="ru-RU" sz="1400" b="1" dirty="0" err="1">
                <a:solidFill>
                  <a:srgbClr val="000000"/>
                </a:solidFill>
                <a:latin typeface="Arial" panose="020B0604020202020204" pitchFamily="34" charset="0"/>
                <a:cs typeface="Arial" panose="020B0604020202020204" pitchFamily="34" charset="0"/>
              </a:rPr>
              <a:t>решенні</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автоматизація</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реагування</a:t>
            </a:r>
            <a:endParaRPr lang="en-US" sz="1400" b="1" dirty="0">
              <a:solidFill>
                <a:srgbClr val="0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C033BBB-F6F2-5046-9C61-D48DC2DB2C30}"/>
              </a:ext>
            </a:extLst>
          </p:cNvPr>
          <p:cNvSpPr txBox="1"/>
          <p:nvPr/>
        </p:nvSpPr>
        <p:spPr>
          <a:xfrm>
            <a:off x="58438" y="2205479"/>
            <a:ext cx="2299499" cy="1600438"/>
          </a:xfrm>
          <a:prstGeom prst="rect">
            <a:avLst/>
          </a:prstGeom>
          <a:noFill/>
        </p:spPr>
        <p:txBody>
          <a:bodyPr wrap="square" rtlCol="0">
            <a:spAutoFit/>
          </a:bodyPr>
          <a:lstStyle/>
          <a:p>
            <a:pPr algn="ctr" fontAlgn="b"/>
            <a:r>
              <a:rPr lang="ru-RU" sz="1400" b="1" dirty="0" err="1">
                <a:solidFill>
                  <a:srgbClr val="000000"/>
                </a:solidFill>
                <a:latin typeface="Arial" panose="020B0604020202020204" pitchFamily="34" charset="0"/>
                <a:cs typeface="Arial" panose="020B0604020202020204" pitchFamily="34" charset="0"/>
              </a:rPr>
              <a:t>Візуалізація</a:t>
            </a:r>
            <a:r>
              <a:rPr lang="ru-RU" sz="1400" b="1" dirty="0">
                <a:solidFill>
                  <a:srgbClr val="000000"/>
                </a:solidFill>
                <a:latin typeface="Arial" panose="020B0604020202020204" pitchFamily="34" charset="0"/>
                <a:cs typeface="Arial" panose="020B0604020202020204" pitchFamily="34" charset="0"/>
              </a:rPr>
              <a:t> і </a:t>
            </a:r>
            <a:r>
              <a:rPr lang="ru-RU" sz="1400" b="1" dirty="0" err="1">
                <a:solidFill>
                  <a:srgbClr val="000000"/>
                </a:solidFill>
                <a:latin typeface="Arial" panose="020B0604020202020204" pitchFamily="34" charset="0"/>
                <a:cs typeface="Arial" panose="020B0604020202020204" pitchFamily="34" charset="0"/>
              </a:rPr>
              <a:t>моніторинг</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продуктивності</a:t>
            </a:r>
            <a:endParaRPr lang="ru-RU" sz="1400" b="1" dirty="0">
              <a:solidFill>
                <a:srgbClr val="000000"/>
              </a:solidFill>
              <a:latin typeface="Arial" panose="020B0604020202020204" pitchFamily="34" charset="0"/>
              <a:cs typeface="Arial" panose="020B0604020202020204" pitchFamily="34" charset="0"/>
            </a:endParaRPr>
          </a:p>
          <a:p>
            <a:pPr algn="ctr" fontAlgn="b"/>
            <a:r>
              <a:rPr lang="uk-UA" sz="1400" b="1" dirty="0">
                <a:solidFill>
                  <a:srgbClr val="000000"/>
                </a:solidFill>
                <a:latin typeface="Arial" panose="020B0604020202020204" pitchFamily="34" charset="0"/>
                <a:cs typeface="Arial" panose="020B0604020202020204" pitchFamily="34" charset="0"/>
              </a:rPr>
              <a:t>мережі</a:t>
            </a:r>
            <a:r>
              <a:rPr lang="en-US" sz="1400" b="1" dirty="0">
                <a:solidFill>
                  <a:srgbClr val="000000"/>
                </a:solidFill>
                <a:latin typeface="Arial" panose="020B0604020202020204" pitchFamily="34" charset="0"/>
                <a:cs typeface="Arial" panose="020B0604020202020204" pitchFamily="34" charset="0"/>
              </a:rPr>
              <a:t>,</a:t>
            </a:r>
          </a:p>
          <a:p>
            <a:pPr algn="ctr" fontAlgn="b"/>
            <a:r>
              <a:rPr lang="ru-RU" sz="1400" b="1" dirty="0" err="1">
                <a:solidFill>
                  <a:srgbClr val="000000"/>
                </a:solidFill>
                <a:latin typeface="Arial" panose="020B0604020202020204" pitchFamily="34" charset="0"/>
                <a:cs typeface="Arial" panose="020B0604020202020204" pitchFamily="34" charset="0"/>
              </a:rPr>
              <a:t>централізована</a:t>
            </a:r>
            <a:r>
              <a:rPr lang="ru-RU" sz="1400" b="1" dirty="0">
                <a:solidFill>
                  <a:srgbClr val="000000"/>
                </a:solidFill>
                <a:latin typeface="Arial" panose="020B0604020202020204" pitchFamily="34" charset="0"/>
                <a:cs typeface="Arial" panose="020B0604020202020204" pitchFamily="34" charset="0"/>
              </a:rPr>
              <a:t> </a:t>
            </a:r>
          </a:p>
          <a:p>
            <a:pPr algn="ctr" fontAlgn="b"/>
            <a:r>
              <a:rPr lang="ru-RU" sz="1400" b="1" dirty="0" err="1">
                <a:solidFill>
                  <a:srgbClr val="000000"/>
                </a:solidFill>
                <a:latin typeface="Arial" panose="020B0604020202020204" pitchFamily="34" charset="0"/>
                <a:cs typeface="Arial" panose="020B0604020202020204" pitchFamily="34" charset="0"/>
              </a:rPr>
              <a:t>конфігурація</a:t>
            </a:r>
            <a:endParaRPr lang="ru-RU" sz="1400" b="1" dirty="0">
              <a:solidFill>
                <a:srgbClr val="000000"/>
              </a:solidFill>
              <a:latin typeface="Arial" panose="020B0604020202020204" pitchFamily="34" charset="0"/>
              <a:cs typeface="Arial" panose="020B0604020202020204" pitchFamily="34" charset="0"/>
            </a:endParaRPr>
          </a:p>
          <a:p>
            <a:pPr algn="ctr" fontAlgn="b"/>
            <a:r>
              <a:rPr lang="ru-RU" sz="1400" b="1" dirty="0">
                <a:solidFill>
                  <a:srgbClr val="000000"/>
                </a:solidFill>
                <a:latin typeface="Arial" panose="020B0604020202020204" pitchFamily="34" charset="0"/>
                <a:cs typeface="Arial" panose="020B0604020202020204" pitchFamily="34" charset="0"/>
              </a:rPr>
              <a:t>і </a:t>
            </a:r>
            <a:r>
              <a:rPr lang="ru-RU" sz="1400" b="1" dirty="0" err="1">
                <a:solidFill>
                  <a:srgbClr val="000000"/>
                </a:solidFill>
                <a:latin typeface="Arial" panose="020B0604020202020204" pitchFamily="34" charset="0"/>
                <a:cs typeface="Arial" panose="020B0604020202020204" pitchFamily="34" charset="0"/>
              </a:rPr>
              <a:t>розгортання</a:t>
            </a:r>
            <a:r>
              <a:rPr lang="ru-RU" sz="1400" b="1" dirty="0">
                <a:solidFill>
                  <a:srgbClr val="000000"/>
                </a:solidFill>
                <a:latin typeface="Arial" panose="020B0604020202020204" pitchFamily="34" charset="0"/>
                <a:cs typeface="Arial" panose="020B0604020202020204" pitchFamily="34" charset="0"/>
              </a:rPr>
              <a:t> (</a:t>
            </a:r>
            <a:r>
              <a:rPr lang="en-US" sz="1400" b="1" dirty="0">
                <a:solidFill>
                  <a:srgbClr val="000000"/>
                </a:solidFill>
                <a:latin typeface="Arial" panose="020B0604020202020204" pitchFamily="34" charset="0"/>
                <a:cs typeface="Arial" panose="020B0604020202020204" pitchFamily="34" charset="0"/>
              </a:rPr>
              <a:t>ZTP)</a:t>
            </a:r>
          </a:p>
        </p:txBody>
      </p:sp>
      <p:sp>
        <p:nvSpPr>
          <p:cNvPr id="30" name="TextBox 29">
            <a:extLst>
              <a:ext uri="{FF2B5EF4-FFF2-40B4-BE49-F238E27FC236}">
                <a16:creationId xmlns:a16="http://schemas.microsoft.com/office/drawing/2014/main" id="{176B3E81-81B3-8644-B905-2DBF3AA384F9}"/>
              </a:ext>
            </a:extLst>
          </p:cNvPr>
          <p:cNvSpPr txBox="1"/>
          <p:nvPr/>
        </p:nvSpPr>
        <p:spPr>
          <a:xfrm>
            <a:off x="107217" y="3884971"/>
            <a:ext cx="2255519" cy="1600438"/>
          </a:xfrm>
          <a:prstGeom prst="rect">
            <a:avLst/>
          </a:prstGeom>
          <a:noFill/>
        </p:spPr>
        <p:txBody>
          <a:bodyPr wrap="square" rtlCol="0">
            <a:spAutoFit/>
          </a:bodyPr>
          <a:lstStyle/>
          <a:p>
            <a:pPr algn="ctr" fontAlgn="b"/>
            <a:r>
              <a:rPr lang="ru-RU" sz="1400" b="1" dirty="0" err="1">
                <a:solidFill>
                  <a:srgbClr val="000000"/>
                </a:solidFill>
                <a:latin typeface="Arial" panose="020B0604020202020204" pitchFamily="34" charset="0"/>
                <a:cs typeface="Arial" panose="020B0604020202020204" pitchFamily="34" charset="0"/>
              </a:rPr>
              <a:t>Візуалізація</a:t>
            </a:r>
            <a:r>
              <a:rPr lang="ru-RU" sz="1400" b="1" dirty="0">
                <a:solidFill>
                  <a:srgbClr val="000000"/>
                </a:solidFill>
                <a:latin typeface="Arial" panose="020B0604020202020204" pitchFamily="34" charset="0"/>
                <a:cs typeface="Arial" panose="020B0604020202020204" pitchFamily="34" charset="0"/>
              </a:rPr>
              <a:t> і </a:t>
            </a:r>
            <a:r>
              <a:rPr lang="ru-RU" sz="1400" b="1" dirty="0" err="1">
                <a:solidFill>
                  <a:srgbClr val="000000"/>
                </a:solidFill>
                <a:latin typeface="Arial" panose="020B0604020202020204" pitchFamily="34" charset="0"/>
                <a:cs typeface="Arial" panose="020B0604020202020204" pitchFamily="34" charset="0"/>
              </a:rPr>
              <a:t>моніторинг</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продуктивності</a:t>
            </a:r>
            <a:endParaRPr lang="ru-RU" sz="1400" b="1" dirty="0">
              <a:solidFill>
                <a:srgbClr val="000000"/>
              </a:solidFill>
              <a:latin typeface="Arial" panose="020B0604020202020204" pitchFamily="34" charset="0"/>
              <a:cs typeface="Arial" panose="020B0604020202020204" pitchFamily="34" charset="0"/>
            </a:endParaRPr>
          </a:p>
          <a:p>
            <a:pPr algn="ctr" fontAlgn="b"/>
            <a:r>
              <a:rPr lang="ru-RU" sz="1400" b="1" dirty="0" err="1">
                <a:solidFill>
                  <a:srgbClr val="000000"/>
                </a:solidFill>
                <a:latin typeface="Arial" panose="020B0604020202020204" pitchFamily="34" charset="0"/>
                <a:cs typeface="Arial" panose="020B0604020202020204" pitchFamily="34" charset="0"/>
              </a:rPr>
              <a:t>додатків</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активності</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користувачів</a:t>
            </a:r>
            <a:r>
              <a:rPr lang="ru-RU" sz="1400" b="1" dirty="0">
                <a:solidFill>
                  <a:srgbClr val="000000"/>
                </a:solidFill>
                <a:latin typeface="Arial" panose="020B0604020202020204" pitchFamily="34" charset="0"/>
                <a:cs typeface="Arial" panose="020B0604020202020204" pitchFamily="34" charset="0"/>
              </a:rPr>
              <a:t> і </a:t>
            </a:r>
            <a:r>
              <a:rPr lang="ru-RU" sz="1400" b="1" dirty="0" err="1">
                <a:solidFill>
                  <a:srgbClr val="000000"/>
                </a:solidFill>
                <a:latin typeface="Arial" panose="020B0604020202020204" pitchFamily="34" charset="0"/>
                <a:cs typeface="Arial" panose="020B0604020202020204" pitchFamily="34" charset="0"/>
              </a:rPr>
              <a:t>пристроїв</a:t>
            </a:r>
            <a:r>
              <a:rPr lang="ru-RU" sz="1400" b="1" dirty="0">
                <a:solidFill>
                  <a:srgbClr val="000000"/>
                </a:solidFill>
                <a:latin typeface="Arial" panose="020B0604020202020204" pitchFamily="34" charset="0"/>
                <a:cs typeface="Arial" panose="020B0604020202020204" pitchFamily="34" charset="0"/>
              </a:rPr>
              <a:t>,</a:t>
            </a:r>
          </a:p>
          <a:p>
            <a:pPr algn="ctr" fontAlgn="b"/>
            <a:r>
              <a:rPr lang="ru-RU" sz="1400" b="1" dirty="0" err="1">
                <a:solidFill>
                  <a:srgbClr val="000000"/>
                </a:solidFill>
                <a:latin typeface="Arial" panose="020B0604020202020204" pitchFamily="34" charset="0"/>
                <a:cs typeface="Arial" panose="020B0604020202020204" pitchFamily="34" charset="0"/>
              </a:rPr>
              <a:t>мережевої</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безпеки</a:t>
            </a:r>
            <a:endParaRPr lang="en-US" sz="1400" b="1" dirty="0">
              <a:solidFill>
                <a:srgbClr val="0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22ED2B8-8644-D640-B9B3-457FC0BA676F}"/>
              </a:ext>
            </a:extLst>
          </p:cNvPr>
          <p:cNvSpPr txBox="1"/>
          <p:nvPr/>
        </p:nvSpPr>
        <p:spPr>
          <a:xfrm>
            <a:off x="187323" y="5721305"/>
            <a:ext cx="3028173" cy="523220"/>
          </a:xfrm>
          <a:prstGeom prst="rect">
            <a:avLst/>
          </a:prstGeom>
          <a:noFill/>
        </p:spPr>
        <p:txBody>
          <a:bodyPr wrap="square" rtlCol="0">
            <a:spAutoFit/>
          </a:bodyPr>
          <a:lstStyle/>
          <a:p>
            <a:pPr algn="ctr" fontAlgn="b"/>
            <a:r>
              <a:rPr lang="ru-RU" sz="1400" b="1" dirty="0" err="1">
                <a:solidFill>
                  <a:srgbClr val="000000"/>
                </a:solidFill>
                <a:latin typeface="Arial" panose="020B0604020202020204" pitchFamily="34" charset="0"/>
                <a:cs typeface="Arial" panose="020B0604020202020204" pitchFamily="34" charset="0"/>
              </a:rPr>
              <a:t>Широкі</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можливості</a:t>
            </a:r>
            <a:r>
              <a:rPr lang="ru-RU" sz="1400" b="1" dirty="0">
                <a:solidFill>
                  <a:srgbClr val="000000"/>
                </a:solidFill>
                <a:latin typeface="Arial" panose="020B0604020202020204" pitchFamily="34" charset="0"/>
                <a:cs typeface="Arial" panose="020B0604020202020204" pitchFamily="34" charset="0"/>
              </a:rPr>
              <a:t> </a:t>
            </a:r>
            <a:r>
              <a:rPr lang="ru-RU" sz="1400" b="1" dirty="0" err="1">
                <a:solidFill>
                  <a:srgbClr val="000000"/>
                </a:solidFill>
                <a:latin typeface="Arial" panose="020B0604020202020204" pitchFamily="34" charset="0"/>
                <a:cs typeface="Arial" panose="020B0604020202020204" pitchFamily="34" charset="0"/>
              </a:rPr>
              <a:t>звітності</a:t>
            </a:r>
            <a:r>
              <a:rPr lang="ru-RU" sz="1400" b="1" dirty="0">
                <a:solidFill>
                  <a:srgbClr val="000000"/>
                </a:solidFill>
                <a:latin typeface="Arial" panose="020B0604020202020204" pitchFamily="34" charset="0"/>
                <a:cs typeface="Arial" panose="020B0604020202020204" pitchFamily="34" charset="0"/>
              </a:rPr>
              <a:t> та </a:t>
            </a:r>
            <a:r>
              <a:rPr lang="ru-RU" sz="1400" b="1" dirty="0" err="1">
                <a:solidFill>
                  <a:srgbClr val="000000"/>
                </a:solidFill>
                <a:latin typeface="Arial" panose="020B0604020202020204" pitchFamily="34" charset="0"/>
                <a:cs typeface="Arial" panose="020B0604020202020204" pitchFamily="34" charset="0"/>
              </a:rPr>
              <a:t>аналітики</a:t>
            </a:r>
            <a:endParaRPr lang="ru-RU" sz="1400" b="1" dirty="0">
              <a:solidFill>
                <a:srgbClr val="000000"/>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ADAB277-F53F-F845-B9A4-D839AB19DB38}"/>
              </a:ext>
            </a:extLst>
          </p:cNvPr>
          <p:cNvGrpSpPr/>
          <p:nvPr/>
        </p:nvGrpSpPr>
        <p:grpSpPr>
          <a:xfrm>
            <a:off x="2246475" y="4134577"/>
            <a:ext cx="864531" cy="898981"/>
            <a:chOff x="3175811" y="5263663"/>
            <a:chExt cx="864531" cy="898981"/>
          </a:xfrm>
        </p:grpSpPr>
        <p:sp>
          <p:nvSpPr>
            <p:cNvPr id="38" name="Oval 37">
              <a:extLst>
                <a:ext uri="{FF2B5EF4-FFF2-40B4-BE49-F238E27FC236}">
                  <a16:creationId xmlns:a16="http://schemas.microsoft.com/office/drawing/2014/main" id="{8B67CF91-7402-A545-B056-452F4F1B27BC}"/>
                </a:ext>
              </a:extLst>
            </p:cNvPr>
            <p:cNvSpPr/>
            <p:nvPr/>
          </p:nvSpPr>
          <p:spPr>
            <a:xfrm>
              <a:off x="3175811" y="5263663"/>
              <a:ext cx="864531" cy="898981"/>
            </a:xfrm>
            <a:prstGeom prst="ellipse">
              <a:avLst/>
            </a:prstGeom>
            <a:solidFill>
              <a:schemeClr val="bg1"/>
            </a:solidFill>
            <a:ln>
              <a:noFill/>
            </a:ln>
            <a:effectLst>
              <a:outerShdw blurRad="635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BF362839-79FB-9845-B3C5-BE87530D6F0E}"/>
                </a:ext>
              </a:extLst>
            </p:cNvPr>
            <p:cNvSpPr/>
            <p:nvPr/>
          </p:nvSpPr>
          <p:spPr>
            <a:xfrm>
              <a:off x="3298252" y="5403532"/>
              <a:ext cx="627711" cy="619241"/>
            </a:xfrm>
            <a:prstGeom prst="ellipse">
              <a:avLst/>
            </a:prstGeom>
            <a:solidFill>
              <a:schemeClr val="accent6">
                <a:lumMod val="75000"/>
              </a:schemeClr>
            </a:solidFill>
            <a:ln>
              <a:noFill/>
            </a:ln>
            <a:effectLst>
              <a:innerShdw blurRad="50800" dist="76200" dir="162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a:extLst>
              <a:ext uri="{FF2B5EF4-FFF2-40B4-BE49-F238E27FC236}">
                <a16:creationId xmlns:a16="http://schemas.microsoft.com/office/drawing/2014/main" id="{8A4E3301-D7AC-DD46-AAE0-D710D6D8FF8A}"/>
              </a:ext>
            </a:extLst>
          </p:cNvPr>
          <p:cNvGrpSpPr/>
          <p:nvPr/>
        </p:nvGrpSpPr>
        <p:grpSpPr>
          <a:xfrm>
            <a:off x="2217537" y="2560739"/>
            <a:ext cx="864531" cy="898981"/>
            <a:chOff x="3175811" y="5263663"/>
            <a:chExt cx="864531" cy="898981"/>
          </a:xfrm>
        </p:grpSpPr>
        <p:sp>
          <p:nvSpPr>
            <p:cNvPr id="41" name="Oval 40">
              <a:extLst>
                <a:ext uri="{FF2B5EF4-FFF2-40B4-BE49-F238E27FC236}">
                  <a16:creationId xmlns:a16="http://schemas.microsoft.com/office/drawing/2014/main" id="{214A8C6E-780F-F047-B75B-2CDCC28D2029}"/>
                </a:ext>
              </a:extLst>
            </p:cNvPr>
            <p:cNvSpPr/>
            <p:nvPr/>
          </p:nvSpPr>
          <p:spPr>
            <a:xfrm>
              <a:off x="3175811" y="5263663"/>
              <a:ext cx="864531" cy="898981"/>
            </a:xfrm>
            <a:prstGeom prst="ellipse">
              <a:avLst/>
            </a:prstGeom>
            <a:solidFill>
              <a:schemeClr val="bg1"/>
            </a:solidFill>
            <a:ln>
              <a:noFill/>
            </a:ln>
            <a:effectLst>
              <a:outerShdw blurRad="635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1F13954-8500-234B-A8F3-761B1D011F41}"/>
                </a:ext>
              </a:extLst>
            </p:cNvPr>
            <p:cNvSpPr/>
            <p:nvPr/>
          </p:nvSpPr>
          <p:spPr>
            <a:xfrm>
              <a:off x="3298252" y="5403532"/>
              <a:ext cx="627711" cy="619241"/>
            </a:xfrm>
            <a:prstGeom prst="ellipse">
              <a:avLst/>
            </a:prstGeom>
            <a:solidFill>
              <a:schemeClr val="accent6">
                <a:lumMod val="75000"/>
              </a:schemeClr>
            </a:solidFill>
            <a:ln>
              <a:noFill/>
            </a:ln>
            <a:effectLst>
              <a:innerShdw blurRad="50800" dist="76200" dir="162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3" name="Group 42">
            <a:extLst>
              <a:ext uri="{FF2B5EF4-FFF2-40B4-BE49-F238E27FC236}">
                <a16:creationId xmlns:a16="http://schemas.microsoft.com/office/drawing/2014/main" id="{80CB26E8-CFD9-784D-9B7A-4995FE67F7D8}"/>
              </a:ext>
            </a:extLst>
          </p:cNvPr>
          <p:cNvGrpSpPr/>
          <p:nvPr/>
        </p:nvGrpSpPr>
        <p:grpSpPr>
          <a:xfrm>
            <a:off x="3120226" y="1423461"/>
            <a:ext cx="864531" cy="898981"/>
            <a:chOff x="3175811" y="5263663"/>
            <a:chExt cx="864531" cy="898981"/>
          </a:xfrm>
        </p:grpSpPr>
        <p:sp>
          <p:nvSpPr>
            <p:cNvPr id="44" name="Oval 43">
              <a:extLst>
                <a:ext uri="{FF2B5EF4-FFF2-40B4-BE49-F238E27FC236}">
                  <a16:creationId xmlns:a16="http://schemas.microsoft.com/office/drawing/2014/main" id="{DB895B0F-0F11-7B4A-80A5-1D6B93CC7844}"/>
                </a:ext>
              </a:extLst>
            </p:cNvPr>
            <p:cNvSpPr/>
            <p:nvPr/>
          </p:nvSpPr>
          <p:spPr>
            <a:xfrm>
              <a:off x="3175811" y="5263663"/>
              <a:ext cx="864531" cy="898981"/>
            </a:xfrm>
            <a:prstGeom prst="ellipse">
              <a:avLst/>
            </a:prstGeom>
            <a:solidFill>
              <a:schemeClr val="bg1"/>
            </a:solidFill>
            <a:ln>
              <a:noFill/>
            </a:ln>
            <a:effectLst>
              <a:outerShdw blurRad="635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27DEE87D-27E3-A647-9FEE-434D4AA1C1BA}"/>
                </a:ext>
              </a:extLst>
            </p:cNvPr>
            <p:cNvSpPr/>
            <p:nvPr/>
          </p:nvSpPr>
          <p:spPr>
            <a:xfrm>
              <a:off x="3298252" y="5403532"/>
              <a:ext cx="627711" cy="619241"/>
            </a:xfrm>
            <a:prstGeom prst="ellipse">
              <a:avLst/>
            </a:prstGeom>
            <a:solidFill>
              <a:schemeClr val="accent6">
                <a:lumMod val="75000"/>
              </a:schemeClr>
            </a:solidFill>
            <a:ln>
              <a:noFill/>
            </a:ln>
            <a:effectLst>
              <a:innerShdw blurRad="50800" dist="76200" dir="162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icture 8">
            <a:extLst>
              <a:ext uri="{FF2B5EF4-FFF2-40B4-BE49-F238E27FC236}">
                <a16:creationId xmlns:a16="http://schemas.microsoft.com/office/drawing/2014/main" id="{72FD9CB5-EA29-E24D-BA22-C1F82DCCE1E6}"/>
              </a:ext>
            </a:extLst>
          </p:cNvPr>
          <p:cNvPicPr>
            <a:picLocks noChangeAspect="1"/>
          </p:cNvPicPr>
          <p:nvPr/>
        </p:nvPicPr>
        <p:blipFill>
          <a:blip r:embed="rId4"/>
          <a:stretch>
            <a:fillRect/>
          </a:stretch>
        </p:blipFill>
        <p:spPr>
          <a:xfrm>
            <a:off x="5818855" y="1691532"/>
            <a:ext cx="5447429" cy="3234675"/>
          </a:xfrm>
          <a:prstGeom prst="rect">
            <a:avLst/>
          </a:prstGeom>
        </p:spPr>
      </p:pic>
      <p:pic>
        <p:nvPicPr>
          <p:cNvPr id="5" name="Picture 4">
            <a:extLst>
              <a:ext uri="{FF2B5EF4-FFF2-40B4-BE49-F238E27FC236}">
                <a16:creationId xmlns:a16="http://schemas.microsoft.com/office/drawing/2014/main" id="{EF13B61E-0897-D34C-81D3-EAB77B79A46C}"/>
              </a:ext>
            </a:extLst>
          </p:cNvPr>
          <p:cNvPicPr>
            <a:picLocks noChangeAspect="1"/>
          </p:cNvPicPr>
          <p:nvPr/>
        </p:nvPicPr>
        <p:blipFill>
          <a:blip r:embed="rId5"/>
          <a:stretch>
            <a:fillRect/>
          </a:stretch>
        </p:blipFill>
        <p:spPr>
          <a:xfrm>
            <a:off x="5855740" y="3366207"/>
            <a:ext cx="5502512" cy="2878318"/>
          </a:xfrm>
          <a:prstGeom prst="rect">
            <a:avLst/>
          </a:prstGeom>
        </p:spPr>
      </p:pic>
      <p:pic>
        <p:nvPicPr>
          <p:cNvPr id="46" name="Picture 45" descr="icon-integrated.png">
            <a:extLst>
              <a:ext uri="{FF2B5EF4-FFF2-40B4-BE49-F238E27FC236}">
                <a16:creationId xmlns:a16="http://schemas.microsoft.com/office/drawing/2014/main" id="{06F6F535-A976-7941-8691-5FC66ED0A043}"/>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3370289" y="1706789"/>
            <a:ext cx="371519" cy="332321"/>
          </a:xfrm>
          <a:prstGeom prst="rect">
            <a:avLst/>
          </a:prstGeom>
        </p:spPr>
      </p:pic>
      <p:pic>
        <p:nvPicPr>
          <p:cNvPr id="47" name="Picture 189">
            <a:extLst>
              <a:ext uri="{FF2B5EF4-FFF2-40B4-BE49-F238E27FC236}">
                <a16:creationId xmlns:a16="http://schemas.microsoft.com/office/drawing/2014/main" id="{5E72F7B2-9592-E44B-94DC-C4EF3F706F72}"/>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2483515" y="2840396"/>
            <a:ext cx="318866" cy="326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BA176B68-DAAC-FD41-A950-9FDC0B870295}"/>
              </a:ext>
            </a:extLst>
          </p:cNvPr>
          <p:cNvPicPr>
            <a:picLocks noChangeAspect="1"/>
          </p:cNvPicPr>
          <p:nvPr/>
        </p:nvPicPr>
        <p:blipFill>
          <a:blip r:embed="rId8">
            <a:lum bright="70000" contrast="-70000"/>
          </a:blip>
          <a:stretch>
            <a:fillRect/>
          </a:stretch>
        </p:blipFill>
        <p:spPr>
          <a:xfrm>
            <a:off x="2492614" y="4461737"/>
            <a:ext cx="374135" cy="233460"/>
          </a:xfrm>
          <a:prstGeom prst="rect">
            <a:avLst/>
          </a:prstGeom>
        </p:spPr>
      </p:pic>
      <p:pic>
        <p:nvPicPr>
          <p:cNvPr id="49" name="noun_dashboard_3048219.png" descr="noun_dashboard_3048219.png">
            <a:extLst>
              <a:ext uri="{FF2B5EF4-FFF2-40B4-BE49-F238E27FC236}">
                <a16:creationId xmlns:a16="http://schemas.microsoft.com/office/drawing/2014/main" id="{5B4C2615-AB8D-1441-B6F9-D2DD9790458F}"/>
              </a:ext>
            </a:extLst>
          </p:cNvPr>
          <p:cNvPicPr>
            <a:picLocks noChangeAspect="1"/>
          </p:cNvPicPr>
          <p:nvPr/>
        </p:nvPicPr>
        <p:blipFill rotWithShape="1">
          <a:blip r:embed="rId9">
            <a:lum bright="70000" contrast="-70000"/>
          </a:blip>
          <a:srcRect l="14135" t="13330" r="15424" b="15112"/>
          <a:stretch/>
        </p:blipFill>
        <p:spPr>
          <a:xfrm>
            <a:off x="3420572" y="5559706"/>
            <a:ext cx="346268" cy="339876"/>
          </a:xfrm>
          <a:prstGeom prst="rect">
            <a:avLst/>
          </a:prstGeom>
          <a:ln w="12700" cap="flat">
            <a:noFill/>
            <a:miter lim="400000"/>
          </a:ln>
          <a:effectLst/>
        </p:spPr>
      </p:pic>
    </p:spTree>
    <p:extLst>
      <p:ext uri="{BB962C8B-B14F-4D97-AF65-F5344CB8AC3E}">
        <p14:creationId xmlns:p14="http://schemas.microsoft.com/office/powerpoint/2010/main" val="10208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22CB-431D-B449-BA3E-732B15AA02A5}"/>
              </a:ext>
            </a:extLst>
          </p:cNvPr>
          <p:cNvSpPr>
            <a:spLocks noGrp="1"/>
          </p:cNvSpPr>
          <p:nvPr>
            <p:ph type="title"/>
          </p:nvPr>
        </p:nvSpPr>
        <p:spPr>
          <a:xfrm>
            <a:off x="239258" y="2326409"/>
            <a:ext cx="7997270" cy="1390308"/>
          </a:xfrm>
        </p:spPr>
        <p:txBody>
          <a:bodyPr/>
          <a:lstStyle/>
          <a:p>
            <a:r>
              <a:rPr lang="ru-RU" dirty="0" err="1"/>
              <a:t>Приклади</a:t>
            </a:r>
            <a:r>
              <a:rPr lang="ru-RU" dirty="0"/>
              <a:t> </a:t>
            </a:r>
            <a:r>
              <a:rPr lang="ru-RU" dirty="0" err="1"/>
              <a:t>використання</a:t>
            </a:r>
            <a:br>
              <a:rPr lang="ru-RU" dirty="0"/>
            </a:br>
            <a:r>
              <a:rPr lang="en-US" dirty="0"/>
              <a:t>Fortinet Secure SD-WAN </a:t>
            </a:r>
          </a:p>
        </p:txBody>
      </p:sp>
    </p:spTree>
    <p:extLst>
      <p:ext uri="{BB962C8B-B14F-4D97-AF65-F5344CB8AC3E}">
        <p14:creationId xmlns:p14="http://schemas.microsoft.com/office/powerpoint/2010/main" val="415392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6" name="Straight Connector 165">
            <a:extLst>
              <a:ext uri="{FF2B5EF4-FFF2-40B4-BE49-F238E27FC236}">
                <a16:creationId xmlns:a16="http://schemas.microsoft.com/office/drawing/2014/main" id="{B5008C46-40F7-974B-B2D9-C3791E47C7C3}"/>
              </a:ext>
            </a:extLst>
          </p:cNvPr>
          <p:cNvCxnSpPr>
            <a:cxnSpLocks/>
          </p:cNvCxnSpPr>
          <p:nvPr/>
        </p:nvCxnSpPr>
        <p:spPr>
          <a:xfrm flipH="1" flipV="1">
            <a:off x="9978425" y="2682104"/>
            <a:ext cx="1154783" cy="941088"/>
          </a:xfrm>
          <a:prstGeom prst="line">
            <a:avLst/>
          </a:prstGeom>
          <a:ln w="63500">
            <a:solidFill>
              <a:schemeClr val="accent3"/>
            </a:solidFill>
            <a:prstDash val="soli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44694EB-CFD9-6A40-A822-ADB4CBC6D201}"/>
              </a:ext>
            </a:extLst>
          </p:cNvPr>
          <p:cNvCxnSpPr>
            <a:cxnSpLocks/>
          </p:cNvCxnSpPr>
          <p:nvPr/>
        </p:nvCxnSpPr>
        <p:spPr>
          <a:xfrm>
            <a:off x="7794805" y="3609665"/>
            <a:ext cx="1558961" cy="979317"/>
          </a:xfrm>
          <a:prstGeom prst="line">
            <a:avLst/>
          </a:prstGeom>
          <a:ln w="63500">
            <a:solidFill>
              <a:schemeClr val="tx1"/>
            </a:solidFill>
            <a:prstDash val="soli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1608C40-1341-AA4A-BFFA-B43E5692C1A3}"/>
              </a:ext>
            </a:extLst>
          </p:cNvPr>
          <p:cNvCxnSpPr>
            <a:cxnSpLocks/>
          </p:cNvCxnSpPr>
          <p:nvPr/>
        </p:nvCxnSpPr>
        <p:spPr>
          <a:xfrm>
            <a:off x="7704003" y="3653585"/>
            <a:ext cx="1558961" cy="979317"/>
          </a:xfrm>
          <a:prstGeom prst="line">
            <a:avLst/>
          </a:prstGeom>
          <a:ln w="63500">
            <a:solidFill>
              <a:schemeClr val="bg1">
                <a:lumMod val="50000"/>
              </a:schemeClr>
            </a:solidFill>
            <a:prstDash val="soli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3F585D2-599D-5746-B914-A15391CABB09}"/>
              </a:ext>
            </a:extLst>
          </p:cNvPr>
          <p:cNvCxnSpPr>
            <a:cxnSpLocks/>
          </p:cNvCxnSpPr>
          <p:nvPr/>
        </p:nvCxnSpPr>
        <p:spPr>
          <a:xfrm flipV="1">
            <a:off x="7642405" y="2621629"/>
            <a:ext cx="1635620" cy="835636"/>
          </a:xfrm>
          <a:prstGeom prst="line">
            <a:avLst/>
          </a:prstGeom>
          <a:ln w="63500">
            <a:solidFill>
              <a:schemeClr val="accent3"/>
            </a:solidFill>
            <a:prstDash val="soli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F915513-087A-364A-BA2A-450C9730147D}"/>
              </a:ext>
            </a:extLst>
          </p:cNvPr>
          <p:cNvSpPr>
            <a:spLocks noGrp="1"/>
          </p:cNvSpPr>
          <p:nvPr>
            <p:ph sz="half" idx="2"/>
          </p:nvPr>
        </p:nvSpPr>
        <p:spPr>
          <a:xfrm>
            <a:off x="618264" y="1344269"/>
            <a:ext cx="5205026" cy="5222786"/>
          </a:xfrm>
        </p:spPr>
        <p:txBody>
          <a:bodyPr/>
          <a:lstStyle/>
          <a:p>
            <a:pPr marL="0" indent="0">
              <a:buNone/>
            </a:pPr>
            <a:r>
              <a:rPr lang="ru-RU" sz="2000" b="1" i="1" dirty="0" err="1"/>
              <a:t>Поліпшити</a:t>
            </a:r>
            <a:r>
              <a:rPr lang="ru-RU" sz="2000" b="1" i="1" dirty="0"/>
              <a:t> </a:t>
            </a:r>
            <a:r>
              <a:rPr lang="ru-RU" sz="2000" b="1" i="1" dirty="0" err="1"/>
              <a:t>продуктивність</a:t>
            </a:r>
            <a:r>
              <a:rPr lang="ru-RU" sz="2000" b="1" i="1" dirty="0"/>
              <a:t> </a:t>
            </a:r>
            <a:r>
              <a:rPr lang="ru-RU" sz="2000" b="1" i="1" dirty="0" err="1"/>
              <a:t>додатків</a:t>
            </a:r>
            <a:r>
              <a:rPr lang="ru-RU" sz="2000" b="1" i="1" dirty="0"/>
              <a:t> та </a:t>
            </a:r>
            <a:r>
              <a:rPr lang="ru-RU" sz="2000" b="1" i="1" dirty="0" err="1"/>
              <a:t>зменшити</a:t>
            </a:r>
            <a:r>
              <a:rPr lang="ru-RU" sz="2000" b="1" i="1" dirty="0"/>
              <a:t> </a:t>
            </a:r>
            <a:r>
              <a:rPr lang="ru-RU" sz="2000" b="1" i="1" dirty="0" err="1"/>
              <a:t>вартість</a:t>
            </a:r>
            <a:r>
              <a:rPr lang="ru-RU" sz="2000" b="1" i="1" dirty="0"/>
              <a:t> </a:t>
            </a:r>
            <a:r>
              <a:rPr lang="ru-RU" sz="2000" b="1" i="1" dirty="0" err="1"/>
              <a:t>експлуатації</a:t>
            </a:r>
            <a:r>
              <a:rPr lang="ru-RU" sz="2000" b="1" i="1" dirty="0"/>
              <a:t> з </a:t>
            </a:r>
            <a:r>
              <a:rPr lang="ru-RU" sz="2000" b="1" i="1" dirty="0" err="1"/>
              <a:t>використанням</a:t>
            </a:r>
            <a:r>
              <a:rPr lang="ru-RU" sz="2000" b="1" i="1" dirty="0"/>
              <a:t> </a:t>
            </a:r>
            <a:r>
              <a:rPr lang="ru-RU" sz="2000" b="1" i="1" dirty="0" err="1"/>
              <a:t>широкосмугових</a:t>
            </a:r>
            <a:r>
              <a:rPr lang="ru-RU" sz="2000" b="1" i="1" dirty="0"/>
              <a:t> </a:t>
            </a:r>
            <a:r>
              <a:rPr lang="ru-RU" sz="2000" b="1" i="1" dirty="0" err="1"/>
              <a:t>каналів</a:t>
            </a:r>
            <a:r>
              <a:rPr lang="ru-RU" sz="2000" b="1" i="1" dirty="0"/>
              <a:t> та </a:t>
            </a:r>
            <a:r>
              <a:rPr lang="en-US" sz="2000" b="1" i="1" dirty="0"/>
              <a:t>LTE </a:t>
            </a:r>
            <a:r>
              <a:rPr lang="ru-RU" sz="2000" b="1" i="1" dirty="0"/>
              <a:t>для </a:t>
            </a:r>
            <a:r>
              <a:rPr lang="ru-RU" sz="2000" b="1" i="1" dirty="0" err="1"/>
              <a:t>розширення</a:t>
            </a:r>
            <a:r>
              <a:rPr lang="ru-RU" sz="2000" b="1" i="1" dirty="0"/>
              <a:t> </a:t>
            </a:r>
            <a:r>
              <a:rPr lang="ru-RU" sz="2000" b="1" i="1" dirty="0" err="1"/>
              <a:t>або</a:t>
            </a:r>
            <a:r>
              <a:rPr lang="ru-RU" sz="2000" b="1" i="1" dirty="0"/>
              <a:t> </a:t>
            </a:r>
            <a:r>
              <a:rPr lang="ru-RU" sz="2000" b="1" i="1" dirty="0" err="1"/>
              <a:t>заміни</a:t>
            </a:r>
            <a:r>
              <a:rPr lang="ru-RU" sz="2000" b="1" i="1" dirty="0"/>
              <a:t> </a:t>
            </a:r>
            <a:r>
              <a:rPr lang="en-US" sz="2000" b="1" i="1" dirty="0"/>
              <a:t>MPLS.</a:t>
            </a:r>
            <a:endParaRPr lang="uk-UA" sz="2000" b="1" i="1" dirty="0"/>
          </a:p>
          <a:p>
            <a:r>
              <a:rPr lang="ru-RU" sz="1200" dirty="0" err="1"/>
              <a:t>Маршрутизація</a:t>
            </a:r>
            <a:r>
              <a:rPr lang="ru-RU" sz="1200" dirty="0"/>
              <a:t> </a:t>
            </a:r>
            <a:r>
              <a:rPr lang="ru-RU" sz="1200" dirty="0" err="1"/>
              <a:t>трафіку</a:t>
            </a:r>
            <a:r>
              <a:rPr lang="ru-RU" sz="1200" dirty="0"/>
              <a:t> </a:t>
            </a:r>
            <a:r>
              <a:rPr lang="ru-RU" sz="1200" dirty="0" err="1"/>
              <a:t>вибраних</a:t>
            </a:r>
            <a:r>
              <a:rPr lang="ru-RU" sz="1200" dirty="0"/>
              <a:t> </a:t>
            </a:r>
            <a:r>
              <a:rPr lang="ru-RU" sz="1200" dirty="0" err="1"/>
              <a:t>додатків</a:t>
            </a:r>
            <a:r>
              <a:rPr lang="ru-RU" sz="1200" dirty="0"/>
              <a:t> </a:t>
            </a:r>
            <a:r>
              <a:rPr lang="ru-RU" sz="1200" dirty="0" err="1"/>
              <a:t>дозволяє</a:t>
            </a:r>
            <a:r>
              <a:rPr lang="ru-RU" sz="1200" dirty="0"/>
              <a:t> селективно </a:t>
            </a:r>
            <a:r>
              <a:rPr lang="ru-RU" sz="1200" dirty="0" err="1"/>
              <a:t>керувати</a:t>
            </a:r>
            <a:r>
              <a:rPr lang="ru-RU" sz="1200" dirty="0"/>
              <a:t>  </a:t>
            </a:r>
            <a:r>
              <a:rPr lang="ru-RU" sz="1200" dirty="0" err="1"/>
              <a:t>мережевим</a:t>
            </a:r>
            <a:r>
              <a:rPr lang="ru-RU" sz="1200" dirty="0"/>
              <a:t> </a:t>
            </a:r>
            <a:r>
              <a:rPr lang="ru-RU" sz="1200" dirty="0" err="1"/>
              <a:t>трафіком</a:t>
            </a:r>
            <a:r>
              <a:rPr lang="ru-RU" sz="1200" dirty="0"/>
              <a:t> через канали </a:t>
            </a:r>
            <a:r>
              <a:rPr lang="ru-RU" sz="1200" dirty="0" err="1"/>
              <a:t>зв'язку</a:t>
            </a:r>
            <a:r>
              <a:rPr lang="ru-RU" sz="1200" dirty="0"/>
              <a:t>.</a:t>
            </a:r>
          </a:p>
          <a:p>
            <a:r>
              <a:rPr lang="ru-RU" sz="1200" dirty="0" err="1"/>
              <a:t>Моніторинг</a:t>
            </a:r>
            <a:r>
              <a:rPr lang="ru-RU" sz="1200" dirty="0"/>
              <a:t> </a:t>
            </a:r>
            <a:r>
              <a:rPr lang="ru-RU" sz="1200" dirty="0" err="1"/>
              <a:t>додатків</a:t>
            </a:r>
            <a:r>
              <a:rPr lang="ru-RU" sz="1200" dirty="0"/>
              <a:t> та </a:t>
            </a:r>
            <a:r>
              <a:rPr lang="ru-RU" sz="1200" dirty="0" err="1"/>
              <a:t>каналів</a:t>
            </a:r>
            <a:r>
              <a:rPr lang="ru-RU" sz="1200" dirty="0"/>
              <a:t> за </a:t>
            </a:r>
            <a:r>
              <a:rPr lang="ru-RU" sz="1200" dirty="0" err="1"/>
              <a:t>допомогою</a:t>
            </a:r>
            <a:r>
              <a:rPr lang="ru-RU" sz="1200" dirty="0"/>
              <a:t> </a:t>
            </a:r>
            <a:r>
              <a:rPr lang="en-US" sz="1200" dirty="0"/>
              <a:t>Performance SLA </a:t>
            </a:r>
            <a:r>
              <a:rPr lang="ru-RU" sz="1200" dirty="0" err="1"/>
              <a:t>дозволяє</a:t>
            </a:r>
            <a:r>
              <a:rPr lang="ru-RU" sz="1200" dirty="0"/>
              <a:t> </a:t>
            </a:r>
            <a:r>
              <a:rPr lang="ru-RU" sz="1200" dirty="0" err="1"/>
              <a:t>динамічно</a:t>
            </a:r>
            <a:r>
              <a:rPr lang="ru-RU" sz="1200" dirty="0"/>
              <a:t> </a:t>
            </a:r>
            <a:r>
              <a:rPr lang="ru-RU" sz="1200" dirty="0" err="1"/>
              <a:t>інтелектуально</a:t>
            </a:r>
            <a:r>
              <a:rPr lang="ru-RU" sz="1200" dirty="0"/>
              <a:t> </a:t>
            </a:r>
            <a:r>
              <a:rPr lang="ru-RU" sz="1200" dirty="0" err="1"/>
              <a:t>вибирати</a:t>
            </a:r>
            <a:r>
              <a:rPr lang="ru-RU" sz="1200" dirty="0"/>
              <a:t> </a:t>
            </a:r>
            <a:r>
              <a:rPr lang="ru-RU" sz="1200" dirty="0" err="1"/>
              <a:t>мережний</a:t>
            </a:r>
            <a:r>
              <a:rPr lang="ru-RU" sz="1200" dirty="0"/>
              <a:t> шлях для </a:t>
            </a:r>
            <a:r>
              <a:rPr lang="ru-RU" sz="1200" dirty="0" err="1"/>
              <a:t>додатку</a:t>
            </a:r>
            <a:r>
              <a:rPr lang="ru-RU" sz="1200" dirty="0"/>
              <a:t> та </a:t>
            </a:r>
            <a:r>
              <a:rPr lang="ru-RU" sz="1200" dirty="0" err="1"/>
              <a:t>забезпечувати</a:t>
            </a:r>
            <a:r>
              <a:rPr lang="ru-RU" sz="1200" dirty="0"/>
              <a:t> </a:t>
            </a:r>
            <a:r>
              <a:rPr lang="ru-RU" sz="1200" dirty="0" err="1"/>
              <a:t>видимість</a:t>
            </a:r>
            <a:r>
              <a:rPr lang="ru-RU" sz="1200" dirty="0"/>
              <a:t> </a:t>
            </a:r>
            <a:r>
              <a:rPr lang="ru-RU" sz="1200" dirty="0" err="1"/>
              <a:t>трафіку</a:t>
            </a:r>
            <a:r>
              <a:rPr lang="ru-RU" sz="1200" dirty="0"/>
              <a:t> </a:t>
            </a:r>
            <a:r>
              <a:rPr lang="ru-RU" sz="1200" dirty="0" err="1"/>
              <a:t>додатку</a:t>
            </a:r>
            <a:r>
              <a:rPr lang="ru-RU" sz="1200" dirty="0"/>
              <a:t> в </a:t>
            </a:r>
            <a:r>
              <a:rPr lang="ru-RU" sz="1200" dirty="0" err="1"/>
              <a:t>мережі</a:t>
            </a:r>
            <a:endParaRPr lang="ru-RU" sz="1200" dirty="0"/>
          </a:p>
          <a:p>
            <a:r>
              <a:rPr lang="ru-RU" sz="1200" dirty="0" err="1"/>
              <a:t>Конвергенція</a:t>
            </a:r>
            <a:r>
              <a:rPr lang="ru-RU" sz="1200" dirty="0"/>
              <a:t> </a:t>
            </a:r>
            <a:r>
              <a:rPr lang="ru-RU" sz="1200" dirty="0" err="1"/>
              <a:t>безпеки</a:t>
            </a:r>
            <a:r>
              <a:rPr lang="ru-RU" sz="1200" dirty="0"/>
              <a:t>: </a:t>
            </a:r>
            <a:r>
              <a:rPr lang="en-US" sz="1200" dirty="0"/>
              <a:t>SD-WAN zone </a:t>
            </a:r>
            <a:r>
              <a:rPr lang="ru-RU" sz="1200" dirty="0" err="1"/>
              <a:t>призводять</a:t>
            </a:r>
            <a:r>
              <a:rPr lang="ru-RU" sz="1200" dirty="0"/>
              <a:t> до </a:t>
            </a:r>
            <a:r>
              <a:rPr lang="ru-RU" sz="1200" dirty="0" err="1"/>
              <a:t>спрощення</a:t>
            </a:r>
            <a:r>
              <a:rPr lang="ru-RU" sz="1200" dirty="0"/>
              <a:t> </a:t>
            </a:r>
            <a:r>
              <a:rPr lang="ru-RU" sz="1200" dirty="0" err="1"/>
              <a:t>управління</a:t>
            </a:r>
            <a:r>
              <a:rPr lang="ru-RU" sz="1200" dirty="0"/>
              <a:t> </a:t>
            </a:r>
            <a:r>
              <a:rPr lang="ru-RU" sz="1200" dirty="0" err="1"/>
              <a:t>політиками</a:t>
            </a:r>
            <a:r>
              <a:rPr lang="ru-RU" sz="1200" dirty="0"/>
              <a:t>, </a:t>
            </a:r>
            <a:r>
              <a:rPr lang="ru-RU" sz="1200" dirty="0" err="1"/>
              <a:t>зберігаючи</a:t>
            </a:r>
            <a:r>
              <a:rPr lang="ru-RU" sz="1200" dirty="0"/>
              <a:t> </a:t>
            </a:r>
            <a:r>
              <a:rPr lang="ru-RU" sz="1200" dirty="0" err="1"/>
              <a:t>єдиний</a:t>
            </a:r>
            <a:r>
              <a:rPr lang="ru-RU" sz="1200" dirty="0"/>
              <a:t> </a:t>
            </a:r>
            <a:r>
              <a:rPr lang="ru-RU" sz="1200" dirty="0" err="1"/>
              <a:t>рівень</a:t>
            </a:r>
            <a:r>
              <a:rPr lang="ru-RU" sz="1200" dirty="0"/>
              <a:t> </a:t>
            </a:r>
            <a:r>
              <a:rPr lang="ru-RU" sz="1200" dirty="0" err="1"/>
              <a:t>безпеки</a:t>
            </a:r>
            <a:r>
              <a:rPr lang="ru-RU" sz="1200" dirty="0"/>
              <a:t> для </a:t>
            </a:r>
            <a:r>
              <a:rPr lang="ru-RU" sz="1200" dirty="0" err="1"/>
              <a:t>всіх</a:t>
            </a:r>
            <a:r>
              <a:rPr lang="ru-RU" sz="1200" dirty="0"/>
              <a:t> </a:t>
            </a:r>
            <a:r>
              <a:rPr lang="ru-RU" sz="1200" dirty="0" err="1"/>
              <a:t>членів</a:t>
            </a:r>
            <a:r>
              <a:rPr lang="ru-RU" sz="1200" dirty="0"/>
              <a:t> </a:t>
            </a:r>
            <a:r>
              <a:rPr lang="ru-RU" sz="1200" dirty="0" err="1"/>
              <a:t>зони</a:t>
            </a:r>
            <a:endParaRPr lang="ru-RU" sz="1200" dirty="0"/>
          </a:p>
          <a:p>
            <a:r>
              <a:rPr lang="ru-RU" sz="1200" dirty="0" err="1"/>
              <a:t>Безпечні</a:t>
            </a:r>
            <a:r>
              <a:rPr lang="ru-RU" sz="1200" dirty="0"/>
              <a:t> </a:t>
            </a:r>
            <a:r>
              <a:rPr lang="ru-RU" sz="1200" dirty="0" err="1"/>
              <a:t>оверлеї</a:t>
            </a:r>
            <a:r>
              <a:rPr lang="ru-RU" sz="1200" dirty="0"/>
              <a:t> у </a:t>
            </a:r>
            <a:r>
              <a:rPr lang="ru-RU" sz="1200" dirty="0" err="1"/>
              <a:t>публічні</a:t>
            </a:r>
            <a:r>
              <a:rPr lang="ru-RU" sz="1200" dirty="0"/>
              <a:t> та </a:t>
            </a:r>
            <a:r>
              <a:rPr lang="ru-RU" sz="1200" dirty="0" err="1"/>
              <a:t>приватні</a:t>
            </a:r>
            <a:r>
              <a:rPr lang="ru-RU" sz="1200" dirty="0"/>
              <a:t> хмари</a:t>
            </a:r>
          </a:p>
          <a:p>
            <a:r>
              <a:rPr lang="ru-RU" sz="1200" dirty="0" err="1"/>
              <a:t>Технологія</a:t>
            </a:r>
            <a:r>
              <a:rPr lang="ru-RU" sz="1200" dirty="0"/>
              <a:t> </a:t>
            </a:r>
            <a:r>
              <a:rPr lang="en-US" sz="1200" dirty="0"/>
              <a:t>ADVPN </a:t>
            </a:r>
            <a:r>
              <a:rPr lang="ru-RU" sz="1200" dirty="0" err="1"/>
              <a:t>покращує</a:t>
            </a:r>
            <a:r>
              <a:rPr lang="ru-RU" sz="1200" dirty="0"/>
              <a:t> </a:t>
            </a:r>
            <a:r>
              <a:rPr lang="ru-RU" sz="1200" dirty="0" err="1"/>
              <a:t>взаємодію</a:t>
            </a:r>
            <a:r>
              <a:rPr lang="ru-RU" sz="1200" dirty="0"/>
              <a:t> </a:t>
            </a:r>
            <a:r>
              <a:rPr lang="ru-RU" sz="1200" dirty="0" err="1"/>
              <a:t>між</a:t>
            </a:r>
            <a:r>
              <a:rPr lang="ru-RU" sz="1200" dirty="0"/>
              <a:t> </a:t>
            </a:r>
            <a:r>
              <a:rPr lang="ru-RU" sz="1200" dirty="0" err="1"/>
              <a:t>філіями</a:t>
            </a:r>
            <a:r>
              <a:rPr lang="ru-RU" sz="1200" dirty="0"/>
              <a:t> та </a:t>
            </a:r>
            <a:r>
              <a:rPr lang="ru-RU" sz="1200" dirty="0" err="1"/>
              <a:t>зменшує</a:t>
            </a:r>
            <a:r>
              <a:rPr lang="ru-RU" sz="1200" dirty="0"/>
              <a:t> </a:t>
            </a:r>
            <a:r>
              <a:rPr lang="ru-RU" sz="1200" dirty="0" err="1"/>
              <a:t>вимоги</a:t>
            </a:r>
            <a:r>
              <a:rPr lang="ru-RU" sz="1200" dirty="0"/>
              <a:t> до </a:t>
            </a:r>
            <a:r>
              <a:rPr lang="ru-RU" sz="1200" dirty="0" err="1"/>
              <a:t>пристроїв</a:t>
            </a:r>
            <a:r>
              <a:rPr lang="ru-RU" sz="1200" dirty="0"/>
              <a:t> у </a:t>
            </a:r>
            <a:r>
              <a:rPr lang="ru-RU" sz="1200" dirty="0" err="1"/>
              <a:t>ролі</a:t>
            </a:r>
            <a:r>
              <a:rPr lang="ru-RU" sz="1200" dirty="0"/>
              <a:t> </a:t>
            </a:r>
            <a:r>
              <a:rPr lang="en-US" sz="1200" dirty="0"/>
              <a:t>Hub.</a:t>
            </a:r>
          </a:p>
        </p:txBody>
      </p:sp>
      <p:sp>
        <p:nvSpPr>
          <p:cNvPr id="3" name="Title 2">
            <a:extLst>
              <a:ext uri="{FF2B5EF4-FFF2-40B4-BE49-F238E27FC236}">
                <a16:creationId xmlns:a16="http://schemas.microsoft.com/office/drawing/2014/main" id="{FF094096-B85D-F443-A1EE-208761FA2934}"/>
              </a:ext>
            </a:extLst>
          </p:cNvPr>
          <p:cNvSpPr>
            <a:spLocks noGrp="1"/>
          </p:cNvSpPr>
          <p:nvPr>
            <p:ph type="title"/>
          </p:nvPr>
        </p:nvSpPr>
        <p:spPr/>
        <p:txBody>
          <a:bodyPr/>
          <a:lstStyle/>
          <a:p>
            <a:r>
              <a:rPr lang="ru-RU" dirty="0"/>
              <a:t>Приклад </a:t>
            </a:r>
            <a:r>
              <a:rPr lang="en-US" dirty="0"/>
              <a:t>SD-WAN #1</a:t>
            </a:r>
          </a:p>
        </p:txBody>
      </p:sp>
      <p:sp>
        <p:nvSpPr>
          <p:cNvPr id="4" name="Text Placeholder 3">
            <a:extLst>
              <a:ext uri="{FF2B5EF4-FFF2-40B4-BE49-F238E27FC236}">
                <a16:creationId xmlns:a16="http://schemas.microsoft.com/office/drawing/2014/main" id="{4D3E8815-3354-EA47-B092-C12E50252F6F}"/>
              </a:ext>
            </a:extLst>
          </p:cNvPr>
          <p:cNvSpPr>
            <a:spLocks noGrp="1"/>
          </p:cNvSpPr>
          <p:nvPr>
            <p:ph type="body" sz="quarter" idx="17"/>
          </p:nvPr>
        </p:nvSpPr>
        <p:spPr/>
        <p:txBody>
          <a:bodyPr/>
          <a:lstStyle/>
          <a:p>
            <a:r>
              <a:rPr lang="ru-RU" dirty="0" err="1"/>
              <a:t>Використання</a:t>
            </a:r>
            <a:r>
              <a:rPr lang="ru-RU" dirty="0"/>
              <a:t> </a:t>
            </a:r>
            <a:r>
              <a:rPr lang="ru-RU" dirty="0" err="1"/>
              <a:t>множини</a:t>
            </a:r>
            <a:r>
              <a:rPr lang="ru-RU" dirty="0"/>
              <a:t> </a:t>
            </a:r>
            <a:r>
              <a:rPr lang="ru-RU" dirty="0" err="1"/>
              <a:t>лінків</a:t>
            </a:r>
            <a:r>
              <a:rPr lang="ru-RU" dirty="0"/>
              <a:t> </a:t>
            </a:r>
            <a:r>
              <a:rPr lang="en-US" dirty="0"/>
              <a:t>ISP (MPLS, Broadband, LTE)</a:t>
            </a:r>
          </a:p>
        </p:txBody>
      </p:sp>
      <p:pic>
        <p:nvPicPr>
          <p:cNvPr id="15" name="Picture 273">
            <a:extLst>
              <a:ext uri="{FF2B5EF4-FFF2-40B4-BE49-F238E27FC236}">
                <a16:creationId xmlns:a16="http://schemas.microsoft.com/office/drawing/2014/main" id="{8BB55ACB-1389-D44A-BDF8-905A2D3F5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11376311" y="6355288"/>
            <a:ext cx="313200" cy="3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9" name="Group 78">
            <a:extLst>
              <a:ext uri="{FF2B5EF4-FFF2-40B4-BE49-F238E27FC236}">
                <a16:creationId xmlns:a16="http://schemas.microsoft.com/office/drawing/2014/main" id="{6CFC887F-812D-564D-BAD8-3C614F3475F5}"/>
              </a:ext>
            </a:extLst>
          </p:cNvPr>
          <p:cNvGrpSpPr/>
          <p:nvPr/>
        </p:nvGrpSpPr>
        <p:grpSpPr>
          <a:xfrm>
            <a:off x="7469517" y="1899878"/>
            <a:ext cx="4093703" cy="1104378"/>
            <a:chOff x="6817804" y="3190306"/>
            <a:chExt cx="2416098" cy="655028"/>
          </a:xfrm>
        </p:grpSpPr>
        <p:pic>
          <p:nvPicPr>
            <p:cNvPr id="76" name="Picture 56">
              <a:extLst>
                <a:ext uri="{FF2B5EF4-FFF2-40B4-BE49-F238E27FC236}">
                  <a16:creationId xmlns:a16="http://schemas.microsoft.com/office/drawing/2014/main" id="{976B123F-1E2A-D040-9B84-09753A309A6C}"/>
                </a:ext>
              </a:extLst>
            </p:cNvPr>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7696914" y="3190306"/>
              <a:ext cx="769586" cy="655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 name="TextBox 76">
              <a:extLst>
                <a:ext uri="{FF2B5EF4-FFF2-40B4-BE49-F238E27FC236}">
                  <a16:creationId xmlns:a16="http://schemas.microsoft.com/office/drawing/2014/main" id="{C9FFC82E-6502-DD49-B05C-A1F264436E2E}"/>
                </a:ext>
              </a:extLst>
            </p:cNvPr>
            <p:cNvSpPr txBox="1"/>
            <p:nvPr/>
          </p:nvSpPr>
          <p:spPr bwMode="auto">
            <a:xfrm>
              <a:off x="6817804" y="3387015"/>
              <a:ext cx="2416098" cy="215565"/>
            </a:xfrm>
            <a:prstGeom prst="rect">
              <a:avLst/>
            </a:prstGeom>
            <a:noFill/>
            <a:scene3d>
              <a:camera prst="orthographicFront">
                <a:rot lat="2100000" lon="2700000" rev="0"/>
              </a:camera>
              <a:lightRig rig="threePt" dir="t"/>
            </a:scene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53746"/>
                  </a:solidFill>
                  <a:effectLst/>
                  <a:uLnTx/>
                  <a:uFillTx/>
                  <a:latin typeface="Arial"/>
                  <a:ea typeface="+mn-ea"/>
                  <a:cs typeface="+mn-cs"/>
                </a:rPr>
                <a:t>MPLS</a:t>
              </a:r>
              <a:endParaRPr kumimoji="0" lang="en-US" sz="1400" b="1" i="0" u="none" strike="noStrike" kern="1200" cap="none" spc="0" normalizeH="0" baseline="0" noProof="0">
                <a:ln>
                  <a:noFill/>
                </a:ln>
                <a:solidFill>
                  <a:srgbClr val="253746"/>
                </a:solidFill>
                <a:effectLst/>
                <a:uLnTx/>
                <a:uFillTx/>
                <a:latin typeface="Arial"/>
                <a:ea typeface="+mn-ea"/>
                <a:cs typeface="+mn-cs"/>
              </a:endParaRPr>
            </a:p>
          </p:txBody>
        </p:sp>
      </p:grpSp>
      <p:grpSp>
        <p:nvGrpSpPr>
          <p:cNvPr id="94" name="Group 93">
            <a:extLst>
              <a:ext uri="{FF2B5EF4-FFF2-40B4-BE49-F238E27FC236}">
                <a16:creationId xmlns:a16="http://schemas.microsoft.com/office/drawing/2014/main" id="{679D2D2D-CFD0-4445-ACC4-B8C9335260BB}"/>
              </a:ext>
            </a:extLst>
          </p:cNvPr>
          <p:cNvGrpSpPr/>
          <p:nvPr/>
        </p:nvGrpSpPr>
        <p:grpSpPr>
          <a:xfrm>
            <a:off x="8173806" y="5074657"/>
            <a:ext cx="1193334" cy="699601"/>
            <a:chOff x="10254233" y="3783419"/>
            <a:chExt cx="1294973" cy="823789"/>
          </a:xfrm>
        </p:grpSpPr>
        <p:pic>
          <p:nvPicPr>
            <p:cNvPr id="90" name="Picture 89">
              <a:extLst>
                <a:ext uri="{FF2B5EF4-FFF2-40B4-BE49-F238E27FC236}">
                  <a16:creationId xmlns:a16="http://schemas.microsoft.com/office/drawing/2014/main" id="{33CDD1D0-F358-3B44-A832-3ACDACA89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4233" y="3783419"/>
              <a:ext cx="1294973" cy="823789"/>
            </a:xfrm>
            <a:prstGeom prst="rect">
              <a:avLst/>
            </a:prstGeom>
          </p:spPr>
        </p:pic>
        <p:pic>
          <p:nvPicPr>
            <p:cNvPr id="91" name="Picture 90" descr="aws-gray.emf">
              <a:extLst>
                <a:ext uri="{FF2B5EF4-FFF2-40B4-BE49-F238E27FC236}">
                  <a16:creationId xmlns:a16="http://schemas.microsoft.com/office/drawing/2014/main" id="{E636B372-132A-9148-8D7C-1FB0E8E8D2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09768" y="4068730"/>
              <a:ext cx="268724" cy="161234"/>
            </a:xfrm>
            <a:prstGeom prst="rect">
              <a:avLst/>
            </a:prstGeom>
          </p:spPr>
        </p:pic>
        <p:pic>
          <p:nvPicPr>
            <p:cNvPr id="92" name="Picture 91" descr="google-cloud-gray.emf">
              <a:extLst>
                <a:ext uri="{FF2B5EF4-FFF2-40B4-BE49-F238E27FC236}">
                  <a16:creationId xmlns:a16="http://schemas.microsoft.com/office/drawing/2014/main" id="{06205C29-71DE-6E47-A7FB-61EA8C25C4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45570" y="4241229"/>
              <a:ext cx="248719" cy="199833"/>
            </a:xfrm>
            <a:prstGeom prst="rect">
              <a:avLst/>
            </a:prstGeom>
          </p:spPr>
        </p:pic>
        <p:pic>
          <p:nvPicPr>
            <p:cNvPr id="93" name="Picture 92" descr="azure-gray.emf">
              <a:extLst>
                <a:ext uri="{FF2B5EF4-FFF2-40B4-BE49-F238E27FC236}">
                  <a16:creationId xmlns:a16="http://schemas.microsoft.com/office/drawing/2014/main" id="{E5FFDEB1-DA9E-F044-9B24-8F71735357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61696" y="4241229"/>
              <a:ext cx="248072" cy="193480"/>
            </a:xfrm>
            <a:prstGeom prst="rect">
              <a:avLst/>
            </a:prstGeom>
          </p:spPr>
        </p:pic>
      </p:grpSp>
      <p:pic>
        <p:nvPicPr>
          <p:cNvPr id="10" name="Picture 279">
            <a:extLst>
              <a:ext uri="{FF2B5EF4-FFF2-40B4-BE49-F238E27FC236}">
                <a16:creationId xmlns:a16="http://schemas.microsoft.com/office/drawing/2014/main" id="{BA18CE4E-BF22-284F-AC67-E1E16670A77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54065" y="3168561"/>
            <a:ext cx="936622" cy="64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 name="Rounded Rectangle 13">
            <a:extLst>
              <a:ext uri="{FF2B5EF4-FFF2-40B4-BE49-F238E27FC236}">
                <a16:creationId xmlns:a16="http://schemas.microsoft.com/office/drawing/2014/main" id="{E52AF8CE-6382-FA46-8DFE-5048385E36AE}"/>
              </a:ext>
            </a:extLst>
          </p:cNvPr>
          <p:cNvSpPr/>
          <p:nvPr/>
        </p:nvSpPr>
        <p:spPr>
          <a:xfrm>
            <a:off x="8408998" y="5809486"/>
            <a:ext cx="778384" cy="205987"/>
          </a:xfrm>
          <a:prstGeom prst="roundRect">
            <a:avLst/>
          </a:prstGeom>
          <a:solidFill>
            <a:srgbClr val="0C4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Cloud</a:t>
            </a:r>
          </a:p>
        </p:txBody>
      </p:sp>
      <p:grpSp>
        <p:nvGrpSpPr>
          <p:cNvPr id="158" name="Group 157">
            <a:extLst>
              <a:ext uri="{FF2B5EF4-FFF2-40B4-BE49-F238E27FC236}">
                <a16:creationId xmlns:a16="http://schemas.microsoft.com/office/drawing/2014/main" id="{B6D7C6A0-41D7-794D-BFCC-BCD69A509C61}"/>
              </a:ext>
            </a:extLst>
          </p:cNvPr>
          <p:cNvGrpSpPr/>
          <p:nvPr/>
        </p:nvGrpSpPr>
        <p:grpSpPr>
          <a:xfrm>
            <a:off x="9951205" y="4970668"/>
            <a:ext cx="1334013" cy="1048947"/>
            <a:chOff x="9635382" y="4963975"/>
            <a:chExt cx="1334013" cy="1048947"/>
          </a:xfrm>
        </p:grpSpPr>
        <p:pic>
          <p:nvPicPr>
            <p:cNvPr id="100" name="Picture 99">
              <a:extLst>
                <a:ext uri="{FF2B5EF4-FFF2-40B4-BE49-F238E27FC236}">
                  <a16:creationId xmlns:a16="http://schemas.microsoft.com/office/drawing/2014/main" id="{2D699FF0-0513-6845-B8C1-BB5A8B45026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839697" y="4963975"/>
              <a:ext cx="925384" cy="699601"/>
            </a:xfrm>
            <a:prstGeom prst="rect">
              <a:avLst/>
            </a:prstGeom>
          </p:spPr>
        </p:pic>
        <p:pic>
          <p:nvPicPr>
            <p:cNvPr id="101" name="Picture 8" descr="Image result for zoom">
              <a:extLst>
                <a:ext uri="{FF2B5EF4-FFF2-40B4-BE49-F238E27FC236}">
                  <a16:creationId xmlns:a16="http://schemas.microsoft.com/office/drawing/2014/main" id="{220CE44D-69AD-EF41-92EB-B8DA006DEF7E}"/>
                </a:ext>
              </a:extLst>
            </p:cNvPr>
            <p:cNvPicPr>
              <a:picLocks noChangeAspect="1" noChangeArrowheads="1"/>
            </p:cNvPicPr>
            <p:nvPr/>
          </p:nvPicPr>
          <p:blipFill>
            <a:blip r:embed="rId12">
              <a:clrChange>
                <a:clrFrom>
                  <a:srgbClr val="F6F7F9"/>
                </a:clrFrom>
                <a:clrTo>
                  <a:srgbClr val="F6F7F9">
                    <a:alpha val="0"/>
                  </a:srgbClr>
                </a:clrTo>
              </a:clrChange>
              <a:extLst>
                <a:ext uri="{28A0092B-C50C-407E-A947-70E740481C1C}">
                  <a14:useLocalDpi xmlns:a14="http://schemas.microsoft.com/office/drawing/2010/main" val="0"/>
                </a:ext>
              </a:extLst>
            </a:blip>
            <a:srcRect/>
            <a:stretch>
              <a:fillRect/>
            </a:stretch>
          </p:blipFill>
          <p:spPr bwMode="auto">
            <a:xfrm>
              <a:off x="9635382" y="5286869"/>
              <a:ext cx="1334013" cy="726053"/>
            </a:xfrm>
            <a:prstGeom prst="rect">
              <a:avLst/>
            </a:prstGeom>
            <a:noFill/>
            <a:extLst>
              <a:ext uri="{909E8E84-426E-40DD-AFC4-6F175D3DCCD1}">
                <a14:hiddenFill xmlns:a14="http://schemas.microsoft.com/office/drawing/2010/main">
                  <a:solidFill>
                    <a:srgbClr val="FFFFFF"/>
                  </a:solidFill>
                </a14:hiddenFill>
              </a:ext>
            </a:extLst>
          </p:spPr>
        </p:pic>
        <p:sp>
          <p:nvSpPr>
            <p:cNvPr id="120" name="Rounded Rectangle 13">
              <a:extLst>
                <a:ext uri="{FF2B5EF4-FFF2-40B4-BE49-F238E27FC236}">
                  <a16:creationId xmlns:a16="http://schemas.microsoft.com/office/drawing/2014/main" id="{5C1949F6-1A84-1140-912B-C0E6E3B61589}"/>
                </a:ext>
              </a:extLst>
            </p:cNvPr>
            <p:cNvSpPr/>
            <p:nvPr/>
          </p:nvSpPr>
          <p:spPr>
            <a:xfrm>
              <a:off x="9970752" y="5802793"/>
              <a:ext cx="778384" cy="205987"/>
            </a:xfrm>
            <a:prstGeom prst="roundRect">
              <a:avLst/>
            </a:prstGeom>
            <a:solidFill>
              <a:srgbClr val="0C4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SaaS</a:t>
              </a:r>
            </a:p>
          </p:txBody>
        </p:sp>
      </p:grpSp>
      <p:cxnSp>
        <p:nvCxnSpPr>
          <p:cNvPr id="170" name="Straight Connector 169">
            <a:extLst>
              <a:ext uri="{FF2B5EF4-FFF2-40B4-BE49-F238E27FC236}">
                <a16:creationId xmlns:a16="http://schemas.microsoft.com/office/drawing/2014/main" id="{C18077FE-D559-F84C-BB42-6F77F5D5B270}"/>
              </a:ext>
            </a:extLst>
          </p:cNvPr>
          <p:cNvCxnSpPr>
            <a:cxnSpLocks/>
          </p:cNvCxnSpPr>
          <p:nvPr/>
        </p:nvCxnSpPr>
        <p:spPr>
          <a:xfrm flipV="1">
            <a:off x="9866099" y="3762409"/>
            <a:ext cx="1198860" cy="1069042"/>
          </a:xfrm>
          <a:prstGeom prst="line">
            <a:avLst/>
          </a:prstGeom>
          <a:ln w="63500">
            <a:solidFill>
              <a:schemeClr val="tx1"/>
            </a:solidFill>
            <a:prstDash val="soli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907F665-38B9-1D4A-AC77-9EDBE5F4BEBD}"/>
              </a:ext>
            </a:extLst>
          </p:cNvPr>
          <p:cNvCxnSpPr>
            <a:cxnSpLocks/>
          </p:cNvCxnSpPr>
          <p:nvPr/>
        </p:nvCxnSpPr>
        <p:spPr>
          <a:xfrm flipV="1">
            <a:off x="9853423" y="3876526"/>
            <a:ext cx="1225079" cy="1090000"/>
          </a:xfrm>
          <a:prstGeom prst="line">
            <a:avLst/>
          </a:prstGeom>
          <a:ln w="63500">
            <a:solidFill>
              <a:schemeClr val="bg1">
                <a:lumMod val="50000"/>
              </a:schemeClr>
            </a:solidFill>
            <a:prstDash val="solid"/>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3F266083-7379-B248-A9A8-9A1E4F15BDC1}"/>
              </a:ext>
            </a:extLst>
          </p:cNvPr>
          <p:cNvGrpSpPr/>
          <p:nvPr/>
        </p:nvGrpSpPr>
        <p:grpSpPr>
          <a:xfrm>
            <a:off x="7418815" y="4102257"/>
            <a:ext cx="4032351" cy="1100531"/>
            <a:chOff x="7594442" y="2284405"/>
            <a:chExt cx="2416098" cy="655028"/>
          </a:xfrm>
        </p:grpSpPr>
        <p:pic>
          <p:nvPicPr>
            <p:cNvPr id="190" name="Picture 56">
              <a:extLst>
                <a:ext uri="{FF2B5EF4-FFF2-40B4-BE49-F238E27FC236}">
                  <a16:creationId xmlns:a16="http://schemas.microsoft.com/office/drawing/2014/main" id="{E99F3161-4C29-254A-B99C-5A3931E7E23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73552" y="2284405"/>
              <a:ext cx="769586" cy="655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 name="TextBox 190">
              <a:extLst>
                <a:ext uri="{FF2B5EF4-FFF2-40B4-BE49-F238E27FC236}">
                  <a16:creationId xmlns:a16="http://schemas.microsoft.com/office/drawing/2014/main" id="{784F6DE4-2ECF-C24A-B986-567A2C83010F}"/>
                </a:ext>
              </a:extLst>
            </p:cNvPr>
            <p:cNvSpPr txBox="1"/>
            <p:nvPr/>
          </p:nvSpPr>
          <p:spPr bwMode="auto">
            <a:xfrm>
              <a:off x="7594442" y="2481114"/>
              <a:ext cx="2416098" cy="215565"/>
            </a:xfrm>
            <a:prstGeom prst="rect">
              <a:avLst/>
            </a:prstGeom>
            <a:noFill/>
            <a:scene3d>
              <a:camera prst="orthographicFront">
                <a:rot lat="2100000" lon="2700000" rev="0"/>
              </a:camera>
              <a:lightRig rig="threePt" dir="t"/>
            </a:scene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53746"/>
                  </a:solidFill>
                  <a:effectLst/>
                  <a:uLnTx/>
                  <a:uFillTx/>
                  <a:latin typeface="Arial"/>
                  <a:ea typeface="+mn-ea"/>
                  <a:cs typeface="+mn-cs"/>
                </a:rPr>
                <a:t>Internet</a:t>
              </a:r>
              <a:endParaRPr kumimoji="0" lang="en-US" sz="1400" b="1" i="0" u="none" strike="noStrike" kern="1200" cap="none" spc="0" normalizeH="0" baseline="0" noProof="0">
                <a:ln>
                  <a:noFill/>
                </a:ln>
                <a:solidFill>
                  <a:srgbClr val="253746"/>
                </a:solidFill>
                <a:effectLst/>
                <a:uLnTx/>
                <a:uFillTx/>
                <a:latin typeface="Arial"/>
                <a:ea typeface="+mn-ea"/>
                <a:cs typeface="+mn-cs"/>
              </a:endParaRPr>
            </a:p>
          </p:txBody>
        </p:sp>
      </p:grpSp>
      <p:sp>
        <p:nvSpPr>
          <p:cNvPr id="192" name="TextBox 191">
            <a:extLst>
              <a:ext uri="{FF2B5EF4-FFF2-40B4-BE49-F238E27FC236}">
                <a16:creationId xmlns:a16="http://schemas.microsoft.com/office/drawing/2014/main" id="{21BCD9B3-EF03-BF4C-9DE0-2B5B67B40126}"/>
              </a:ext>
            </a:extLst>
          </p:cNvPr>
          <p:cNvSpPr txBox="1"/>
          <p:nvPr/>
        </p:nvSpPr>
        <p:spPr>
          <a:xfrm rot="1909488">
            <a:off x="8068370" y="3685864"/>
            <a:ext cx="566181" cy="230832"/>
          </a:xfrm>
          <a:prstGeom prst="rect">
            <a:avLst/>
          </a:prstGeom>
          <a:noFill/>
        </p:spPr>
        <p:txBody>
          <a:bodyPr wrap="none" rtlCol="0">
            <a:spAutoFit/>
          </a:bodyPr>
          <a:lstStyle/>
          <a:p>
            <a:pPr algn="l" defTabSz="457189">
              <a:lnSpc>
                <a:spcPct val="90000"/>
              </a:lnSpc>
              <a:spcBef>
                <a:spcPts val="300"/>
              </a:spcBef>
            </a:pPr>
            <a:r>
              <a:rPr lang="en-US" sz="1000">
                <a:solidFill>
                  <a:srgbClr val="000000"/>
                </a:solidFill>
                <a:cs typeface="Arial" panose="020B0604020202020204" pitchFamily="34" charset="0"/>
              </a:rPr>
              <a:t>ISP #1</a:t>
            </a:r>
          </a:p>
        </p:txBody>
      </p:sp>
      <p:sp>
        <p:nvSpPr>
          <p:cNvPr id="193" name="TextBox 192">
            <a:extLst>
              <a:ext uri="{FF2B5EF4-FFF2-40B4-BE49-F238E27FC236}">
                <a16:creationId xmlns:a16="http://schemas.microsoft.com/office/drawing/2014/main" id="{0AA39DA6-73C2-C94A-992B-3A0E9ED7AFB4}"/>
              </a:ext>
            </a:extLst>
          </p:cNvPr>
          <p:cNvSpPr txBox="1"/>
          <p:nvPr/>
        </p:nvSpPr>
        <p:spPr>
          <a:xfrm rot="1909488">
            <a:off x="7885330" y="4006407"/>
            <a:ext cx="566181" cy="230832"/>
          </a:xfrm>
          <a:prstGeom prst="rect">
            <a:avLst/>
          </a:prstGeom>
          <a:noFill/>
        </p:spPr>
        <p:txBody>
          <a:bodyPr wrap="none" rtlCol="0">
            <a:spAutoFit/>
          </a:bodyPr>
          <a:lstStyle/>
          <a:p>
            <a:pPr algn="l" defTabSz="457189">
              <a:lnSpc>
                <a:spcPct val="90000"/>
              </a:lnSpc>
              <a:spcBef>
                <a:spcPts val="300"/>
              </a:spcBef>
            </a:pPr>
            <a:r>
              <a:rPr lang="en-US" sz="1000">
                <a:solidFill>
                  <a:srgbClr val="000000"/>
                </a:solidFill>
                <a:cs typeface="Arial" panose="020B0604020202020204" pitchFamily="34" charset="0"/>
              </a:rPr>
              <a:t>ISP #2</a:t>
            </a:r>
          </a:p>
        </p:txBody>
      </p:sp>
      <p:sp>
        <p:nvSpPr>
          <p:cNvPr id="194" name="TextBox 193">
            <a:extLst>
              <a:ext uri="{FF2B5EF4-FFF2-40B4-BE49-F238E27FC236}">
                <a16:creationId xmlns:a16="http://schemas.microsoft.com/office/drawing/2014/main" id="{68729A66-BF66-454E-A617-E99438B360FA}"/>
              </a:ext>
            </a:extLst>
          </p:cNvPr>
          <p:cNvSpPr txBox="1"/>
          <p:nvPr/>
        </p:nvSpPr>
        <p:spPr>
          <a:xfrm rot="19749175">
            <a:off x="7764068" y="3002802"/>
            <a:ext cx="532518" cy="230832"/>
          </a:xfrm>
          <a:prstGeom prst="rect">
            <a:avLst/>
          </a:prstGeom>
          <a:noFill/>
        </p:spPr>
        <p:txBody>
          <a:bodyPr wrap="none" rtlCol="0">
            <a:spAutoFit/>
          </a:bodyPr>
          <a:lstStyle/>
          <a:p>
            <a:pPr algn="l" defTabSz="457189">
              <a:lnSpc>
                <a:spcPct val="90000"/>
              </a:lnSpc>
              <a:spcBef>
                <a:spcPts val="300"/>
              </a:spcBef>
            </a:pPr>
            <a:r>
              <a:rPr lang="en-US" sz="1000">
                <a:solidFill>
                  <a:srgbClr val="000000"/>
                </a:solidFill>
                <a:cs typeface="Arial" panose="020B0604020202020204" pitchFamily="34" charset="0"/>
              </a:rPr>
              <a:t>MPLS</a:t>
            </a:r>
          </a:p>
        </p:txBody>
      </p:sp>
      <p:sp>
        <p:nvSpPr>
          <p:cNvPr id="195" name="TextBox 194">
            <a:extLst>
              <a:ext uri="{FF2B5EF4-FFF2-40B4-BE49-F238E27FC236}">
                <a16:creationId xmlns:a16="http://schemas.microsoft.com/office/drawing/2014/main" id="{2556DCC6-28DE-BA4F-9E4E-F8BAE8D69DA5}"/>
              </a:ext>
            </a:extLst>
          </p:cNvPr>
          <p:cNvSpPr txBox="1"/>
          <p:nvPr/>
        </p:nvSpPr>
        <p:spPr>
          <a:xfrm rot="2854625">
            <a:off x="10568612" y="3024457"/>
            <a:ext cx="532518" cy="230832"/>
          </a:xfrm>
          <a:prstGeom prst="rect">
            <a:avLst/>
          </a:prstGeom>
          <a:noFill/>
        </p:spPr>
        <p:txBody>
          <a:bodyPr wrap="none" rtlCol="0">
            <a:spAutoFit/>
          </a:bodyPr>
          <a:lstStyle/>
          <a:p>
            <a:pPr algn="l" defTabSz="457189">
              <a:lnSpc>
                <a:spcPct val="90000"/>
              </a:lnSpc>
              <a:spcBef>
                <a:spcPts val="300"/>
              </a:spcBef>
            </a:pPr>
            <a:r>
              <a:rPr lang="en-US" sz="1000">
                <a:solidFill>
                  <a:srgbClr val="000000"/>
                </a:solidFill>
                <a:cs typeface="Arial" panose="020B0604020202020204" pitchFamily="34" charset="0"/>
              </a:rPr>
              <a:t>MPLS</a:t>
            </a:r>
          </a:p>
        </p:txBody>
      </p:sp>
      <p:sp>
        <p:nvSpPr>
          <p:cNvPr id="196" name="TextBox 195">
            <a:extLst>
              <a:ext uri="{FF2B5EF4-FFF2-40B4-BE49-F238E27FC236}">
                <a16:creationId xmlns:a16="http://schemas.microsoft.com/office/drawing/2014/main" id="{7BE826AB-A163-9140-9E12-D4E6DA4A11DC}"/>
              </a:ext>
            </a:extLst>
          </p:cNvPr>
          <p:cNvSpPr txBox="1"/>
          <p:nvPr/>
        </p:nvSpPr>
        <p:spPr>
          <a:xfrm rot="19167385">
            <a:off x="10337766" y="3882740"/>
            <a:ext cx="566181" cy="230832"/>
          </a:xfrm>
          <a:prstGeom prst="rect">
            <a:avLst/>
          </a:prstGeom>
          <a:noFill/>
        </p:spPr>
        <p:txBody>
          <a:bodyPr wrap="none" rtlCol="0">
            <a:spAutoFit/>
          </a:bodyPr>
          <a:lstStyle/>
          <a:p>
            <a:pPr algn="l" defTabSz="457189">
              <a:lnSpc>
                <a:spcPct val="90000"/>
              </a:lnSpc>
              <a:spcBef>
                <a:spcPts val="300"/>
              </a:spcBef>
            </a:pPr>
            <a:r>
              <a:rPr lang="en-US" sz="1000">
                <a:solidFill>
                  <a:srgbClr val="000000"/>
                </a:solidFill>
                <a:cs typeface="Arial" panose="020B0604020202020204" pitchFamily="34" charset="0"/>
              </a:rPr>
              <a:t>ISP #1</a:t>
            </a:r>
          </a:p>
        </p:txBody>
      </p:sp>
      <p:sp>
        <p:nvSpPr>
          <p:cNvPr id="197" name="TextBox 196">
            <a:extLst>
              <a:ext uri="{FF2B5EF4-FFF2-40B4-BE49-F238E27FC236}">
                <a16:creationId xmlns:a16="http://schemas.microsoft.com/office/drawing/2014/main" id="{F208F1A2-169B-954B-A56A-27E4C2F6036B}"/>
              </a:ext>
            </a:extLst>
          </p:cNvPr>
          <p:cNvSpPr txBox="1"/>
          <p:nvPr/>
        </p:nvSpPr>
        <p:spPr>
          <a:xfrm rot="18941000">
            <a:off x="10545777" y="4209777"/>
            <a:ext cx="566181" cy="230832"/>
          </a:xfrm>
          <a:prstGeom prst="rect">
            <a:avLst/>
          </a:prstGeom>
          <a:noFill/>
        </p:spPr>
        <p:txBody>
          <a:bodyPr wrap="none" rtlCol="0">
            <a:spAutoFit/>
          </a:bodyPr>
          <a:lstStyle/>
          <a:p>
            <a:pPr algn="l" defTabSz="457189">
              <a:lnSpc>
                <a:spcPct val="90000"/>
              </a:lnSpc>
              <a:spcBef>
                <a:spcPts val="300"/>
              </a:spcBef>
            </a:pPr>
            <a:r>
              <a:rPr lang="en-US" sz="1000">
                <a:solidFill>
                  <a:srgbClr val="000000"/>
                </a:solidFill>
                <a:cs typeface="Arial" panose="020B0604020202020204" pitchFamily="34" charset="0"/>
              </a:rPr>
              <a:t>ISP #2</a:t>
            </a:r>
          </a:p>
        </p:txBody>
      </p:sp>
      <p:pic>
        <p:nvPicPr>
          <p:cNvPr id="218" name="Picture 217">
            <a:extLst>
              <a:ext uri="{FF2B5EF4-FFF2-40B4-BE49-F238E27FC236}">
                <a16:creationId xmlns:a16="http://schemas.microsoft.com/office/drawing/2014/main" id="{15167EC7-5F3F-5D40-BE22-F29779637269}"/>
              </a:ext>
            </a:extLst>
          </p:cNvPr>
          <p:cNvPicPr>
            <a:picLocks noChangeAspect="1"/>
          </p:cNvPicPr>
          <p:nvPr/>
        </p:nvPicPr>
        <p:blipFill>
          <a:blip r:embed="rId13"/>
          <a:stretch>
            <a:fillRect/>
          </a:stretch>
        </p:blipFill>
        <p:spPr>
          <a:xfrm>
            <a:off x="11046452" y="3171609"/>
            <a:ext cx="647700" cy="1054100"/>
          </a:xfrm>
          <a:prstGeom prst="rect">
            <a:avLst/>
          </a:prstGeom>
        </p:spPr>
      </p:pic>
      <p:pic>
        <p:nvPicPr>
          <p:cNvPr id="81" name="Picture 1">
            <a:extLst>
              <a:ext uri="{FF2B5EF4-FFF2-40B4-BE49-F238E27FC236}">
                <a16:creationId xmlns:a16="http://schemas.microsoft.com/office/drawing/2014/main" id="{FB34403C-C88C-C644-AA47-47010D11BDC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bwMode="auto">
          <a:xfrm>
            <a:off x="11029763" y="2793465"/>
            <a:ext cx="914545" cy="1444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 name="Rounded Rectangle 13">
            <a:extLst>
              <a:ext uri="{FF2B5EF4-FFF2-40B4-BE49-F238E27FC236}">
                <a16:creationId xmlns:a16="http://schemas.microsoft.com/office/drawing/2014/main" id="{77810C3D-FBCA-1844-B3C1-9BB68D5132E9}"/>
              </a:ext>
            </a:extLst>
          </p:cNvPr>
          <p:cNvSpPr/>
          <p:nvPr/>
        </p:nvSpPr>
        <p:spPr>
          <a:xfrm>
            <a:off x="11133208" y="4148737"/>
            <a:ext cx="778384" cy="205987"/>
          </a:xfrm>
          <a:prstGeom prst="roundRect">
            <a:avLst/>
          </a:prstGeom>
          <a:solidFill>
            <a:srgbClr val="0C4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Datacenter</a:t>
            </a:r>
          </a:p>
        </p:txBody>
      </p:sp>
    </p:spTree>
    <p:extLst>
      <p:ext uri="{BB962C8B-B14F-4D97-AF65-F5344CB8AC3E}">
        <p14:creationId xmlns:p14="http://schemas.microsoft.com/office/powerpoint/2010/main" val="112475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15513-087A-364A-BA2A-450C9730147D}"/>
              </a:ext>
            </a:extLst>
          </p:cNvPr>
          <p:cNvSpPr>
            <a:spLocks noGrp="1"/>
          </p:cNvSpPr>
          <p:nvPr>
            <p:ph sz="half" idx="2"/>
          </p:nvPr>
        </p:nvSpPr>
        <p:spPr>
          <a:xfrm>
            <a:off x="628779" y="1697069"/>
            <a:ext cx="5121979" cy="4225992"/>
          </a:xfrm>
        </p:spPr>
        <p:txBody>
          <a:bodyPr/>
          <a:lstStyle/>
          <a:p>
            <a:pPr marL="0" indent="0">
              <a:buNone/>
            </a:pPr>
            <a:r>
              <a:rPr lang="ru-RU" sz="2000" b="1" i="1" dirty="0" err="1"/>
              <a:t>Міграція</a:t>
            </a:r>
            <a:r>
              <a:rPr lang="ru-RU" sz="2000" b="1" i="1" dirty="0"/>
              <a:t> </a:t>
            </a:r>
            <a:r>
              <a:rPr lang="ru-RU" sz="2000" b="1" i="1" dirty="0" err="1"/>
              <a:t>додатків</a:t>
            </a:r>
            <a:r>
              <a:rPr lang="ru-RU" sz="2000" b="1" i="1" dirty="0"/>
              <a:t> у хмари </a:t>
            </a:r>
            <a:r>
              <a:rPr lang="ru-RU" sz="2000" b="1" i="1" dirty="0" err="1"/>
              <a:t>вимагає</a:t>
            </a:r>
            <a:r>
              <a:rPr lang="ru-RU" sz="2000" b="1" i="1" dirty="0"/>
              <a:t> </a:t>
            </a:r>
            <a:r>
              <a:rPr lang="ru-RU" sz="2000" b="1" i="1" dirty="0" err="1"/>
              <a:t>підключень</a:t>
            </a:r>
            <a:r>
              <a:rPr lang="ru-RU" sz="2000" b="1" i="1" dirty="0"/>
              <a:t> </a:t>
            </a:r>
            <a:r>
              <a:rPr lang="en-US" sz="2000" b="1" i="1" dirty="0"/>
              <a:t>multi-cloud </a:t>
            </a:r>
            <a:r>
              <a:rPr lang="ru-RU" sz="2000" b="1" i="1" dirty="0"/>
              <a:t>та </a:t>
            </a:r>
            <a:r>
              <a:rPr lang="ru-RU" sz="2000" b="1" i="1" dirty="0" err="1"/>
              <a:t>спрощеного</a:t>
            </a:r>
            <a:r>
              <a:rPr lang="ru-RU" sz="2000" b="1" i="1" dirty="0"/>
              <a:t> </a:t>
            </a:r>
            <a:r>
              <a:rPr lang="ru-RU" sz="2000" b="1" i="1" dirty="0" err="1"/>
              <a:t>розгортання</a:t>
            </a:r>
            <a:endParaRPr lang="ru-RU" sz="2000" b="1" i="1" dirty="0"/>
          </a:p>
          <a:p>
            <a:r>
              <a:rPr lang="ru-RU" dirty="0" err="1"/>
              <a:t>Керування</a:t>
            </a:r>
            <a:r>
              <a:rPr lang="ru-RU" dirty="0"/>
              <a:t> </a:t>
            </a:r>
            <a:r>
              <a:rPr lang="ru-RU" dirty="0" err="1"/>
              <a:t>трафіком</a:t>
            </a:r>
            <a:r>
              <a:rPr lang="ru-RU" dirty="0"/>
              <a:t> </a:t>
            </a:r>
            <a:r>
              <a:rPr lang="ru-RU" dirty="0" err="1"/>
              <a:t>додатків</a:t>
            </a:r>
            <a:r>
              <a:rPr lang="ru-RU" dirty="0"/>
              <a:t> до </a:t>
            </a:r>
            <a:r>
              <a:rPr lang="ru-RU" dirty="0" err="1"/>
              <a:t>приватних</a:t>
            </a:r>
            <a:r>
              <a:rPr lang="ru-RU" dirty="0"/>
              <a:t> та </a:t>
            </a:r>
            <a:r>
              <a:rPr lang="ru-RU" dirty="0" err="1"/>
              <a:t>публічних</a:t>
            </a:r>
            <a:r>
              <a:rPr lang="ru-RU" dirty="0"/>
              <a:t> </a:t>
            </a:r>
            <a:r>
              <a:rPr lang="ru-RU" dirty="0" err="1"/>
              <a:t>хмар</a:t>
            </a:r>
            <a:endParaRPr lang="ru-RU" dirty="0"/>
          </a:p>
          <a:p>
            <a:r>
              <a:rPr lang="ru-RU" dirty="0"/>
              <a:t>Спрощене підключення до хмар / хмарних додатків з філій </a:t>
            </a:r>
          </a:p>
          <a:p>
            <a:r>
              <a:rPr lang="ru-RU" dirty="0" err="1"/>
              <a:t>Відмовостійкість</a:t>
            </a:r>
            <a:r>
              <a:rPr lang="ru-RU" dirty="0"/>
              <a:t> </a:t>
            </a:r>
            <a:r>
              <a:rPr lang="en-US" dirty="0"/>
              <a:t>WAN-</a:t>
            </a:r>
            <a:r>
              <a:rPr lang="ru-RU" dirty="0" err="1"/>
              <a:t>підключень</a:t>
            </a:r>
            <a:r>
              <a:rPr lang="ru-RU" dirty="0"/>
              <a:t> до </a:t>
            </a:r>
            <a:r>
              <a:rPr lang="en-US" dirty="0"/>
              <a:t>SaaS </a:t>
            </a:r>
            <a:r>
              <a:rPr lang="ru-RU" dirty="0" err="1"/>
              <a:t>додатків</a:t>
            </a:r>
            <a:r>
              <a:rPr lang="ru-RU" dirty="0"/>
              <a:t> за </a:t>
            </a:r>
            <a:r>
              <a:rPr lang="ru-RU" dirty="0" err="1"/>
              <a:t>допомогою</a:t>
            </a:r>
            <a:r>
              <a:rPr lang="ru-RU" dirty="0"/>
              <a:t> </a:t>
            </a:r>
            <a:r>
              <a:rPr lang="en-US" dirty="0"/>
              <a:t>DIA </a:t>
            </a:r>
            <a:r>
              <a:rPr lang="ru-RU" dirty="0"/>
              <a:t>та </a:t>
            </a:r>
            <a:r>
              <a:rPr lang="en-US" dirty="0"/>
              <a:t>RIA (MPLS backhaul)</a:t>
            </a:r>
          </a:p>
        </p:txBody>
      </p:sp>
      <p:sp>
        <p:nvSpPr>
          <p:cNvPr id="3" name="Title 2">
            <a:extLst>
              <a:ext uri="{FF2B5EF4-FFF2-40B4-BE49-F238E27FC236}">
                <a16:creationId xmlns:a16="http://schemas.microsoft.com/office/drawing/2014/main" id="{FF094096-B85D-F443-A1EE-208761FA2934}"/>
              </a:ext>
            </a:extLst>
          </p:cNvPr>
          <p:cNvSpPr>
            <a:spLocks noGrp="1"/>
          </p:cNvSpPr>
          <p:nvPr>
            <p:ph type="title"/>
          </p:nvPr>
        </p:nvSpPr>
        <p:spPr/>
        <p:txBody>
          <a:bodyPr/>
          <a:lstStyle/>
          <a:p>
            <a:r>
              <a:rPr lang="ru-RU" dirty="0"/>
              <a:t>Приклад </a:t>
            </a:r>
            <a:r>
              <a:rPr lang="en-US" dirty="0"/>
              <a:t>SD-WAN #2</a:t>
            </a:r>
          </a:p>
        </p:txBody>
      </p:sp>
      <p:sp>
        <p:nvSpPr>
          <p:cNvPr id="4" name="Text Placeholder 3">
            <a:extLst>
              <a:ext uri="{FF2B5EF4-FFF2-40B4-BE49-F238E27FC236}">
                <a16:creationId xmlns:a16="http://schemas.microsoft.com/office/drawing/2014/main" id="{4D3E8815-3354-EA47-B092-C12E50252F6F}"/>
              </a:ext>
            </a:extLst>
          </p:cNvPr>
          <p:cNvSpPr>
            <a:spLocks noGrp="1"/>
          </p:cNvSpPr>
          <p:nvPr>
            <p:ph type="body" sz="quarter" idx="17"/>
          </p:nvPr>
        </p:nvSpPr>
        <p:spPr/>
        <p:txBody>
          <a:bodyPr/>
          <a:lstStyle/>
          <a:p>
            <a:r>
              <a:rPr lang="ru-RU" dirty="0" err="1"/>
              <a:t>Перехід</a:t>
            </a:r>
            <a:r>
              <a:rPr lang="ru-RU" dirty="0"/>
              <a:t> до </a:t>
            </a:r>
            <a:r>
              <a:rPr lang="ru-RU" dirty="0" err="1"/>
              <a:t>хмарної</a:t>
            </a:r>
            <a:r>
              <a:rPr lang="ru-RU" dirty="0"/>
              <a:t> </a:t>
            </a:r>
            <a:r>
              <a:rPr lang="ru-RU" dirty="0" err="1"/>
              <a:t>моделі</a:t>
            </a:r>
            <a:r>
              <a:rPr lang="ru-RU" dirty="0"/>
              <a:t> </a:t>
            </a:r>
            <a:r>
              <a:rPr lang="ru-RU" dirty="0" err="1"/>
              <a:t>використання</a:t>
            </a:r>
            <a:r>
              <a:rPr lang="ru-RU" dirty="0"/>
              <a:t> </a:t>
            </a:r>
            <a:r>
              <a:rPr lang="ru-RU" dirty="0" err="1"/>
              <a:t>додатків</a:t>
            </a:r>
            <a:endParaRPr lang="en-US" dirty="0"/>
          </a:p>
        </p:txBody>
      </p:sp>
      <p:pic>
        <p:nvPicPr>
          <p:cNvPr id="15" name="Picture 273">
            <a:extLst>
              <a:ext uri="{FF2B5EF4-FFF2-40B4-BE49-F238E27FC236}">
                <a16:creationId xmlns:a16="http://schemas.microsoft.com/office/drawing/2014/main" id="{8BB55ACB-1389-D44A-BDF8-905A2D3F5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11376311" y="6355288"/>
            <a:ext cx="313200" cy="3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79">
            <a:extLst>
              <a:ext uri="{FF2B5EF4-FFF2-40B4-BE49-F238E27FC236}">
                <a16:creationId xmlns:a16="http://schemas.microsoft.com/office/drawing/2014/main" id="{BA18CE4E-BF22-284F-AC67-E1E16670A7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27729" y="4892430"/>
            <a:ext cx="936622" cy="644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EE8F2F97-8AD5-064A-9A6B-17646D554A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8316151" y="1546639"/>
            <a:ext cx="746969" cy="746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ADB4FC18-FF85-3347-9DA8-F250BEE84DAF}"/>
              </a:ext>
            </a:extLst>
          </p:cNvPr>
          <p:cNvGrpSpPr/>
          <p:nvPr/>
        </p:nvGrpSpPr>
        <p:grpSpPr>
          <a:xfrm>
            <a:off x="6903259" y="2862192"/>
            <a:ext cx="1510607" cy="1706592"/>
            <a:chOff x="6938258" y="2608763"/>
            <a:chExt cx="1510607" cy="1706592"/>
          </a:xfrm>
        </p:grpSpPr>
        <p:pic>
          <p:nvPicPr>
            <p:cNvPr id="19" name="Picture 18" descr="aws-2.emf">
              <a:extLst>
                <a:ext uri="{FF2B5EF4-FFF2-40B4-BE49-F238E27FC236}">
                  <a16:creationId xmlns:a16="http://schemas.microsoft.com/office/drawing/2014/main" id="{1366D044-7635-B94C-8942-E74482F240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8258" y="3261766"/>
              <a:ext cx="797801" cy="506525"/>
            </a:xfrm>
            <a:prstGeom prst="rect">
              <a:avLst/>
            </a:prstGeom>
          </p:spPr>
        </p:pic>
        <p:pic>
          <p:nvPicPr>
            <p:cNvPr id="20" name="Picture 19" descr="azure-2.emf">
              <a:extLst>
                <a:ext uri="{FF2B5EF4-FFF2-40B4-BE49-F238E27FC236}">
                  <a16:creationId xmlns:a16="http://schemas.microsoft.com/office/drawing/2014/main" id="{0C976CF4-5BFD-F544-80BF-5A61E93901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38258" y="2608763"/>
              <a:ext cx="798324" cy="506858"/>
            </a:xfrm>
            <a:prstGeom prst="rect">
              <a:avLst/>
            </a:prstGeom>
          </p:spPr>
        </p:pic>
        <p:pic>
          <p:nvPicPr>
            <p:cNvPr id="21" name="Picture 20" descr="google-cloud-2.emf">
              <a:extLst>
                <a:ext uri="{FF2B5EF4-FFF2-40B4-BE49-F238E27FC236}">
                  <a16:creationId xmlns:a16="http://schemas.microsoft.com/office/drawing/2014/main" id="{A01AD362-353E-CC46-9303-7F03998090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38258" y="3810065"/>
              <a:ext cx="794308" cy="505290"/>
            </a:xfrm>
            <a:prstGeom prst="rect">
              <a:avLst/>
            </a:prstGeom>
          </p:spPr>
        </p:pic>
        <p:grpSp>
          <p:nvGrpSpPr>
            <p:cNvPr id="22" name="Group 21">
              <a:extLst>
                <a:ext uri="{FF2B5EF4-FFF2-40B4-BE49-F238E27FC236}">
                  <a16:creationId xmlns:a16="http://schemas.microsoft.com/office/drawing/2014/main" id="{C2EAB19D-346E-FA41-AD2F-87F472F66F32}"/>
                </a:ext>
              </a:extLst>
            </p:cNvPr>
            <p:cNvGrpSpPr/>
            <p:nvPr/>
          </p:nvGrpSpPr>
          <p:grpSpPr>
            <a:xfrm rot="5400000">
              <a:off x="7502775" y="3239732"/>
              <a:ext cx="1341588" cy="550593"/>
              <a:chOff x="2324385" y="2033978"/>
              <a:chExt cx="7550454" cy="550593"/>
            </a:xfrm>
          </p:grpSpPr>
          <p:cxnSp>
            <p:nvCxnSpPr>
              <p:cNvPr id="23" name="Elbow Connector 22">
                <a:extLst>
                  <a:ext uri="{FF2B5EF4-FFF2-40B4-BE49-F238E27FC236}">
                    <a16:creationId xmlns:a16="http://schemas.microsoft.com/office/drawing/2014/main" id="{2D939062-FFD2-D548-BA54-1D5D1AD04ADA}"/>
                  </a:ext>
                </a:extLst>
              </p:cNvPr>
              <p:cNvCxnSpPr/>
              <p:nvPr/>
            </p:nvCxnSpPr>
            <p:spPr>
              <a:xfrm rot="16200000" flipH="1" flipV="1">
                <a:off x="3934612" y="423751"/>
                <a:ext cx="550593" cy="3771048"/>
              </a:xfrm>
              <a:prstGeom prst="bentConnector3">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B0C7E8FE-8181-2149-804F-F79E9A1420BB}"/>
                  </a:ext>
                </a:extLst>
              </p:cNvPr>
              <p:cNvCxnSpPr/>
              <p:nvPr/>
            </p:nvCxnSpPr>
            <p:spPr>
              <a:xfrm rot="5400000" flipV="1">
                <a:off x="7716662" y="412750"/>
                <a:ext cx="536948" cy="3779407"/>
              </a:xfrm>
              <a:prstGeom prst="bentConnector3">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1513656-DC8B-1149-81EC-643933576E4F}"/>
                  </a:ext>
                </a:extLst>
              </p:cNvPr>
              <p:cNvCxnSpPr>
                <a:cxnSpLocks/>
              </p:cNvCxnSpPr>
              <p:nvPr/>
            </p:nvCxnSpPr>
            <p:spPr>
              <a:xfrm rot="10800000" flipV="1">
                <a:off x="6086658" y="2033979"/>
                <a:ext cx="8775" cy="536948"/>
              </a:xfrm>
              <a:prstGeom prst="straightConnector1">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grpSp>
      </p:grpSp>
      <p:cxnSp>
        <p:nvCxnSpPr>
          <p:cNvPr id="29" name="Elbow Connector 28">
            <a:extLst>
              <a:ext uri="{FF2B5EF4-FFF2-40B4-BE49-F238E27FC236}">
                <a16:creationId xmlns:a16="http://schemas.microsoft.com/office/drawing/2014/main" id="{5E22FC2D-45B9-F94F-BA70-D19DDC1B2990}"/>
              </a:ext>
            </a:extLst>
          </p:cNvPr>
          <p:cNvCxnSpPr>
            <a:cxnSpLocks/>
          </p:cNvCxnSpPr>
          <p:nvPr/>
        </p:nvCxnSpPr>
        <p:spPr>
          <a:xfrm rot="10800000">
            <a:off x="8689636" y="2502087"/>
            <a:ext cx="769571" cy="454333"/>
          </a:xfrm>
          <a:prstGeom prst="bentConnector3">
            <a:avLst>
              <a:gd name="adj1" fmla="val 50000"/>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CBBCD071-AD0F-BF46-9DB9-3EC23A4D7598}"/>
              </a:ext>
            </a:extLst>
          </p:cNvPr>
          <p:cNvGrpSpPr/>
          <p:nvPr/>
        </p:nvGrpSpPr>
        <p:grpSpPr>
          <a:xfrm>
            <a:off x="10598391" y="2636495"/>
            <a:ext cx="1739418" cy="2255935"/>
            <a:chOff x="10161336" y="2445098"/>
            <a:chExt cx="1739418" cy="2255935"/>
          </a:xfrm>
        </p:grpSpPr>
        <p:pic>
          <p:nvPicPr>
            <p:cNvPr id="11" name="Picture 10">
              <a:extLst>
                <a:ext uri="{FF2B5EF4-FFF2-40B4-BE49-F238E27FC236}">
                  <a16:creationId xmlns:a16="http://schemas.microsoft.com/office/drawing/2014/main" id="{4DDAA511-3600-DE4C-BD1E-562D23A7072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746426" y="2445098"/>
              <a:ext cx="925384" cy="699601"/>
            </a:xfrm>
            <a:prstGeom prst="rect">
              <a:avLst/>
            </a:prstGeom>
          </p:spPr>
        </p:pic>
        <p:grpSp>
          <p:nvGrpSpPr>
            <p:cNvPr id="63" name="Group 62">
              <a:extLst>
                <a:ext uri="{FF2B5EF4-FFF2-40B4-BE49-F238E27FC236}">
                  <a16:creationId xmlns:a16="http://schemas.microsoft.com/office/drawing/2014/main" id="{EFB3FE33-1E72-1B41-B0FE-4B3512E2B141}"/>
                </a:ext>
              </a:extLst>
            </p:cNvPr>
            <p:cNvGrpSpPr/>
            <p:nvPr/>
          </p:nvGrpSpPr>
          <p:grpSpPr>
            <a:xfrm>
              <a:off x="10161336" y="2818213"/>
              <a:ext cx="1739418" cy="1882820"/>
              <a:chOff x="10161336" y="2818213"/>
              <a:chExt cx="1739418" cy="1882820"/>
            </a:xfrm>
          </p:grpSpPr>
          <p:pic>
            <p:nvPicPr>
              <p:cNvPr id="12" name="Picture 11">
                <a:extLst>
                  <a:ext uri="{FF2B5EF4-FFF2-40B4-BE49-F238E27FC236}">
                    <a16:creationId xmlns:a16="http://schemas.microsoft.com/office/drawing/2014/main" id="{7D545CC4-62F6-4947-B095-FA256DC80AA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904276" y="3346372"/>
                <a:ext cx="658944" cy="462365"/>
              </a:xfrm>
              <a:prstGeom prst="rect">
                <a:avLst/>
              </a:prstGeom>
            </p:spPr>
          </p:pic>
          <p:pic>
            <p:nvPicPr>
              <p:cNvPr id="13" name="Picture 8" descr="Image result for zoom">
                <a:extLst>
                  <a:ext uri="{FF2B5EF4-FFF2-40B4-BE49-F238E27FC236}">
                    <a16:creationId xmlns:a16="http://schemas.microsoft.com/office/drawing/2014/main" id="{40506ED7-2247-FB41-8897-DB3E6FC7B734}"/>
                  </a:ext>
                </a:extLst>
              </p:cNvPr>
              <p:cNvPicPr>
                <a:picLocks noChangeAspect="1" noChangeArrowheads="1"/>
              </p:cNvPicPr>
              <p:nvPr/>
            </p:nvPicPr>
            <p:blipFill>
              <a:blip r:embed="rId13">
                <a:clrChange>
                  <a:clrFrom>
                    <a:srgbClr val="F6F7F9"/>
                  </a:clrFrom>
                  <a:clrTo>
                    <a:srgbClr val="F6F7F9">
                      <a:alpha val="0"/>
                    </a:srgbClr>
                  </a:clrTo>
                </a:clrChange>
                <a:extLst>
                  <a:ext uri="{28A0092B-C50C-407E-A947-70E740481C1C}">
                    <a14:useLocalDpi xmlns:a14="http://schemas.microsoft.com/office/drawing/2010/main" val="0"/>
                  </a:ext>
                </a:extLst>
              </a:blip>
              <a:srcRect/>
              <a:stretch>
                <a:fillRect/>
              </a:stretch>
            </p:blipFill>
            <p:spPr bwMode="auto">
              <a:xfrm>
                <a:off x="10566741" y="3974980"/>
                <a:ext cx="1334013" cy="72605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6020E271-A35D-FF4F-9A08-A375FB8D5A3D}"/>
                  </a:ext>
                </a:extLst>
              </p:cNvPr>
              <p:cNvGrpSpPr/>
              <p:nvPr/>
            </p:nvGrpSpPr>
            <p:grpSpPr>
              <a:xfrm rot="16200000">
                <a:off x="9678129" y="3301420"/>
                <a:ext cx="1517007" cy="550593"/>
                <a:chOff x="2324385" y="2033978"/>
                <a:chExt cx="7550454" cy="550593"/>
              </a:xfrm>
            </p:grpSpPr>
            <p:cxnSp>
              <p:nvCxnSpPr>
                <p:cNvPr id="43" name="Elbow Connector 42">
                  <a:extLst>
                    <a:ext uri="{FF2B5EF4-FFF2-40B4-BE49-F238E27FC236}">
                      <a16:creationId xmlns:a16="http://schemas.microsoft.com/office/drawing/2014/main" id="{10D11B17-2371-CA4D-85F2-E85803342035}"/>
                    </a:ext>
                  </a:extLst>
                </p:cNvPr>
                <p:cNvCxnSpPr/>
                <p:nvPr/>
              </p:nvCxnSpPr>
              <p:spPr>
                <a:xfrm rot="16200000" flipH="1" flipV="1">
                  <a:off x="3934612" y="423751"/>
                  <a:ext cx="550593" cy="3771048"/>
                </a:xfrm>
                <a:prstGeom prst="bentConnector3">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FFC6123E-6C0A-6444-9FA8-D52ECE9D025C}"/>
                    </a:ext>
                  </a:extLst>
                </p:cNvPr>
                <p:cNvCxnSpPr/>
                <p:nvPr/>
              </p:nvCxnSpPr>
              <p:spPr>
                <a:xfrm rot="5400000" flipV="1">
                  <a:off x="7716662" y="412750"/>
                  <a:ext cx="536948" cy="3779407"/>
                </a:xfrm>
                <a:prstGeom prst="bentConnector3">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642FD5E-8F83-4F4D-9A54-3D9F708D5BCD}"/>
                    </a:ext>
                  </a:extLst>
                </p:cNvPr>
                <p:cNvCxnSpPr>
                  <a:cxnSpLocks/>
                </p:cNvCxnSpPr>
                <p:nvPr/>
              </p:nvCxnSpPr>
              <p:spPr>
                <a:xfrm rot="10800000" flipV="1">
                  <a:off x="6086658" y="2033979"/>
                  <a:ext cx="8775" cy="536948"/>
                </a:xfrm>
                <a:prstGeom prst="straightConnector1">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grpSp>
        </p:grpSp>
      </p:grpSp>
      <p:cxnSp>
        <p:nvCxnSpPr>
          <p:cNvPr id="46" name="Straight Arrow Connector 45">
            <a:extLst>
              <a:ext uri="{FF2B5EF4-FFF2-40B4-BE49-F238E27FC236}">
                <a16:creationId xmlns:a16="http://schemas.microsoft.com/office/drawing/2014/main" id="{72222289-A2A6-CB47-B338-954B590AFD44}"/>
              </a:ext>
            </a:extLst>
          </p:cNvPr>
          <p:cNvCxnSpPr>
            <a:cxnSpLocks/>
            <a:endCxn id="10" idx="0"/>
          </p:cNvCxnSpPr>
          <p:nvPr/>
        </p:nvCxnSpPr>
        <p:spPr>
          <a:xfrm>
            <a:off x="9496040" y="2975971"/>
            <a:ext cx="0" cy="1916459"/>
          </a:xfrm>
          <a:prstGeom prst="straightConnector1">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2C31BF4-C4F1-9944-8230-FF74FBA1647A}"/>
              </a:ext>
            </a:extLst>
          </p:cNvPr>
          <p:cNvCxnSpPr>
            <a:cxnSpLocks/>
          </p:cNvCxnSpPr>
          <p:nvPr/>
        </p:nvCxnSpPr>
        <p:spPr>
          <a:xfrm flipV="1">
            <a:off x="9541734" y="2510914"/>
            <a:ext cx="670080" cy="445505"/>
          </a:xfrm>
          <a:prstGeom prst="bentConnector3">
            <a:avLst>
              <a:gd name="adj1" fmla="val 50000"/>
            </a:avLst>
          </a:prstGeom>
          <a:ln w="25400" cap="rnd">
            <a:solidFill>
              <a:schemeClr val="accent6"/>
            </a:solidFill>
            <a:prstDash val="sysDot"/>
            <a:bevel/>
            <a:tailEnd type="oval" w="lg" len="lg"/>
          </a:ln>
        </p:spPr>
        <p:style>
          <a:lnRef idx="1">
            <a:schemeClr val="accent1"/>
          </a:lnRef>
          <a:fillRef idx="0">
            <a:schemeClr val="accent1"/>
          </a:fillRef>
          <a:effectRef idx="0">
            <a:schemeClr val="accent1"/>
          </a:effectRef>
          <a:fontRef idx="minor">
            <a:schemeClr val="tx1"/>
          </a:fontRef>
        </p:style>
      </p:cxnSp>
      <p:pic>
        <p:nvPicPr>
          <p:cNvPr id="55" name="Picture 1">
            <a:extLst>
              <a:ext uri="{FF2B5EF4-FFF2-40B4-BE49-F238E27FC236}">
                <a16:creationId xmlns:a16="http://schemas.microsoft.com/office/drawing/2014/main" id="{58A16954-A3D7-D248-9C1E-DD56CE8DA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9838329" y="1546639"/>
            <a:ext cx="746969" cy="746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8" name="Straight Connector 67">
            <a:extLst>
              <a:ext uri="{FF2B5EF4-FFF2-40B4-BE49-F238E27FC236}">
                <a16:creationId xmlns:a16="http://schemas.microsoft.com/office/drawing/2014/main" id="{1FD4EF86-1446-954C-9CBD-9D1B69DD69C0}"/>
              </a:ext>
            </a:extLst>
          </p:cNvPr>
          <p:cNvCxnSpPr/>
          <p:nvPr/>
        </p:nvCxnSpPr>
        <p:spPr>
          <a:xfrm>
            <a:off x="8450698" y="3766155"/>
            <a:ext cx="1045342" cy="0"/>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088B3D-AA87-7247-84D3-B55D3E5AF2BC}"/>
              </a:ext>
            </a:extLst>
          </p:cNvPr>
          <p:cNvCxnSpPr/>
          <p:nvPr/>
        </p:nvCxnSpPr>
        <p:spPr>
          <a:xfrm>
            <a:off x="9541734" y="3764463"/>
            <a:ext cx="1045342" cy="0"/>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72" name="Rounded Rectangle 13">
            <a:extLst>
              <a:ext uri="{FF2B5EF4-FFF2-40B4-BE49-F238E27FC236}">
                <a16:creationId xmlns:a16="http://schemas.microsoft.com/office/drawing/2014/main" id="{8C6E4DB7-3ACE-0141-9194-815E9E4BA40D}"/>
              </a:ext>
            </a:extLst>
          </p:cNvPr>
          <p:cNvSpPr/>
          <p:nvPr/>
        </p:nvSpPr>
        <p:spPr>
          <a:xfrm>
            <a:off x="9059945" y="1431088"/>
            <a:ext cx="778384" cy="2059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Datacenter</a:t>
            </a:r>
          </a:p>
        </p:txBody>
      </p:sp>
      <p:sp>
        <p:nvSpPr>
          <p:cNvPr id="73" name="Rounded Rectangle 13">
            <a:extLst>
              <a:ext uri="{FF2B5EF4-FFF2-40B4-BE49-F238E27FC236}">
                <a16:creationId xmlns:a16="http://schemas.microsoft.com/office/drawing/2014/main" id="{1C450419-4C34-C04A-AAC1-1D48FA5B975D}"/>
              </a:ext>
            </a:extLst>
          </p:cNvPr>
          <p:cNvSpPr/>
          <p:nvPr/>
        </p:nvSpPr>
        <p:spPr>
          <a:xfrm>
            <a:off x="6939585" y="2409995"/>
            <a:ext cx="778384" cy="2059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Cloud</a:t>
            </a:r>
          </a:p>
        </p:txBody>
      </p:sp>
      <p:sp>
        <p:nvSpPr>
          <p:cNvPr id="74" name="Rounded Rectangle 13">
            <a:extLst>
              <a:ext uri="{FF2B5EF4-FFF2-40B4-BE49-F238E27FC236}">
                <a16:creationId xmlns:a16="http://schemas.microsoft.com/office/drawing/2014/main" id="{72CBB584-29EC-A245-9F1D-C6BBAFFC2D98}"/>
              </a:ext>
            </a:extLst>
          </p:cNvPr>
          <p:cNvSpPr/>
          <p:nvPr/>
        </p:nvSpPr>
        <p:spPr>
          <a:xfrm>
            <a:off x="11281610" y="2399093"/>
            <a:ext cx="778384" cy="2059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SaaS</a:t>
            </a:r>
          </a:p>
        </p:txBody>
      </p:sp>
    </p:spTree>
    <p:extLst>
      <p:ext uri="{BB962C8B-B14F-4D97-AF65-F5344CB8AC3E}">
        <p14:creationId xmlns:p14="http://schemas.microsoft.com/office/powerpoint/2010/main" val="26235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4294967295"/>
          </p:nvPr>
        </p:nvSpPr>
        <p:spPr>
          <a:xfrm>
            <a:off x="696087" y="2358157"/>
            <a:ext cx="7698778" cy="2981116"/>
          </a:xfrm>
          <a:prstGeom prst="rect">
            <a:avLst/>
          </a:prstGeom>
        </p:spPr>
        <p:txBody>
          <a:bodyPr/>
          <a:lstStyle/>
          <a:p>
            <a:pPr lvl="1"/>
            <a:r>
              <a:rPr lang="ru-RU" dirty="0"/>
              <a:t>Огляд рішення </a:t>
            </a:r>
            <a:r>
              <a:rPr lang="en-US" dirty="0"/>
              <a:t>Fortinet Secure SD-WAN </a:t>
            </a:r>
            <a:endParaRPr lang="uk-UA" dirty="0"/>
          </a:p>
          <a:p>
            <a:pPr lvl="1"/>
            <a:r>
              <a:rPr lang="ru-RU" dirty="0" err="1"/>
              <a:t>Компоненти</a:t>
            </a:r>
            <a:r>
              <a:rPr lang="ru-RU" dirty="0"/>
              <a:t> </a:t>
            </a:r>
            <a:r>
              <a:rPr lang="ru-RU" dirty="0" err="1"/>
              <a:t>рішення</a:t>
            </a:r>
            <a:r>
              <a:rPr lang="ru-RU" dirty="0"/>
              <a:t> </a:t>
            </a:r>
            <a:r>
              <a:rPr lang="en-US" dirty="0"/>
              <a:t>Secure SD-WAN </a:t>
            </a:r>
            <a:endParaRPr lang="uk-UA" dirty="0"/>
          </a:p>
          <a:p>
            <a:pPr lvl="1"/>
            <a:r>
              <a:rPr lang="uk-UA" dirty="0"/>
              <a:t>Приклади використання</a:t>
            </a:r>
          </a:p>
          <a:p>
            <a:pPr lvl="1"/>
            <a:r>
              <a:rPr lang="uk-UA" dirty="0"/>
              <a:t>Сприйняття індустрією</a:t>
            </a:r>
          </a:p>
          <a:p>
            <a:pPr lvl="1"/>
            <a:r>
              <a:rPr lang="ru-RU" dirty="0"/>
              <a:t>Базові кроки налаштування</a:t>
            </a:r>
            <a:endParaRPr lang="en-US" dirty="0"/>
          </a:p>
          <a:p>
            <a:pPr lvl="1"/>
            <a:r>
              <a:rPr lang="en-US" dirty="0"/>
              <a:t>SD-WAN Designs</a:t>
            </a:r>
            <a:endParaRPr lang="ru-RU" dirty="0"/>
          </a:p>
          <a:p>
            <a:pPr lvl="1"/>
            <a:endParaRPr lang="ru-RU" dirty="0"/>
          </a:p>
          <a:p>
            <a:pPr lvl="1"/>
            <a:endParaRPr lang="en-US" dirty="0"/>
          </a:p>
          <a:p>
            <a:pPr marL="400050" lvl="1" indent="0">
              <a:buNone/>
            </a:pPr>
            <a:endParaRPr lang="en-US" dirty="0"/>
          </a:p>
          <a:p>
            <a:pPr marL="359770" lvl="1" indent="0">
              <a:buNone/>
            </a:pPr>
            <a:endParaRPr lang="en-US" dirty="0"/>
          </a:p>
        </p:txBody>
      </p:sp>
      <p:sp>
        <p:nvSpPr>
          <p:cNvPr id="6" name="Title 1"/>
          <p:cNvSpPr>
            <a:spLocks noGrp="1"/>
          </p:cNvSpPr>
          <p:nvPr>
            <p:ph type="title"/>
          </p:nvPr>
        </p:nvSpPr>
        <p:spPr>
          <a:xfrm>
            <a:off x="446314" y="90056"/>
            <a:ext cx="9633857" cy="588818"/>
          </a:xfrm>
        </p:spPr>
        <p:txBody>
          <a:bodyPr>
            <a:noAutofit/>
          </a:bodyPr>
          <a:lstStyle/>
          <a:p>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br>
              <a:rPr lang="en-CA" sz="3600" dirty="0"/>
            </a:br>
            <a:r>
              <a:rPr lang="ru-RU" sz="3600" dirty="0"/>
              <a:t>ЗМІСТ</a:t>
            </a:r>
            <a:endParaRPr lang="en-CA"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725861" y="453951"/>
            <a:ext cx="1336716" cy="160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3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15513-087A-364A-BA2A-450C9730147D}"/>
              </a:ext>
            </a:extLst>
          </p:cNvPr>
          <p:cNvSpPr>
            <a:spLocks noGrp="1"/>
          </p:cNvSpPr>
          <p:nvPr>
            <p:ph sz="half" idx="2"/>
          </p:nvPr>
        </p:nvSpPr>
        <p:spPr>
          <a:xfrm>
            <a:off x="628779" y="2002007"/>
            <a:ext cx="11666983" cy="3921054"/>
          </a:xfrm>
        </p:spPr>
        <p:txBody>
          <a:bodyPr numCol="2" anchor="t"/>
          <a:lstStyle/>
          <a:p>
            <a:pPr marL="0" indent="0">
              <a:buNone/>
            </a:pPr>
            <a:r>
              <a:rPr lang="en-US" dirty="0"/>
              <a:t>Forward Error Correction (FEC) </a:t>
            </a:r>
          </a:p>
          <a:p>
            <a:pPr lvl="1"/>
            <a:r>
              <a:rPr lang="en-US" dirty="0"/>
              <a:t>Enabled per overlay to recover from packet loss on a </a:t>
            </a:r>
            <a:r>
              <a:rPr lang="en-US" dirty="0" err="1"/>
              <a:t>lossy</a:t>
            </a:r>
            <a:r>
              <a:rPr lang="en-US" dirty="0"/>
              <a:t> link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Packet Duplication </a:t>
            </a:r>
          </a:p>
          <a:p>
            <a:pPr lvl="1"/>
            <a:r>
              <a:rPr lang="en-US" dirty="0"/>
              <a:t>Duplicates packets across SDWAN members in a zone to recover from complete packet on a link</a:t>
            </a:r>
          </a:p>
          <a:p>
            <a:pPr marL="0" indent="0">
              <a:buNone/>
            </a:pPr>
            <a:endParaRPr lang="en-US" dirty="0"/>
          </a:p>
        </p:txBody>
      </p:sp>
      <p:sp>
        <p:nvSpPr>
          <p:cNvPr id="3" name="Title 2">
            <a:extLst>
              <a:ext uri="{FF2B5EF4-FFF2-40B4-BE49-F238E27FC236}">
                <a16:creationId xmlns:a16="http://schemas.microsoft.com/office/drawing/2014/main" id="{FF094096-B85D-F443-A1EE-208761FA2934}"/>
              </a:ext>
            </a:extLst>
          </p:cNvPr>
          <p:cNvSpPr>
            <a:spLocks noGrp="1"/>
          </p:cNvSpPr>
          <p:nvPr>
            <p:ph type="title"/>
          </p:nvPr>
        </p:nvSpPr>
        <p:spPr/>
        <p:txBody>
          <a:bodyPr/>
          <a:lstStyle/>
          <a:p>
            <a:r>
              <a:rPr lang="ru-RU" dirty="0"/>
              <a:t>Приклад </a:t>
            </a:r>
            <a:r>
              <a:rPr lang="en-US" dirty="0"/>
              <a:t>SD-WAN #3</a:t>
            </a:r>
          </a:p>
        </p:txBody>
      </p:sp>
      <p:sp>
        <p:nvSpPr>
          <p:cNvPr id="4" name="Text Placeholder 3">
            <a:extLst>
              <a:ext uri="{FF2B5EF4-FFF2-40B4-BE49-F238E27FC236}">
                <a16:creationId xmlns:a16="http://schemas.microsoft.com/office/drawing/2014/main" id="{4D3E8815-3354-EA47-B092-C12E50252F6F}"/>
              </a:ext>
            </a:extLst>
          </p:cNvPr>
          <p:cNvSpPr>
            <a:spLocks noGrp="1"/>
          </p:cNvSpPr>
          <p:nvPr>
            <p:ph type="body" sz="quarter" idx="17"/>
          </p:nvPr>
        </p:nvSpPr>
        <p:spPr/>
        <p:txBody>
          <a:bodyPr/>
          <a:lstStyle/>
          <a:p>
            <a:r>
              <a:rPr lang="ru-RU" dirty="0" err="1"/>
              <a:t>Стійкість</a:t>
            </a:r>
            <a:r>
              <a:rPr lang="ru-RU" dirty="0"/>
              <a:t> </a:t>
            </a:r>
            <a:r>
              <a:rPr lang="ru-RU" dirty="0" err="1"/>
              <a:t>роботи</a:t>
            </a:r>
            <a:r>
              <a:rPr lang="ru-RU" dirty="0"/>
              <a:t> </a:t>
            </a:r>
            <a:r>
              <a:rPr lang="ru-RU" dirty="0" err="1"/>
              <a:t>програм</a:t>
            </a:r>
            <a:r>
              <a:rPr lang="ru-RU" dirty="0"/>
              <a:t>: </a:t>
            </a:r>
            <a:r>
              <a:rPr lang="en-US" dirty="0"/>
              <a:t>WAN Path Remediation</a:t>
            </a:r>
          </a:p>
        </p:txBody>
      </p:sp>
      <p:pic>
        <p:nvPicPr>
          <p:cNvPr id="15" name="Picture 273">
            <a:extLst>
              <a:ext uri="{FF2B5EF4-FFF2-40B4-BE49-F238E27FC236}">
                <a16:creationId xmlns:a16="http://schemas.microsoft.com/office/drawing/2014/main" id="{8BB55ACB-1389-D44A-BDF8-905A2D3F5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11376311" y="6355288"/>
            <a:ext cx="313200" cy="3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6" name="Group 125">
            <a:extLst>
              <a:ext uri="{FF2B5EF4-FFF2-40B4-BE49-F238E27FC236}">
                <a16:creationId xmlns:a16="http://schemas.microsoft.com/office/drawing/2014/main" id="{0FA76FB5-6B67-3C4A-AAE4-C210544A89C1}"/>
              </a:ext>
            </a:extLst>
          </p:cNvPr>
          <p:cNvGrpSpPr/>
          <p:nvPr/>
        </p:nvGrpSpPr>
        <p:grpSpPr>
          <a:xfrm>
            <a:off x="6481369" y="4107531"/>
            <a:ext cx="5444377" cy="1257991"/>
            <a:chOff x="864640" y="2765680"/>
            <a:chExt cx="10379681" cy="2152313"/>
          </a:xfrm>
        </p:grpSpPr>
        <p:sp>
          <p:nvSpPr>
            <p:cNvPr id="128" name="Rectangle 127">
              <a:extLst>
                <a:ext uri="{FF2B5EF4-FFF2-40B4-BE49-F238E27FC236}">
                  <a16:creationId xmlns:a16="http://schemas.microsoft.com/office/drawing/2014/main" id="{8D0A8FFD-E756-6A4B-AD5B-1408EC035128}"/>
                </a:ext>
              </a:extLst>
            </p:cNvPr>
            <p:cNvSpPr/>
            <p:nvPr/>
          </p:nvSpPr>
          <p:spPr>
            <a:xfrm>
              <a:off x="4080928" y="2856899"/>
              <a:ext cx="3717873" cy="1613501"/>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GB" sz="1400" err="1"/>
            </a:p>
          </p:txBody>
        </p:sp>
        <p:sp>
          <p:nvSpPr>
            <p:cNvPr id="129" name="Rectangle 128">
              <a:extLst>
                <a:ext uri="{FF2B5EF4-FFF2-40B4-BE49-F238E27FC236}">
                  <a16:creationId xmlns:a16="http://schemas.microsoft.com/office/drawing/2014/main" id="{1F163D5F-F34E-4C4C-8614-A94A33B46EB5}"/>
                </a:ext>
              </a:extLst>
            </p:cNvPr>
            <p:cNvSpPr/>
            <p:nvPr/>
          </p:nvSpPr>
          <p:spPr>
            <a:xfrm>
              <a:off x="4212148" y="3070441"/>
              <a:ext cx="3455432" cy="461504"/>
            </a:xfrm>
            <a:prstGeom prst="rect">
              <a:avLst/>
            </a:prstGeom>
            <a:solidFill>
              <a:schemeClr val="accent3">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GB" sz="1400" b="1"/>
            </a:p>
          </p:txBody>
        </p:sp>
        <p:sp>
          <p:nvSpPr>
            <p:cNvPr id="130" name="Rectangle 129">
              <a:extLst>
                <a:ext uri="{FF2B5EF4-FFF2-40B4-BE49-F238E27FC236}">
                  <a16:creationId xmlns:a16="http://schemas.microsoft.com/office/drawing/2014/main" id="{B079D613-EC38-DE4F-9DC0-7A5746710373}"/>
                </a:ext>
              </a:extLst>
            </p:cNvPr>
            <p:cNvSpPr/>
            <p:nvPr/>
          </p:nvSpPr>
          <p:spPr>
            <a:xfrm>
              <a:off x="4212148" y="3792285"/>
              <a:ext cx="3455432" cy="461504"/>
            </a:xfrm>
            <a:prstGeom prst="rect">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GB" sz="1400" b="1"/>
            </a:p>
          </p:txBody>
        </p:sp>
        <p:pic>
          <p:nvPicPr>
            <p:cNvPr id="131" name="Picture 279">
              <a:extLst>
                <a:ext uri="{FF2B5EF4-FFF2-40B4-BE49-F238E27FC236}">
                  <a16:creationId xmlns:a16="http://schemas.microsoft.com/office/drawing/2014/main" id="{355D3573-655B-344D-B398-6A205CC2B2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1977" y="3320753"/>
              <a:ext cx="996426" cy="685793"/>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2" name="Straight Arrow Connector 131">
              <a:extLst>
                <a:ext uri="{FF2B5EF4-FFF2-40B4-BE49-F238E27FC236}">
                  <a16:creationId xmlns:a16="http://schemas.microsoft.com/office/drawing/2014/main" id="{4FBA804E-B72F-F141-8AD9-A3433A6C9ED7}"/>
                </a:ext>
              </a:extLst>
            </p:cNvPr>
            <p:cNvCxnSpPr>
              <a:cxnSpLocks/>
            </p:cNvCxnSpPr>
            <p:nvPr/>
          </p:nvCxnSpPr>
          <p:spPr>
            <a:xfrm flipV="1">
              <a:off x="2857408" y="3661299"/>
              <a:ext cx="883538" cy="4700"/>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D2236E0-670B-EC4C-86B2-2FDEDB201FFA}"/>
                </a:ext>
              </a:extLst>
            </p:cNvPr>
            <p:cNvCxnSpPr>
              <a:cxnSpLocks/>
            </p:cNvCxnSpPr>
            <p:nvPr/>
          </p:nvCxnSpPr>
          <p:spPr>
            <a:xfrm>
              <a:off x="8366299" y="3663649"/>
              <a:ext cx="900065" cy="0"/>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4" name="TextBox 133">
              <a:extLst>
                <a:ext uri="{FF2B5EF4-FFF2-40B4-BE49-F238E27FC236}">
                  <a16:creationId xmlns:a16="http://schemas.microsoft.com/office/drawing/2014/main" id="{E5E25005-9FA4-1849-8FA4-5D9EC1B7D28D}"/>
                </a:ext>
              </a:extLst>
            </p:cNvPr>
            <p:cNvSpPr txBox="1"/>
            <p:nvPr/>
          </p:nvSpPr>
          <p:spPr>
            <a:xfrm>
              <a:off x="4976108" y="4470401"/>
              <a:ext cx="2006691" cy="447592"/>
            </a:xfrm>
            <a:prstGeom prst="rect">
              <a:avLst/>
            </a:prstGeom>
            <a:noFill/>
          </p:spPr>
          <p:txBody>
            <a:bodyPr wrap="none" rtlCol="0">
              <a:spAutoFit/>
            </a:bodyPr>
            <a:lstStyle/>
            <a:p>
              <a:pPr algn="ctr"/>
              <a:r>
                <a:rPr lang="en-GB" sz="1100" b="1"/>
                <a:t>SD-WAN Zone</a:t>
              </a:r>
              <a:endParaRPr lang="en-GB" sz="1400" b="1"/>
            </a:p>
          </p:txBody>
        </p:sp>
        <p:pic>
          <p:nvPicPr>
            <p:cNvPr id="135" name="Picture 279">
              <a:extLst>
                <a:ext uri="{FF2B5EF4-FFF2-40B4-BE49-F238E27FC236}">
                  <a16:creationId xmlns:a16="http://schemas.microsoft.com/office/drawing/2014/main" id="{981EF504-C18B-9441-8A54-631953FBE1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8056" y="3320753"/>
              <a:ext cx="996426" cy="685793"/>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 name="TextBox 135">
              <a:extLst>
                <a:ext uri="{FF2B5EF4-FFF2-40B4-BE49-F238E27FC236}">
                  <a16:creationId xmlns:a16="http://schemas.microsoft.com/office/drawing/2014/main" id="{2D62EB85-3963-B84F-A57E-71467EAEDCB8}"/>
                </a:ext>
              </a:extLst>
            </p:cNvPr>
            <p:cNvSpPr txBox="1"/>
            <p:nvPr/>
          </p:nvSpPr>
          <p:spPr>
            <a:xfrm>
              <a:off x="3734846" y="2765680"/>
              <a:ext cx="1241260" cy="317135"/>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ts val="300"/>
                </a:spcBef>
                <a:defRPr sz="1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700">
                  <a:solidFill>
                    <a:schemeClr val="tx1"/>
                  </a:solidFill>
                </a:rPr>
                <a:t>Overlay 1</a:t>
              </a:r>
              <a:endParaRPr lang="en-GB" sz="900">
                <a:solidFill>
                  <a:schemeClr val="tx1"/>
                </a:solidFill>
              </a:endParaRPr>
            </a:p>
          </p:txBody>
        </p:sp>
        <p:grpSp>
          <p:nvGrpSpPr>
            <p:cNvPr id="137" name="Group 136">
              <a:extLst>
                <a:ext uri="{FF2B5EF4-FFF2-40B4-BE49-F238E27FC236}">
                  <a16:creationId xmlns:a16="http://schemas.microsoft.com/office/drawing/2014/main" id="{B440EB67-B956-2145-A5B2-F93900C97F64}"/>
                </a:ext>
              </a:extLst>
            </p:cNvPr>
            <p:cNvGrpSpPr/>
            <p:nvPr/>
          </p:nvGrpSpPr>
          <p:grpSpPr>
            <a:xfrm>
              <a:off x="864640" y="3501695"/>
              <a:ext cx="1893198" cy="332509"/>
              <a:chOff x="726796" y="3241368"/>
              <a:chExt cx="1893198" cy="332509"/>
            </a:xfrm>
          </p:grpSpPr>
          <p:sp>
            <p:nvSpPr>
              <p:cNvPr id="154" name="Rounded Rectangle 15">
                <a:extLst>
                  <a:ext uri="{FF2B5EF4-FFF2-40B4-BE49-F238E27FC236}">
                    <a16:creationId xmlns:a16="http://schemas.microsoft.com/office/drawing/2014/main" id="{6B86AB02-CBFC-CA4C-BE59-3A58AAFB9620}"/>
                  </a:ext>
                </a:extLst>
              </p:cNvPr>
              <p:cNvSpPr/>
              <p:nvPr/>
            </p:nvSpPr>
            <p:spPr bwMode="invGray">
              <a:xfrm>
                <a:off x="726796"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55" name="Rounded Rectangle 16">
                <a:extLst>
                  <a:ext uri="{FF2B5EF4-FFF2-40B4-BE49-F238E27FC236}">
                    <a16:creationId xmlns:a16="http://schemas.microsoft.com/office/drawing/2014/main" id="{283D1D51-136E-9E4C-868B-C0A596CA2924}"/>
                  </a:ext>
                </a:extLst>
              </p:cNvPr>
              <p:cNvSpPr/>
              <p:nvPr/>
            </p:nvSpPr>
            <p:spPr bwMode="invGray">
              <a:xfrm>
                <a:off x="1230608"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56" name="Rounded Rectangle 17">
                <a:extLst>
                  <a:ext uri="{FF2B5EF4-FFF2-40B4-BE49-F238E27FC236}">
                    <a16:creationId xmlns:a16="http://schemas.microsoft.com/office/drawing/2014/main" id="{FF5A20DF-F3A1-8241-8AD6-B2A7C6AF6D1E}"/>
                  </a:ext>
                </a:extLst>
              </p:cNvPr>
              <p:cNvSpPr/>
              <p:nvPr/>
            </p:nvSpPr>
            <p:spPr bwMode="invGray">
              <a:xfrm>
                <a:off x="1734421"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sp>
            <p:nvSpPr>
              <p:cNvPr id="157" name="Rounded Rectangle 18">
                <a:extLst>
                  <a:ext uri="{FF2B5EF4-FFF2-40B4-BE49-F238E27FC236}">
                    <a16:creationId xmlns:a16="http://schemas.microsoft.com/office/drawing/2014/main" id="{72BA6279-59B2-4249-8FB9-A3239EA62005}"/>
                  </a:ext>
                </a:extLst>
              </p:cNvPr>
              <p:cNvSpPr/>
              <p:nvPr/>
            </p:nvSpPr>
            <p:spPr bwMode="invGray">
              <a:xfrm>
                <a:off x="2226464"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grpSp>
        <p:sp>
          <p:nvSpPr>
            <p:cNvPr id="138" name="Rounded Rectangle 15">
              <a:extLst>
                <a:ext uri="{FF2B5EF4-FFF2-40B4-BE49-F238E27FC236}">
                  <a16:creationId xmlns:a16="http://schemas.microsoft.com/office/drawing/2014/main" id="{0F09B2F3-401D-F04B-BCAB-6D2DE66ACCF3}"/>
                </a:ext>
              </a:extLst>
            </p:cNvPr>
            <p:cNvSpPr/>
            <p:nvPr/>
          </p:nvSpPr>
          <p:spPr bwMode="invGray">
            <a:xfrm>
              <a:off x="4938356" y="3125166"/>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39" name="Rounded Rectangle 16">
              <a:extLst>
                <a:ext uri="{FF2B5EF4-FFF2-40B4-BE49-F238E27FC236}">
                  <a16:creationId xmlns:a16="http://schemas.microsoft.com/office/drawing/2014/main" id="{6FA7C2A7-8375-B942-B5B3-625DDD0615BE}"/>
                </a:ext>
              </a:extLst>
            </p:cNvPr>
            <p:cNvSpPr/>
            <p:nvPr/>
          </p:nvSpPr>
          <p:spPr bwMode="invGray">
            <a:xfrm>
              <a:off x="4934700" y="3856783"/>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40" name="Rounded Rectangle 17">
              <a:extLst>
                <a:ext uri="{FF2B5EF4-FFF2-40B4-BE49-F238E27FC236}">
                  <a16:creationId xmlns:a16="http://schemas.microsoft.com/office/drawing/2014/main" id="{947E5C70-AE05-6949-92C4-D89AA914FFF2}"/>
                </a:ext>
              </a:extLst>
            </p:cNvPr>
            <p:cNvSpPr/>
            <p:nvPr/>
          </p:nvSpPr>
          <p:spPr bwMode="invGray">
            <a:xfrm>
              <a:off x="5512267" y="3125166"/>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41" name="Rounded Rectangle 18">
              <a:extLst>
                <a:ext uri="{FF2B5EF4-FFF2-40B4-BE49-F238E27FC236}">
                  <a16:creationId xmlns:a16="http://schemas.microsoft.com/office/drawing/2014/main" id="{8F7E58BA-5BC4-724A-BB0A-B024D37A6847}"/>
                </a:ext>
              </a:extLst>
            </p:cNvPr>
            <p:cNvSpPr/>
            <p:nvPr/>
          </p:nvSpPr>
          <p:spPr bwMode="invGray">
            <a:xfrm>
              <a:off x="6667585" y="3856783"/>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sp>
          <p:nvSpPr>
            <p:cNvPr id="142" name="Rounded Rectangle 15">
              <a:extLst>
                <a:ext uri="{FF2B5EF4-FFF2-40B4-BE49-F238E27FC236}">
                  <a16:creationId xmlns:a16="http://schemas.microsoft.com/office/drawing/2014/main" id="{F13CF26F-0FF6-094B-BF64-68095DA86E8D}"/>
                </a:ext>
              </a:extLst>
            </p:cNvPr>
            <p:cNvSpPr/>
            <p:nvPr/>
          </p:nvSpPr>
          <p:spPr bwMode="invGray">
            <a:xfrm>
              <a:off x="6086178" y="3125166"/>
              <a:ext cx="415636" cy="332509"/>
            </a:xfrm>
            <a:prstGeom prst="roundRect">
              <a:avLst/>
            </a:prstGeom>
            <a:gradFill>
              <a:gsLst>
                <a:gs pos="0">
                  <a:schemeClr val="tx2">
                    <a:lumMod val="50000"/>
                  </a:schemeClr>
                </a:gs>
                <a:gs pos="100000">
                  <a:schemeClr val="bg2">
                    <a:lumMod val="50000"/>
                  </a:schemeClr>
                </a:gs>
                <a:gs pos="100000">
                  <a:schemeClr val="accent6">
                    <a:lumMod val="99000"/>
                    <a:satMod val="120000"/>
                    <a:shade val="78000"/>
                  </a:schemeClr>
                </a:gs>
              </a:gsLst>
            </a:gradFill>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X</a:t>
              </a:r>
            </a:p>
          </p:txBody>
        </p:sp>
        <p:sp>
          <p:nvSpPr>
            <p:cNvPr id="143" name="Rounded Rectangle 16">
              <a:extLst>
                <a:ext uri="{FF2B5EF4-FFF2-40B4-BE49-F238E27FC236}">
                  <a16:creationId xmlns:a16="http://schemas.microsoft.com/office/drawing/2014/main" id="{11D2964E-18BF-4444-B873-FBAA2FA22C84}"/>
                </a:ext>
              </a:extLst>
            </p:cNvPr>
            <p:cNvSpPr/>
            <p:nvPr/>
          </p:nvSpPr>
          <p:spPr bwMode="invGray">
            <a:xfrm>
              <a:off x="5512267" y="3856783"/>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44" name="Rounded Rectangle 17">
              <a:extLst>
                <a:ext uri="{FF2B5EF4-FFF2-40B4-BE49-F238E27FC236}">
                  <a16:creationId xmlns:a16="http://schemas.microsoft.com/office/drawing/2014/main" id="{503666BC-1505-D14C-B494-C5D6A31F7751}"/>
                </a:ext>
              </a:extLst>
            </p:cNvPr>
            <p:cNvSpPr/>
            <p:nvPr/>
          </p:nvSpPr>
          <p:spPr bwMode="invGray">
            <a:xfrm>
              <a:off x="6660090" y="3125166"/>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sp>
          <p:nvSpPr>
            <p:cNvPr id="145" name="Rounded Rectangle 18">
              <a:extLst>
                <a:ext uri="{FF2B5EF4-FFF2-40B4-BE49-F238E27FC236}">
                  <a16:creationId xmlns:a16="http://schemas.microsoft.com/office/drawing/2014/main" id="{9A05CC5D-224B-BF4B-87D2-238D9E12C5FF}"/>
                </a:ext>
              </a:extLst>
            </p:cNvPr>
            <p:cNvSpPr/>
            <p:nvPr/>
          </p:nvSpPr>
          <p:spPr bwMode="invGray">
            <a:xfrm>
              <a:off x="6086178" y="3856783"/>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grpSp>
          <p:nvGrpSpPr>
            <p:cNvPr id="147" name="Group 146">
              <a:extLst>
                <a:ext uri="{FF2B5EF4-FFF2-40B4-BE49-F238E27FC236}">
                  <a16:creationId xmlns:a16="http://schemas.microsoft.com/office/drawing/2014/main" id="{F5B23C99-5F9B-FA41-A633-EAB379F5CA01}"/>
                </a:ext>
              </a:extLst>
            </p:cNvPr>
            <p:cNvGrpSpPr/>
            <p:nvPr/>
          </p:nvGrpSpPr>
          <p:grpSpPr>
            <a:xfrm>
              <a:off x="9351123" y="3501694"/>
              <a:ext cx="1893198" cy="332509"/>
              <a:chOff x="726796" y="3241368"/>
              <a:chExt cx="1893198" cy="332509"/>
            </a:xfrm>
          </p:grpSpPr>
          <p:sp>
            <p:nvSpPr>
              <p:cNvPr id="150" name="Rounded Rectangle 15">
                <a:extLst>
                  <a:ext uri="{FF2B5EF4-FFF2-40B4-BE49-F238E27FC236}">
                    <a16:creationId xmlns:a16="http://schemas.microsoft.com/office/drawing/2014/main" id="{A231C812-CA34-C74D-B9E0-A6DEDE868487}"/>
                  </a:ext>
                </a:extLst>
              </p:cNvPr>
              <p:cNvSpPr/>
              <p:nvPr/>
            </p:nvSpPr>
            <p:spPr bwMode="invGray">
              <a:xfrm>
                <a:off x="726796"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51" name="Rounded Rectangle 16">
                <a:extLst>
                  <a:ext uri="{FF2B5EF4-FFF2-40B4-BE49-F238E27FC236}">
                    <a16:creationId xmlns:a16="http://schemas.microsoft.com/office/drawing/2014/main" id="{123D595D-B96A-5645-A61F-2499BF8C5D04}"/>
                  </a:ext>
                </a:extLst>
              </p:cNvPr>
              <p:cNvSpPr/>
              <p:nvPr/>
            </p:nvSpPr>
            <p:spPr bwMode="invGray">
              <a:xfrm>
                <a:off x="1230608"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52" name="Rounded Rectangle 17">
                <a:extLst>
                  <a:ext uri="{FF2B5EF4-FFF2-40B4-BE49-F238E27FC236}">
                    <a16:creationId xmlns:a16="http://schemas.microsoft.com/office/drawing/2014/main" id="{D852853E-4DD2-A843-9E2E-640455A28880}"/>
                  </a:ext>
                </a:extLst>
              </p:cNvPr>
              <p:cNvSpPr/>
              <p:nvPr/>
            </p:nvSpPr>
            <p:spPr bwMode="invGray">
              <a:xfrm>
                <a:off x="1734421"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sp>
            <p:nvSpPr>
              <p:cNvPr id="153" name="Rounded Rectangle 18">
                <a:extLst>
                  <a:ext uri="{FF2B5EF4-FFF2-40B4-BE49-F238E27FC236}">
                    <a16:creationId xmlns:a16="http://schemas.microsoft.com/office/drawing/2014/main" id="{651BFA79-28B1-D540-A1D3-09F208C47174}"/>
                  </a:ext>
                </a:extLst>
              </p:cNvPr>
              <p:cNvSpPr/>
              <p:nvPr/>
            </p:nvSpPr>
            <p:spPr bwMode="invGray">
              <a:xfrm>
                <a:off x="2226464" y="3241368"/>
                <a:ext cx="393530"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grpSp>
        <p:sp>
          <p:nvSpPr>
            <p:cNvPr id="149" name="TextBox 148">
              <a:extLst>
                <a:ext uri="{FF2B5EF4-FFF2-40B4-BE49-F238E27FC236}">
                  <a16:creationId xmlns:a16="http://schemas.microsoft.com/office/drawing/2014/main" id="{C3F4D66B-2AF8-CA4F-B726-04E26FFB8997}"/>
                </a:ext>
              </a:extLst>
            </p:cNvPr>
            <p:cNvSpPr txBox="1"/>
            <p:nvPr/>
          </p:nvSpPr>
          <p:spPr>
            <a:xfrm>
              <a:off x="2013874" y="3112174"/>
              <a:ext cx="2262635" cy="447592"/>
            </a:xfrm>
            <a:prstGeom prst="rect">
              <a:avLst/>
            </a:prstGeom>
            <a:noFill/>
          </p:spPr>
          <p:txBody>
            <a:bodyPr wrap="square" rtlCol="0">
              <a:spAutoFit/>
            </a:bodyPr>
            <a:lstStyle/>
            <a:p>
              <a:pPr algn="ctr"/>
              <a:r>
                <a:rPr lang="en-GB" sz="1050" b="1"/>
                <a:t>Duplication</a:t>
              </a:r>
              <a:endParaRPr lang="en-GB" sz="1200" b="1"/>
            </a:p>
          </p:txBody>
        </p:sp>
      </p:grpSp>
      <p:sp>
        <p:nvSpPr>
          <p:cNvPr id="158" name="TextBox 157">
            <a:extLst>
              <a:ext uri="{FF2B5EF4-FFF2-40B4-BE49-F238E27FC236}">
                <a16:creationId xmlns:a16="http://schemas.microsoft.com/office/drawing/2014/main" id="{41419706-61EC-0045-822E-E3D3D757582E}"/>
              </a:ext>
            </a:extLst>
          </p:cNvPr>
          <p:cNvSpPr txBox="1"/>
          <p:nvPr/>
        </p:nvSpPr>
        <p:spPr>
          <a:xfrm>
            <a:off x="7996380" y="5018631"/>
            <a:ext cx="630846" cy="18051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ts val="300"/>
              </a:spcBef>
              <a:defRPr sz="1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700">
                <a:solidFill>
                  <a:schemeClr val="tx1"/>
                </a:solidFill>
              </a:rPr>
              <a:t>Overlay 2</a:t>
            </a:r>
            <a:endParaRPr lang="en-GB" sz="900">
              <a:solidFill>
                <a:schemeClr val="tx1"/>
              </a:solidFill>
            </a:endParaRPr>
          </a:p>
        </p:txBody>
      </p:sp>
      <p:grpSp>
        <p:nvGrpSpPr>
          <p:cNvPr id="159" name="Group 158">
            <a:extLst>
              <a:ext uri="{FF2B5EF4-FFF2-40B4-BE49-F238E27FC236}">
                <a16:creationId xmlns:a16="http://schemas.microsoft.com/office/drawing/2014/main" id="{684714F7-7DAA-B042-9E5A-32B363C827D1}"/>
              </a:ext>
            </a:extLst>
          </p:cNvPr>
          <p:cNvGrpSpPr/>
          <p:nvPr/>
        </p:nvGrpSpPr>
        <p:grpSpPr>
          <a:xfrm>
            <a:off x="700226" y="3102374"/>
            <a:ext cx="4951730" cy="2511749"/>
            <a:chOff x="735010" y="2274260"/>
            <a:chExt cx="10743980" cy="3508504"/>
          </a:xfrm>
        </p:grpSpPr>
        <p:sp>
          <p:nvSpPr>
            <p:cNvPr id="160" name="Rounded Rectangle 34">
              <a:extLst>
                <a:ext uri="{FF2B5EF4-FFF2-40B4-BE49-F238E27FC236}">
                  <a16:creationId xmlns:a16="http://schemas.microsoft.com/office/drawing/2014/main" id="{17638029-2D49-ED4C-959D-1E09A63B8789}"/>
                </a:ext>
              </a:extLst>
            </p:cNvPr>
            <p:cNvSpPr/>
            <p:nvPr/>
          </p:nvSpPr>
          <p:spPr bwMode="invGray">
            <a:xfrm>
              <a:off x="7276195" y="2274260"/>
              <a:ext cx="1179895" cy="2430814"/>
            </a:xfrm>
            <a:prstGeom prst="roundRect">
              <a:avLst>
                <a:gd name="adj" fmla="val 10926"/>
              </a:avLst>
            </a:prstGeom>
            <a:solidFill>
              <a:schemeClr val="tx1">
                <a:lumMod val="10000"/>
                <a:lumOff val="90000"/>
              </a:schemeClr>
            </a:solidFill>
            <a:ln w="12700" cmpd="sng">
              <a:solidFill>
                <a:schemeClr val="tx2"/>
              </a:solidFill>
              <a:prstDash val="sysDash"/>
              <a:round/>
              <a:headEnd/>
              <a:tailEnd/>
            </a:ln>
            <a:effectLst>
              <a:glow rad="63500">
                <a:schemeClr val="accent5">
                  <a:satMod val="175000"/>
                  <a:alpha val="40000"/>
                </a:schemeClr>
              </a:glow>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endParaRPr lang="en-GB" sz="1100">
                <a:solidFill>
                  <a:schemeClr val="bg1"/>
                </a:solidFill>
              </a:endParaRPr>
            </a:p>
          </p:txBody>
        </p:sp>
        <p:pic>
          <p:nvPicPr>
            <p:cNvPr id="161" name="Picture 279">
              <a:extLst>
                <a:ext uri="{FF2B5EF4-FFF2-40B4-BE49-F238E27FC236}">
                  <a16:creationId xmlns:a16="http://schemas.microsoft.com/office/drawing/2014/main" id="{9797BC40-2852-B740-A5DA-ACA8443807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7449" y="4811718"/>
              <a:ext cx="996426" cy="685793"/>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 name="Rounded Rectangle 15">
              <a:extLst>
                <a:ext uri="{FF2B5EF4-FFF2-40B4-BE49-F238E27FC236}">
                  <a16:creationId xmlns:a16="http://schemas.microsoft.com/office/drawing/2014/main" id="{42EEE2C7-CF7F-2942-8817-A22B5A52FB27}"/>
                </a:ext>
              </a:extLst>
            </p:cNvPr>
            <p:cNvSpPr/>
            <p:nvPr/>
          </p:nvSpPr>
          <p:spPr bwMode="invGray">
            <a:xfrm>
              <a:off x="735010"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63" name="Rounded Rectangle 16">
              <a:extLst>
                <a:ext uri="{FF2B5EF4-FFF2-40B4-BE49-F238E27FC236}">
                  <a16:creationId xmlns:a16="http://schemas.microsoft.com/office/drawing/2014/main" id="{E5B75687-A882-7441-91F3-BA22EBF5C0A5}"/>
                </a:ext>
              </a:extLst>
            </p:cNvPr>
            <p:cNvSpPr/>
            <p:nvPr/>
          </p:nvSpPr>
          <p:spPr bwMode="invGray">
            <a:xfrm>
              <a:off x="1267124"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64" name="Rounded Rectangle 17">
              <a:extLst>
                <a:ext uri="{FF2B5EF4-FFF2-40B4-BE49-F238E27FC236}">
                  <a16:creationId xmlns:a16="http://schemas.microsoft.com/office/drawing/2014/main" id="{5601690C-520F-EA41-8D60-4BDF110B9A26}"/>
                </a:ext>
              </a:extLst>
            </p:cNvPr>
            <p:cNvSpPr/>
            <p:nvPr/>
          </p:nvSpPr>
          <p:spPr bwMode="invGray">
            <a:xfrm>
              <a:off x="1799238"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sp>
          <p:nvSpPr>
            <p:cNvPr id="165" name="Rounded Rectangle 18">
              <a:extLst>
                <a:ext uri="{FF2B5EF4-FFF2-40B4-BE49-F238E27FC236}">
                  <a16:creationId xmlns:a16="http://schemas.microsoft.com/office/drawing/2014/main" id="{0A40D96E-E62F-E043-96F6-121AD058C2E0}"/>
                </a:ext>
              </a:extLst>
            </p:cNvPr>
            <p:cNvSpPr/>
            <p:nvPr/>
          </p:nvSpPr>
          <p:spPr bwMode="invGray">
            <a:xfrm>
              <a:off x="2318922"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cxnSp>
          <p:nvCxnSpPr>
            <p:cNvPr id="166" name="Straight Arrow Connector 165">
              <a:extLst>
                <a:ext uri="{FF2B5EF4-FFF2-40B4-BE49-F238E27FC236}">
                  <a16:creationId xmlns:a16="http://schemas.microsoft.com/office/drawing/2014/main" id="{026A20EC-76E3-624B-8EE9-B20AF9768D15}"/>
                </a:ext>
              </a:extLst>
            </p:cNvPr>
            <p:cNvCxnSpPr>
              <a:cxnSpLocks/>
            </p:cNvCxnSpPr>
            <p:nvPr/>
          </p:nvCxnSpPr>
          <p:spPr>
            <a:xfrm flipV="1">
              <a:off x="2851036" y="5152264"/>
              <a:ext cx="1025382" cy="4700"/>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7" name="Rounded Rectangle 20">
              <a:extLst>
                <a:ext uri="{FF2B5EF4-FFF2-40B4-BE49-F238E27FC236}">
                  <a16:creationId xmlns:a16="http://schemas.microsoft.com/office/drawing/2014/main" id="{E11A0CB1-1CFF-4042-9A91-45B1E0EC4AB4}"/>
                </a:ext>
              </a:extLst>
            </p:cNvPr>
            <p:cNvSpPr/>
            <p:nvPr/>
          </p:nvSpPr>
          <p:spPr bwMode="invGray">
            <a:xfrm>
              <a:off x="9479442"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68" name="Rounded Rectangle 21">
              <a:extLst>
                <a:ext uri="{FF2B5EF4-FFF2-40B4-BE49-F238E27FC236}">
                  <a16:creationId xmlns:a16="http://schemas.microsoft.com/office/drawing/2014/main" id="{A71841AB-72F7-184D-B780-EE2FBFD4F3F7}"/>
                </a:ext>
              </a:extLst>
            </p:cNvPr>
            <p:cNvSpPr/>
            <p:nvPr/>
          </p:nvSpPr>
          <p:spPr bwMode="invGray">
            <a:xfrm>
              <a:off x="10011556" y="4988360"/>
              <a:ext cx="415636" cy="332509"/>
            </a:xfrm>
            <a:prstGeom prst="roundRect">
              <a:avLst/>
            </a:prstGeom>
            <a:gradFill>
              <a:gsLst>
                <a:gs pos="0">
                  <a:srgbClr val="60AE3A"/>
                </a:gs>
                <a:gs pos="100000">
                  <a:srgbClr val="008000"/>
                </a:gs>
              </a:gsLst>
            </a:gradFill>
            <a:ln>
              <a:headEnd/>
              <a:tailEnd/>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69" name="Rounded Rectangle 22">
              <a:extLst>
                <a:ext uri="{FF2B5EF4-FFF2-40B4-BE49-F238E27FC236}">
                  <a16:creationId xmlns:a16="http://schemas.microsoft.com/office/drawing/2014/main" id="{21A24284-D39F-2C47-A570-05E046770F00}"/>
                </a:ext>
              </a:extLst>
            </p:cNvPr>
            <p:cNvSpPr/>
            <p:nvPr/>
          </p:nvSpPr>
          <p:spPr bwMode="invGray">
            <a:xfrm>
              <a:off x="10543670"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sp>
          <p:nvSpPr>
            <p:cNvPr id="170" name="Rounded Rectangle 23">
              <a:extLst>
                <a:ext uri="{FF2B5EF4-FFF2-40B4-BE49-F238E27FC236}">
                  <a16:creationId xmlns:a16="http://schemas.microsoft.com/office/drawing/2014/main" id="{DC7E74D9-FB51-0442-BE3C-42043DB74F1E}"/>
                </a:ext>
              </a:extLst>
            </p:cNvPr>
            <p:cNvSpPr/>
            <p:nvPr/>
          </p:nvSpPr>
          <p:spPr bwMode="invGray">
            <a:xfrm>
              <a:off x="11063354" y="49883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cxnSp>
          <p:nvCxnSpPr>
            <p:cNvPr id="171" name="Straight Arrow Connector 170">
              <a:extLst>
                <a:ext uri="{FF2B5EF4-FFF2-40B4-BE49-F238E27FC236}">
                  <a16:creationId xmlns:a16="http://schemas.microsoft.com/office/drawing/2014/main" id="{A345ABF9-679D-8347-A124-19F1652A79E8}"/>
                </a:ext>
              </a:extLst>
            </p:cNvPr>
            <p:cNvCxnSpPr>
              <a:cxnSpLocks/>
            </p:cNvCxnSpPr>
            <p:nvPr/>
          </p:nvCxnSpPr>
          <p:spPr>
            <a:xfrm>
              <a:off x="8195733" y="5154614"/>
              <a:ext cx="1206103" cy="0"/>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2" name="Rounded Rectangle 25">
              <a:extLst>
                <a:ext uri="{FF2B5EF4-FFF2-40B4-BE49-F238E27FC236}">
                  <a16:creationId xmlns:a16="http://schemas.microsoft.com/office/drawing/2014/main" id="{B0AF8DF3-72F3-BB42-A408-53A8F03BDA6D}"/>
                </a:ext>
              </a:extLst>
            </p:cNvPr>
            <p:cNvSpPr/>
            <p:nvPr/>
          </p:nvSpPr>
          <p:spPr bwMode="invGray">
            <a:xfrm>
              <a:off x="4233388" y="2438934"/>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73" name="Rounded Rectangle 26">
              <a:extLst>
                <a:ext uri="{FF2B5EF4-FFF2-40B4-BE49-F238E27FC236}">
                  <a16:creationId xmlns:a16="http://schemas.microsoft.com/office/drawing/2014/main" id="{8C33D1DE-E4CE-E648-B120-4A4054AA83E9}"/>
                </a:ext>
              </a:extLst>
            </p:cNvPr>
            <p:cNvSpPr/>
            <p:nvPr/>
          </p:nvSpPr>
          <p:spPr bwMode="invGray">
            <a:xfrm>
              <a:off x="4233388" y="2893347"/>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B</a:t>
              </a:r>
            </a:p>
          </p:txBody>
        </p:sp>
        <p:sp>
          <p:nvSpPr>
            <p:cNvPr id="174" name="Rounded Rectangle 27">
              <a:extLst>
                <a:ext uri="{FF2B5EF4-FFF2-40B4-BE49-F238E27FC236}">
                  <a16:creationId xmlns:a16="http://schemas.microsoft.com/office/drawing/2014/main" id="{CC0B61AE-89DD-614F-B257-AE0D2F0D9C77}"/>
                </a:ext>
              </a:extLst>
            </p:cNvPr>
            <p:cNvSpPr/>
            <p:nvPr/>
          </p:nvSpPr>
          <p:spPr bwMode="invGray">
            <a:xfrm>
              <a:off x="4233388" y="3347760"/>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sp>
          <p:nvSpPr>
            <p:cNvPr id="175" name="Rounded Rectangle 28">
              <a:extLst>
                <a:ext uri="{FF2B5EF4-FFF2-40B4-BE49-F238E27FC236}">
                  <a16:creationId xmlns:a16="http://schemas.microsoft.com/office/drawing/2014/main" id="{323F58EF-7CCC-F840-B1B2-493AE87B7D22}"/>
                </a:ext>
              </a:extLst>
            </p:cNvPr>
            <p:cNvSpPr/>
            <p:nvPr/>
          </p:nvSpPr>
          <p:spPr bwMode="invGray">
            <a:xfrm>
              <a:off x="4233388" y="3802173"/>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sp>
          <p:nvSpPr>
            <p:cNvPr id="176" name="Rounded Rectangle 30">
              <a:extLst>
                <a:ext uri="{FF2B5EF4-FFF2-40B4-BE49-F238E27FC236}">
                  <a16:creationId xmlns:a16="http://schemas.microsoft.com/office/drawing/2014/main" id="{A371E9C9-C25E-D345-A342-8D12CFEF0389}"/>
                </a:ext>
              </a:extLst>
            </p:cNvPr>
            <p:cNvSpPr/>
            <p:nvPr/>
          </p:nvSpPr>
          <p:spPr bwMode="invGray">
            <a:xfrm>
              <a:off x="4233388" y="4256586"/>
              <a:ext cx="415636" cy="332509"/>
            </a:xfrm>
            <a:prstGeom prst="roundRect">
              <a:avLst/>
            </a:prstGeom>
            <a:gradFill>
              <a:gsLst>
                <a:gs pos="0">
                  <a:srgbClr val="60AE3A"/>
                </a:gs>
                <a:gs pos="100000">
                  <a:srgbClr val="008000"/>
                </a:gs>
              </a:gsLst>
            </a:gradFill>
            <a:ln>
              <a:headEnd/>
              <a:tailEnd/>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177" name="Rounded Rectangle 32">
              <a:extLst>
                <a:ext uri="{FF2B5EF4-FFF2-40B4-BE49-F238E27FC236}">
                  <a16:creationId xmlns:a16="http://schemas.microsoft.com/office/drawing/2014/main" id="{AD31321C-6CDB-8443-8435-7A577D19C25D}"/>
                </a:ext>
              </a:extLst>
            </p:cNvPr>
            <p:cNvSpPr/>
            <p:nvPr/>
          </p:nvSpPr>
          <p:spPr bwMode="invGray">
            <a:xfrm>
              <a:off x="7414205" y="2438934"/>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A</a:t>
              </a:r>
            </a:p>
          </p:txBody>
        </p:sp>
        <p:sp>
          <p:nvSpPr>
            <p:cNvPr id="178" name="Rounded Rectangle 33">
              <a:extLst>
                <a:ext uri="{FF2B5EF4-FFF2-40B4-BE49-F238E27FC236}">
                  <a16:creationId xmlns:a16="http://schemas.microsoft.com/office/drawing/2014/main" id="{FA8D1D59-3E8A-9948-A461-2649C283E76D}"/>
                </a:ext>
              </a:extLst>
            </p:cNvPr>
            <p:cNvSpPr/>
            <p:nvPr/>
          </p:nvSpPr>
          <p:spPr bwMode="invGray">
            <a:xfrm>
              <a:off x="7414205" y="3353187"/>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C</a:t>
              </a:r>
            </a:p>
          </p:txBody>
        </p:sp>
        <p:sp>
          <p:nvSpPr>
            <p:cNvPr id="179" name="Rounded Rectangle 34">
              <a:extLst>
                <a:ext uri="{FF2B5EF4-FFF2-40B4-BE49-F238E27FC236}">
                  <a16:creationId xmlns:a16="http://schemas.microsoft.com/office/drawing/2014/main" id="{337921B6-C25F-AB43-973F-A8244B018808}"/>
                </a:ext>
              </a:extLst>
            </p:cNvPr>
            <p:cNvSpPr/>
            <p:nvPr/>
          </p:nvSpPr>
          <p:spPr bwMode="invGray">
            <a:xfrm>
              <a:off x="7414205" y="3804887"/>
              <a:ext cx="415636" cy="332509"/>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solidFill>
                    <a:schemeClr val="bg1"/>
                  </a:solidFill>
                </a:rPr>
                <a:t>D</a:t>
              </a:r>
            </a:p>
          </p:txBody>
        </p:sp>
        <p:cxnSp>
          <p:nvCxnSpPr>
            <p:cNvPr id="180" name="Straight Arrow Connector 179">
              <a:extLst>
                <a:ext uri="{FF2B5EF4-FFF2-40B4-BE49-F238E27FC236}">
                  <a16:creationId xmlns:a16="http://schemas.microsoft.com/office/drawing/2014/main" id="{F16B8FE1-AD15-D44A-B942-6725F2A3BA27}"/>
                </a:ext>
              </a:extLst>
            </p:cNvPr>
            <p:cNvCxnSpPr>
              <a:cxnSpLocks/>
            </p:cNvCxnSpPr>
            <p:nvPr/>
          </p:nvCxnSpPr>
          <p:spPr>
            <a:xfrm>
              <a:off x="4958593" y="2605188"/>
              <a:ext cx="2061937" cy="0"/>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929C8B40-9955-354C-91B5-E5FC5BFF560F}"/>
                </a:ext>
              </a:extLst>
            </p:cNvPr>
            <p:cNvCxnSpPr>
              <a:cxnSpLocks/>
            </p:cNvCxnSpPr>
            <p:nvPr/>
          </p:nvCxnSpPr>
          <p:spPr>
            <a:xfrm>
              <a:off x="7137522" y="5154321"/>
              <a:ext cx="651811" cy="0"/>
            </a:xfrm>
            <a:prstGeom prst="straightConnector1">
              <a:avLst/>
            </a:prstGeom>
            <a:ln w="31750">
              <a:solidFill>
                <a:srgbClr val="C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2" name="Elbow Connector 44">
              <a:extLst>
                <a:ext uri="{FF2B5EF4-FFF2-40B4-BE49-F238E27FC236}">
                  <a16:creationId xmlns:a16="http://schemas.microsoft.com/office/drawing/2014/main" id="{C8CEE99C-1875-024D-8469-9C2FD8BF0CD8}"/>
                </a:ext>
              </a:extLst>
            </p:cNvPr>
            <p:cNvCxnSpPr>
              <a:cxnSpLocks/>
              <a:stCxn id="184" idx="3"/>
              <a:endCxn id="185" idx="3"/>
            </p:cNvCxnSpPr>
            <p:nvPr/>
          </p:nvCxnSpPr>
          <p:spPr>
            <a:xfrm flipV="1">
              <a:off x="7829841" y="3062315"/>
              <a:ext cx="12700" cy="1360526"/>
            </a:xfrm>
            <a:prstGeom prst="bentConnector3">
              <a:avLst>
                <a:gd name="adj1" fmla="val 1800000"/>
              </a:avLst>
            </a:prstGeom>
            <a:ln w="31750">
              <a:solidFill>
                <a:srgbClr val="60AE3A"/>
              </a:solidFill>
              <a:tailEnd type="triangle"/>
            </a:ln>
            <a:effectLst/>
          </p:spPr>
          <p:style>
            <a:lnRef idx="2">
              <a:schemeClr val="accent1"/>
            </a:lnRef>
            <a:fillRef idx="0">
              <a:schemeClr val="accent1"/>
            </a:fillRef>
            <a:effectRef idx="1">
              <a:schemeClr val="accent1"/>
            </a:effectRef>
            <a:fontRef idx="minor">
              <a:schemeClr val="tx1"/>
            </a:fontRef>
          </p:style>
        </p:cxnSp>
        <p:sp>
          <p:nvSpPr>
            <p:cNvPr id="183" name="TextBox 182">
              <a:extLst>
                <a:ext uri="{FF2B5EF4-FFF2-40B4-BE49-F238E27FC236}">
                  <a16:creationId xmlns:a16="http://schemas.microsoft.com/office/drawing/2014/main" id="{3473E2C4-F062-7947-85C7-B565899BA726}"/>
                </a:ext>
              </a:extLst>
            </p:cNvPr>
            <p:cNvSpPr txBox="1"/>
            <p:nvPr/>
          </p:nvSpPr>
          <p:spPr>
            <a:xfrm rot="5400000">
              <a:off x="8008001" y="3516910"/>
              <a:ext cx="936474" cy="261610"/>
            </a:xfrm>
            <a:prstGeom prst="rect">
              <a:avLst/>
            </a:prstGeom>
            <a:noFill/>
          </p:spPr>
          <p:txBody>
            <a:bodyPr wrap="none" rtlCol="0">
              <a:spAutoFit/>
            </a:bodyPr>
            <a:lstStyle/>
            <a:p>
              <a:pPr algn="ctr"/>
              <a:r>
                <a:rPr lang="en-GB" sz="1100"/>
                <a:t>Reconstruct</a:t>
              </a:r>
            </a:p>
          </p:txBody>
        </p:sp>
        <p:sp>
          <p:nvSpPr>
            <p:cNvPr id="184" name="Rounded Rectangle 35">
              <a:extLst>
                <a:ext uri="{FF2B5EF4-FFF2-40B4-BE49-F238E27FC236}">
                  <a16:creationId xmlns:a16="http://schemas.microsoft.com/office/drawing/2014/main" id="{30977EE8-C632-594A-B868-50DF0E032035}"/>
                </a:ext>
              </a:extLst>
            </p:cNvPr>
            <p:cNvSpPr/>
            <p:nvPr/>
          </p:nvSpPr>
          <p:spPr bwMode="invGray">
            <a:xfrm>
              <a:off x="7414205" y="4256586"/>
              <a:ext cx="415636" cy="332509"/>
            </a:xfrm>
            <a:prstGeom prst="roundRect">
              <a:avLst/>
            </a:prstGeom>
            <a:gradFill>
              <a:gsLst>
                <a:gs pos="0">
                  <a:srgbClr val="60AE3A"/>
                </a:gs>
                <a:gs pos="100000">
                  <a:srgbClr val="008000"/>
                </a:gs>
              </a:gsLst>
            </a:gradFill>
            <a:ln>
              <a:headEnd/>
              <a:tailEnd/>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185" name="Rounded Rectangle 34">
              <a:extLst>
                <a:ext uri="{FF2B5EF4-FFF2-40B4-BE49-F238E27FC236}">
                  <a16:creationId xmlns:a16="http://schemas.microsoft.com/office/drawing/2014/main" id="{718BD683-5769-FE42-B466-6808369C85FA}"/>
                </a:ext>
              </a:extLst>
            </p:cNvPr>
            <p:cNvSpPr/>
            <p:nvPr/>
          </p:nvSpPr>
          <p:spPr bwMode="invGray">
            <a:xfrm>
              <a:off x="7414205" y="2890634"/>
              <a:ext cx="415636" cy="343362"/>
            </a:xfrm>
            <a:prstGeom prst="roundRect">
              <a:avLst/>
            </a:prstGeom>
            <a:solidFill>
              <a:schemeClr val="bg1">
                <a:lumMod val="65000"/>
              </a:schemeClr>
            </a:solidFill>
            <a:ln w="9525">
              <a:solidFill>
                <a:srgbClr val="C00000"/>
              </a:solidFill>
              <a:prstDash val="sysDash"/>
              <a:round/>
              <a:headEnd/>
              <a:tailEnd/>
            </a:ln>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100">
                  <a:solidFill>
                    <a:schemeClr val="bg1"/>
                  </a:solidFill>
                </a:rPr>
                <a:t>X</a:t>
              </a:r>
            </a:p>
          </p:txBody>
        </p:sp>
        <p:sp>
          <p:nvSpPr>
            <p:cNvPr id="186" name="TextBox 185">
              <a:extLst>
                <a:ext uri="{FF2B5EF4-FFF2-40B4-BE49-F238E27FC236}">
                  <a16:creationId xmlns:a16="http://schemas.microsoft.com/office/drawing/2014/main" id="{13633C0D-BF03-F943-8B20-610167A0DCF7}"/>
                </a:ext>
              </a:extLst>
            </p:cNvPr>
            <p:cNvSpPr txBox="1"/>
            <p:nvPr/>
          </p:nvSpPr>
          <p:spPr>
            <a:xfrm>
              <a:off x="1229533" y="5573476"/>
              <a:ext cx="998991" cy="209288"/>
            </a:xfrm>
            <a:prstGeom prst="rect">
              <a:avLst/>
            </a:prstGeom>
            <a:noFill/>
          </p:spPr>
          <p:txBody>
            <a:bodyPr wrap="none" rtlCol="0">
              <a:spAutoFit/>
            </a:bodyPr>
            <a:lstStyle/>
            <a:p>
              <a:pPr algn="ctr" defTabSz="457189">
                <a:lnSpc>
                  <a:spcPct val="95000"/>
                </a:lnSpc>
                <a:spcAft>
                  <a:spcPts val="600"/>
                </a:spcAft>
              </a:pPr>
              <a:r>
                <a:rPr lang="en-GB" sz="800" b="1">
                  <a:cs typeface="Arial" panose="020B0604020202020204" pitchFamily="34" charset="0"/>
                </a:rPr>
                <a:t>Original Payload</a:t>
              </a:r>
            </a:p>
          </p:txBody>
        </p:sp>
        <p:sp>
          <p:nvSpPr>
            <p:cNvPr id="187" name="TextBox 186">
              <a:extLst>
                <a:ext uri="{FF2B5EF4-FFF2-40B4-BE49-F238E27FC236}">
                  <a16:creationId xmlns:a16="http://schemas.microsoft.com/office/drawing/2014/main" id="{6D38EC00-E318-8943-8269-49A7C455C63F}"/>
                </a:ext>
              </a:extLst>
            </p:cNvPr>
            <p:cNvSpPr txBox="1"/>
            <p:nvPr/>
          </p:nvSpPr>
          <p:spPr>
            <a:xfrm>
              <a:off x="9920685" y="5573476"/>
              <a:ext cx="1136850" cy="209288"/>
            </a:xfrm>
            <a:prstGeom prst="rect">
              <a:avLst/>
            </a:prstGeom>
            <a:noFill/>
          </p:spPr>
          <p:txBody>
            <a:bodyPr wrap="none" rtlCol="0">
              <a:spAutoFit/>
            </a:bodyPr>
            <a:lstStyle/>
            <a:p>
              <a:pPr algn="ctr" defTabSz="457189">
                <a:lnSpc>
                  <a:spcPct val="95000"/>
                </a:lnSpc>
                <a:spcAft>
                  <a:spcPts val="600"/>
                </a:spcAft>
              </a:pPr>
              <a:r>
                <a:rPr lang="en-GB" sz="800" b="1">
                  <a:cs typeface="Arial" panose="020B0604020202020204" pitchFamily="34" charset="0"/>
                </a:rPr>
                <a:t>Recovered Payload</a:t>
              </a:r>
            </a:p>
          </p:txBody>
        </p:sp>
        <p:sp>
          <p:nvSpPr>
            <p:cNvPr id="188" name="TextBox 187">
              <a:extLst>
                <a:ext uri="{FF2B5EF4-FFF2-40B4-BE49-F238E27FC236}">
                  <a16:creationId xmlns:a16="http://schemas.microsoft.com/office/drawing/2014/main" id="{52625A38-083D-7641-B161-6A2A743468EA}"/>
                </a:ext>
              </a:extLst>
            </p:cNvPr>
            <p:cNvSpPr txBox="1"/>
            <p:nvPr/>
          </p:nvSpPr>
          <p:spPr>
            <a:xfrm>
              <a:off x="3903230" y="5573476"/>
              <a:ext cx="1075936" cy="209288"/>
            </a:xfrm>
            <a:prstGeom prst="rect">
              <a:avLst/>
            </a:prstGeom>
            <a:noFill/>
          </p:spPr>
          <p:txBody>
            <a:bodyPr wrap="none" rtlCol="0">
              <a:spAutoFit/>
            </a:bodyPr>
            <a:lstStyle/>
            <a:p>
              <a:pPr algn="ctr" defTabSz="457189">
                <a:lnSpc>
                  <a:spcPct val="95000"/>
                </a:lnSpc>
                <a:spcAft>
                  <a:spcPts val="600"/>
                </a:spcAft>
              </a:pPr>
              <a:r>
                <a:rPr lang="en-GB" sz="800" b="1">
                  <a:cs typeface="Arial" panose="020B0604020202020204" pitchFamily="34" charset="0"/>
                </a:rPr>
                <a:t>Sending FortiGate</a:t>
              </a:r>
            </a:p>
          </p:txBody>
        </p:sp>
        <p:sp>
          <p:nvSpPr>
            <p:cNvPr id="189" name="TextBox 188">
              <a:extLst>
                <a:ext uri="{FF2B5EF4-FFF2-40B4-BE49-F238E27FC236}">
                  <a16:creationId xmlns:a16="http://schemas.microsoft.com/office/drawing/2014/main" id="{30F0B8B3-4CD6-6740-926D-8764905CC2E6}"/>
                </a:ext>
              </a:extLst>
            </p:cNvPr>
            <p:cNvSpPr txBox="1"/>
            <p:nvPr/>
          </p:nvSpPr>
          <p:spPr>
            <a:xfrm>
              <a:off x="7278285" y="5573476"/>
              <a:ext cx="1157689" cy="209288"/>
            </a:xfrm>
            <a:prstGeom prst="rect">
              <a:avLst/>
            </a:prstGeom>
            <a:noFill/>
          </p:spPr>
          <p:txBody>
            <a:bodyPr wrap="none" rtlCol="0">
              <a:spAutoFit/>
            </a:bodyPr>
            <a:lstStyle/>
            <a:p>
              <a:pPr algn="ctr" defTabSz="457189">
                <a:lnSpc>
                  <a:spcPct val="95000"/>
                </a:lnSpc>
                <a:spcAft>
                  <a:spcPts val="600"/>
                </a:spcAft>
              </a:pPr>
              <a:r>
                <a:rPr lang="en-GB" sz="800" b="1">
                  <a:cs typeface="Arial" panose="020B0604020202020204" pitchFamily="34" charset="0"/>
                </a:rPr>
                <a:t>Receiving FortiGate</a:t>
              </a:r>
            </a:p>
          </p:txBody>
        </p:sp>
        <p:cxnSp>
          <p:nvCxnSpPr>
            <p:cNvPr id="190" name="Straight Arrow Connector 189">
              <a:extLst>
                <a:ext uri="{FF2B5EF4-FFF2-40B4-BE49-F238E27FC236}">
                  <a16:creationId xmlns:a16="http://schemas.microsoft.com/office/drawing/2014/main" id="{A98BD07F-C2ED-7E4E-A69B-87089FEA6CE8}"/>
                </a:ext>
              </a:extLst>
            </p:cNvPr>
            <p:cNvCxnSpPr>
              <a:cxnSpLocks/>
            </p:cNvCxnSpPr>
            <p:nvPr/>
          </p:nvCxnSpPr>
          <p:spPr>
            <a:xfrm>
              <a:off x="4958593" y="3058643"/>
              <a:ext cx="816474" cy="1"/>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18CA3A56-F111-0847-A334-6B7B7ECA7EC2}"/>
                </a:ext>
              </a:extLst>
            </p:cNvPr>
            <p:cNvCxnSpPr>
              <a:cxnSpLocks/>
            </p:cNvCxnSpPr>
            <p:nvPr/>
          </p:nvCxnSpPr>
          <p:spPr>
            <a:xfrm flipV="1">
              <a:off x="4958593" y="4419009"/>
              <a:ext cx="2061937" cy="7662"/>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191">
              <a:extLst>
                <a:ext uri="{FF2B5EF4-FFF2-40B4-BE49-F238E27FC236}">
                  <a16:creationId xmlns:a16="http://schemas.microsoft.com/office/drawing/2014/main" id="{B66094CE-791C-7F49-8276-A439E255CF51}"/>
                </a:ext>
              </a:extLst>
            </p:cNvPr>
            <p:cNvCxnSpPr>
              <a:cxnSpLocks/>
            </p:cNvCxnSpPr>
            <p:nvPr/>
          </p:nvCxnSpPr>
          <p:spPr>
            <a:xfrm>
              <a:off x="4958593" y="3965554"/>
              <a:ext cx="2061937" cy="0"/>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a:extLst>
                <a:ext uri="{FF2B5EF4-FFF2-40B4-BE49-F238E27FC236}">
                  <a16:creationId xmlns:a16="http://schemas.microsoft.com/office/drawing/2014/main" id="{5C3610F7-5980-AC47-A4C0-D4FACFC6B07B}"/>
                </a:ext>
              </a:extLst>
            </p:cNvPr>
            <p:cNvCxnSpPr>
              <a:cxnSpLocks/>
            </p:cNvCxnSpPr>
            <p:nvPr/>
          </p:nvCxnSpPr>
          <p:spPr>
            <a:xfrm>
              <a:off x="4958593" y="3512099"/>
              <a:ext cx="2061937" cy="0"/>
            </a:xfrm>
            <a:prstGeom prst="straightConnector1">
              <a:avLst/>
            </a:prstGeom>
            <a:ln w="317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4" name="TextBox 193">
              <a:extLst>
                <a:ext uri="{FF2B5EF4-FFF2-40B4-BE49-F238E27FC236}">
                  <a16:creationId xmlns:a16="http://schemas.microsoft.com/office/drawing/2014/main" id="{8D2AE1D2-CFAE-A944-A506-C86A705D6D1F}"/>
                </a:ext>
              </a:extLst>
            </p:cNvPr>
            <p:cNvSpPr txBox="1"/>
            <p:nvPr/>
          </p:nvSpPr>
          <p:spPr>
            <a:xfrm>
              <a:off x="5738286" y="2854179"/>
              <a:ext cx="356188" cy="384721"/>
            </a:xfrm>
            <a:prstGeom prst="rect">
              <a:avLst/>
            </a:prstGeom>
            <a:noFill/>
          </p:spPr>
          <p:txBody>
            <a:bodyPr wrap="none" rtlCol="0">
              <a:spAutoFit/>
            </a:bodyPr>
            <a:lstStyle/>
            <a:p>
              <a:pPr algn="ctr" defTabSz="457189">
                <a:lnSpc>
                  <a:spcPct val="95000"/>
                </a:lnSpc>
                <a:spcAft>
                  <a:spcPts val="600"/>
                </a:spcAft>
              </a:pPr>
              <a:r>
                <a:rPr lang="en-GB" sz="2000" b="1">
                  <a:solidFill>
                    <a:srgbClr val="C00000"/>
                  </a:solidFill>
                  <a:cs typeface="Arial" panose="020B0604020202020204" pitchFamily="34" charset="0"/>
                </a:rPr>
                <a:t>X</a:t>
              </a:r>
            </a:p>
          </p:txBody>
        </p:sp>
        <p:pic>
          <p:nvPicPr>
            <p:cNvPr id="195" name="Picture 279">
              <a:extLst>
                <a:ext uri="{FF2B5EF4-FFF2-40B4-BE49-F238E27FC236}">
                  <a16:creationId xmlns:a16="http://schemas.microsoft.com/office/drawing/2014/main" id="{F9CE717E-899A-E34D-A99F-B62AB624E2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3528" y="4811718"/>
              <a:ext cx="996426" cy="685793"/>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 name="Cylinder 2066">
              <a:extLst>
                <a:ext uri="{FF2B5EF4-FFF2-40B4-BE49-F238E27FC236}">
                  <a16:creationId xmlns:a16="http://schemas.microsoft.com/office/drawing/2014/main" id="{CC823F21-3FD4-7B4B-B189-28F5AD315489}"/>
                </a:ext>
              </a:extLst>
            </p:cNvPr>
            <p:cNvSpPr/>
            <p:nvPr/>
          </p:nvSpPr>
          <p:spPr>
            <a:xfrm rot="16200000">
              <a:off x="5920892" y="4123645"/>
              <a:ext cx="371321" cy="2061938"/>
            </a:xfrm>
            <a:prstGeom prst="can">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p:spPr>
          <p:style>
            <a:lnRef idx="0">
              <a:schemeClr val="accent2"/>
            </a:lnRef>
            <a:fillRef idx="3">
              <a:schemeClr val="accent2"/>
            </a:fillRef>
            <a:effectRef idx="3">
              <a:schemeClr val="accent2"/>
            </a:effectRef>
            <a:fontRef idx="minor">
              <a:schemeClr val="lt1"/>
            </a:fontRef>
          </p:style>
          <p:txBody>
            <a:bodyPr vert="vert" rtlCol="0" anchor="ctr"/>
            <a:lstStyle/>
            <a:p>
              <a:pPr algn="ctr">
                <a:lnSpc>
                  <a:spcPct val="90000"/>
                </a:lnSpc>
                <a:spcBef>
                  <a:spcPts val="300"/>
                </a:spcBef>
              </a:pPr>
              <a:r>
                <a:rPr lang="en-GB" sz="900" b="1"/>
                <a:t>Overlay Tunnel</a:t>
              </a:r>
            </a:p>
          </p:txBody>
        </p:sp>
        <p:cxnSp>
          <p:nvCxnSpPr>
            <p:cNvPr id="197" name="Straight Arrow Connector 196">
              <a:extLst>
                <a:ext uri="{FF2B5EF4-FFF2-40B4-BE49-F238E27FC236}">
                  <a16:creationId xmlns:a16="http://schemas.microsoft.com/office/drawing/2014/main" id="{0C76885A-6E43-544A-ADB2-E7F87105E4B5}"/>
                </a:ext>
              </a:extLst>
            </p:cNvPr>
            <p:cNvCxnSpPr>
              <a:cxnSpLocks/>
            </p:cNvCxnSpPr>
            <p:nvPr/>
          </p:nvCxnSpPr>
          <p:spPr>
            <a:xfrm flipV="1">
              <a:off x="4933875" y="5153674"/>
              <a:ext cx="234539" cy="1881"/>
            </a:xfrm>
            <a:prstGeom prst="straightConnector1">
              <a:avLst/>
            </a:prstGeom>
            <a:ln w="31750">
              <a:solidFill>
                <a:srgbClr val="C00000"/>
              </a:solidFill>
              <a:tailEnd type="none"/>
            </a:ln>
            <a:effectLst/>
          </p:spPr>
          <p:style>
            <a:lnRef idx="2">
              <a:schemeClr val="accent1"/>
            </a:lnRef>
            <a:fillRef idx="0">
              <a:schemeClr val="accent1"/>
            </a:fillRef>
            <a:effectRef idx="1">
              <a:schemeClr val="accent1"/>
            </a:effectRef>
            <a:fontRef idx="minor">
              <a:schemeClr val="tx1"/>
            </a:fontRef>
          </p:style>
        </p:cxnSp>
        <p:sp>
          <p:nvSpPr>
            <p:cNvPr id="198" name="TextBox 197">
              <a:extLst>
                <a:ext uri="{FF2B5EF4-FFF2-40B4-BE49-F238E27FC236}">
                  <a16:creationId xmlns:a16="http://schemas.microsoft.com/office/drawing/2014/main" id="{90D839C0-DC24-4244-B07E-D5CDAA63B6F2}"/>
                </a:ext>
              </a:extLst>
            </p:cNvPr>
            <p:cNvSpPr txBox="1"/>
            <p:nvPr/>
          </p:nvSpPr>
          <p:spPr>
            <a:xfrm>
              <a:off x="1026769" y="4269788"/>
              <a:ext cx="3290560" cy="343931"/>
            </a:xfrm>
            <a:prstGeom prst="rect">
              <a:avLst/>
            </a:prstGeom>
            <a:noFill/>
          </p:spPr>
          <p:txBody>
            <a:bodyPr wrap="square" rtlCol="0">
              <a:spAutoFit/>
            </a:bodyPr>
            <a:lstStyle/>
            <a:p>
              <a:r>
                <a:rPr lang="en-GB" sz="1000"/>
                <a:t>FEC Recovery Packet</a:t>
              </a:r>
              <a:endParaRPr lang="en-GB" sz="1100"/>
            </a:p>
          </p:txBody>
        </p:sp>
      </p:grpSp>
      <p:sp>
        <p:nvSpPr>
          <p:cNvPr id="6" name="TextBox 5">
            <a:extLst>
              <a:ext uri="{FF2B5EF4-FFF2-40B4-BE49-F238E27FC236}">
                <a16:creationId xmlns:a16="http://schemas.microsoft.com/office/drawing/2014/main" id="{B41048C5-36FA-0D45-B721-F6B77346051A}"/>
              </a:ext>
            </a:extLst>
          </p:cNvPr>
          <p:cNvSpPr txBox="1"/>
          <p:nvPr/>
        </p:nvSpPr>
        <p:spPr>
          <a:xfrm>
            <a:off x="1825238" y="5814957"/>
            <a:ext cx="2864887" cy="286232"/>
          </a:xfrm>
          <a:prstGeom prst="rect">
            <a:avLst/>
          </a:prstGeom>
          <a:noFill/>
        </p:spPr>
        <p:txBody>
          <a:bodyPr wrap="none" rtlCol="0">
            <a:spAutoFit/>
          </a:bodyPr>
          <a:lstStyle/>
          <a:p>
            <a:pPr algn="l" defTabSz="457189">
              <a:lnSpc>
                <a:spcPct val="90000"/>
              </a:lnSpc>
              <a:spcBef>
                <a:spcPts val="300"/>
              </a:spcBef>
            </a:pPr>
            <a:r>
              <a:rPr lang="en-US" sz="1400" b="1">
                <a:solidFill>
                  <a:srgbClr val="000000"/>
                </a:solidFill>
                <a:cs typeface="Arial" panose="020B0604020202020204" pitchFamily="34" charset="0"/>
              </a:rPr>
              <a:t>Forward Error Correction (FEC)</a:t>
            </a:r>
          </a:p>
        </p:txBody>
      </p:sp>
      <p:sp>
        <p:nvSpPr>
          <p:cNvPr id="199" name="TextBox 198">
            <a:extLst>
              <a:ext uri="{FF2B5EF4-FFF2-40B4-BE49-F238E27FC236}">
                <a16:creationId xmlns:a16="http://schemas.microsoft.com/office/drawing/2014/main" id="{D8493149-C6E5-4D4C-A3ED-8094830D4344}"/>
              </a:ext>
            </a:extLst>
          </p:cNvPr>
          <p:cNvSpPr txBox="1"/>
          <p:nvPr/>
        </p:nvSpPr>
        <p:spPr>
          <a:xfrm>
            <a:off x="8313273" y="5778961"/>
            <a:ext cx="1784463" cy="286232"/>
          </a:xfrm>
          <a:prstGeom prst="rect">
            <a:avLst/>
          </a:prstGeom>
          <a:noFill/>
        </p:spPr>
        <p:txBody>
          <a:bodyPr wrap="none" rtlCol="0">
            <a:spAutoFit/>
          </a:bodyPr>
          <a:lstStyle/>
          <a:p>
            <a:pPr algn="l" defTabSz="457189">
              <a:lnSpc>
                <a:spcPct val="90000"/>
              </a:lnSpc>
              <a:spcBef>
                <a:spcPts val="300"/>
              </a:spcBef>
            </a:pPr>
            <a:r>
              <a:rPr lang="en-US" sz="1400" b="1">
                <a:solidFill>
                  <a:srgbClr val="000000"/>
                </a:solidFill>
                <a:cs typeface="Arial" panose="020B0604020202020204" pitchFamily="34" charset="0"/>
              </a:rPr>
              <a:t>Packet Duplication</a:t>
            </a:r>
          </a:p>
        </p:txBody>
      </p:sp>
      <p:sp>
        <p:nvSpPr>
          <p:cNvPr id="7" name="TextBox 6">
            <a:extLst>
              <a:ext uri="{FF2B5EF4-FFF2-40B4-BE49-F238E27FC236}">
                <a16:creationId xmlns:a16="http://schemas.microsoft.com/office/drawing/2014/main" id="{81274058-885B-5444-A1A0-630C16266C8C}"/>
              </a:ext>
            </a:extLst>
          </p:cNvPr>
          <p:cNvSpPr txBox="1"/>
          <p:nvPr/>
        </p:nvSpPr>
        <p:spPr>
          <a:xfrm>
            <a:off x="506460" y="1310379"/>
            <a:ext cx="7843237" cy="629403"/>
          </a:xfrm>
          <a:prstGeom prst="rect">
            <a:avLst/>
          </a:prstGeom>
          <a:noFill/>
        </p:spPr>
        <p:txBody>
          <a:bodyPr wrap="none" rtlCol="0">
            <a:spAutoFit/>
          </a:bodyPr>
          <a:lstStyle/>
          <a:p>
            <a:pPr defTabSz="457189">
              <a:lnSpc>
                <a:spcPct val="90000"/>
              </a:lnSpc>
              <a:spcBef>
                <a:spcPts val="300"/>
              </a:spcBef>
            </a:pPr>
            <a:r>
              <a:rPr lang="ru-RU" b="1" i="1" dirty="0" err="1"/>
              <a:t>Підтримка</a:t>
            </a:r>
            <a:r>
              <a:rPr lang="ru-RU" b="1" i="1" dirty="0"/>
              <a:t> </a:t>
            </a:r>
            <a:r>
              <a:rPr lang="ru-RU" b="1" i="1" dirty="0" err="1"/>
              <a:t>стійкості</a:t>
            </a:r>
            <a:r>
              <a:rPr lang="ru-RU" b="1" i="1" dirty="0"/>
              <a:t>/</a:t>
            </a:r>
            <a:r>
              <a:rPr lang="ru-RU" b="1" i="1" dirty="0" err="1"/>
              <a:t>виживання</a:t>
            </a:r>
            <a:r>
              <a:rPr lang="ru-RU" b="1" i="1" dirty="0"/>
              <a:t> для </a:t>
            </a:r>
            <a:r>
              <a:rPr lang="ru-RU" b="1" i="1" dirty="0" err="1"/>
              <a:t>бізнес-критичних</a:t>
            </a:r>
            <a:r>
              <a:rPr lang="ru-RU" b="1" i="1" dirty="0"/>
              <a:t> </a:t>
            </a:r>
            <a:r>
              <a:rPr lang="ru-RU" b="1" i="1" dirty="0" err="1"/>
              <a:t>додатків</a:t>
            </a:r>
            <a:endParaRPr lang="ru-RU" b="1" i="1" dirty="0"/>
          </a:p>
          <a:p>
            <a:pPr defTabSz="457189">
              <a:lnSpc>
                <a:spcPct val="90000"/>
              </a:lnSpc>
              <a:spcBef>
                <a:spcPts val="300"/>
              </a:spcBef>
            </a:pPr>
            <a:r>
              <a:rPr lang="ru-RU" b="1" i="1" dirty="0"/>
              <a:t>у </a:t>
            </a:r>
            <a:r>
              <a:rPr lang="ru-RU" b="1" i="1" dirty="0" err="1"/>
              <a:t>разі</a:t>
            </a:r>
            <a:r>
              <a:rPr lang="ru-RU" b="1" i="1" dirty="0"/>
              <a:t> </a:t>
            </a:r>
            <a:r>
              <a:rPr lang="ru-RU" b="1" i="1" dirty="0" err="1"/>
              <a:t>деградації</a:t>
            </a:r>
            <a:r>
              <a:rPr lang="ru-RU" b="1" i="1" dirty="0"/>
              <a:t> </a:t>
            </a:r>
            <a:r>
              <a:rPr lang="ru-RU" b="1" i="1" dirty="0" err="1"/>
              <a:t>якості</a:t>
            </a:r>
            <a:r>
              <a:rPr lang="ru-RU" b="1" i="1" dirty="0"/>
              <a:t> </a:t>
            </a:r>
            <a:r>
              <a:rPr lang="en-US" b="1" i="1" dirty="0"/>
              <a:t>WAN </a:t>
            </a:r>
            <a:r>
              <a:rPr lang="ru-RU" b="1" i="1" dirty="0" err="1"/>
              <a:t>лінків</a:t>
            </a:r>
            <a:endParaRPr lang="en-US" sz="1400" dirty="0">
              <a:solidFill>
                <a:srgbClr val="000000"/>
              </a:solidFill>
              <a:cs typeface="Arial" panose="020B0604020202020204" pitchFamily="34" charset="0"/>
            </a:endParaRPr>
          </a:p>
        </p:txBody>
      </p:sp>
    </p:spTree>
    <p:extLst>
      <p:ext uri="{BB962C8B-B14F-4D97-AF65-F5344CB8AC3E}">
        <p14:creationId xmlns:p14="http://schemas.microsoft.com/office/powerpoint/2010/main" val="367362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22CB-431D-B449-BA3E-732B15AA02A5}"/>
              </a:ext>
            </a:extLst>
          </p:cNvPr>
          <p:cNvSpPr>
            <a:spLocks noGrp="1"/>
          </p:cNvSpPr>
          <p:nvPr>
            <p:ph type="title"/>
          </p:nvPr>
        </p:nvSpPr>
        <p:spPr>
          <a:xfrm>
            <a:off x="246185" y="1993900"/>
            <a:ext cx="10371773" cy="1390308"/>
          </a:xfrm>
        </p:spPr>
        <p:txBody>
          <a:bodyPr/>
          <a:lstStyle/>
          <a:p>
            <a:r>
              <a:rPr lang="ru-RU" dirty="0" err="1"/>
              <a:t>Сприйняття</a:t>
            </a:r>
            <a:r>
              <a:rPr lang="ru-RU" dirty="0"/>
              <a:t> </a:t>
            </a:r>
            <a:r>
              <a:rPr lang="ru-RU" dirty="0" err="1"/>
              <a:t>індустрією</a:t>
            </a:r>
            <a:br>
              <a:rPr lang="ru-RU" dirty="0"/>
            </a:br>
            <a:r>
              <a:rPr lang="en-US" dirty="0"/>
              <a:t>Fortinet Secure SD-WAN</a:t>
            </a:r>
          </a:p>
        </p:txBody>
      </p:sp>
    </p:spTree>
    <p:extLst>
      <p:ext uri="{BB962C8B-B14F-4D97-AF65-F5344CB8AC3E}">
        <p14:creationId xmlns:p14="http://schemas.microsoft.com/office/powerpoint/2010/main" val="348458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61C479C-78E0-AD42-A786-A008F1CB2ACC}"/>
              </a:ext>
            </a:extLst>
          </p:cNvPr>
          <p:cNvSpPr txBox="1">
            <a:spLocks/>
          </p:cNvSpPr>
          <p:nvPr/>
        </p:nvSpPr>
        <p:spPr>
          <a:xfrm>
            <a:off x="574952" y="259947"/>
            <a:ext cx="11251287" cy="874657"/>
          </a:xfrm>
          <a:prstGeom prst="rect">
            <a:avLst/>
          </a:prstGeom>
        </p:spPr>
        <p:txBody>
          <a:bodyPr anchor="ctr" anchorCtr="0">
            <a:normAutofit/>
          </a:bodyPr>
          <a:lstStyle>
            <a:lvl1pPr algn="l" defTabSz="914400" rtl="0" eaLnBrk="1" latinLnBrk="0" hangingPunct="1">
              <a:lnSpc>
                <a:spcPct val="90000"/>
              </a:lnSpc>
              <a:spcBef>
                <a:spcPct val="0"/>
              </a:spcBef>
              <a:buNone/>
              <a:defRPr sz="3400" b="1" kern="1200" spc="-150">
                <a:solidFill>
                  <a:schemeClr val="tx1"/>
                </a:solidFill>
                <a:latin typeface="+mj-lt"/>
                <a:ea typeface="+mj-ea"/>
                <a:cs typeface="+mj-cs"/>
              </a:defRPr>
            </a:lvl1pPr>
          </a:lstStyle>
          <a:p>
            <a:r>
              <a:rPr lang="ru-RU" sz="2800" dirty="0" err="1"/>
              <a:t>Лідерство</a:t>
            </a:r>
            <a:r>
              <a:rPr lang="ru-RU" sz="2800" dirty="0"/>
              <a:t> </a:t>
            </a:r>
            <a:r>
              <a:rPr lang="en-US" sz="2800" dirty="0"/>
              <a:t>Fortinet </a:t>
            </a:r>
            <a:r>
              <a:rPr lang="ru-RU" sz="2800" dirty="0"/>
              <a:t>в </a:t>
            </a:r>
            <a:r>
              <a:rPr lang="ru-RU" sz="2800" dirty="0" err="1"/>
              <a:t>безпеці</a:t>
            </a:r>
            <a:r>
              <a:rPr lang="ru-RU" sz="2800" dirty="0"/>
              <a:t> і </a:t>
            </a:r>
            <a:r>
              <a:rPr lang="ru-RU" sz="2800" dirty="0" err="1"/>
              <a:t>організації</a:t>
            </a:r>
            <a:r>
              <a:rPr lang="ru-RU" sz="2800" dirty="0"/>
              <a:t> </a:t>
            </a:r>
            <a:r>
              <a:rPr lang="en-US" sz="2800" dirty="0"/>
              <a:t>WAN- </a:t>
            </a:r>
            <a:r>
              <a:rPr lang="ru-RU" sz="2800" dirty="0" err="1"/>
              <a:t>інфраструктури</a:t>
            </a:r>
            <a:endParaRPr lang="en-US" sz="2800" dirty="0"/>
          </a:p>
        </p:txBody>
      </p:sp>
      <p:pic>
        <p:nvPicPr>
          <p:cNvPr id="3" name="Picture 2" descr="Graphical user interface&#10;&#10;Description automatically generated with medium confidence">
            <a:extLst>
              <a:ext uri="{FF2B5EF4-FFF2-40B4-BE49-F238E27FC236}">
                <a16:creationId xmlns:a16="http://schemas.microsoft.com/office/drawing/2014/main" id="{FB3EB73C-8E3A-A2DF-D931-4BC4600DF81B}"/>
              </a:ext>
            </a:extLst>
          </p:cNvPr>
          <p:cNvPicPr>
            <a:picLocks noChangeAspect="1"/>
          </p:cNvPicPr>
          <p:nvPr/>
        </p:nvPicPr>
        <p:blipFill>
          <a:blip r:embed="rId3"/>
          <a:stretch>
            <a:fillRect/>
          </a:stretch>
        </p:blipFill>
        <p:spPr>
          <a:xfrm>
            <a:off x="809756" y="1779122"/>
            <a:ext cx="3308451" cy="3299756"/>
          </a:xfrm>
          <a:prstGeom prst="rect">
            <a:avLst/>
          </a:prstGeom>
        </p:spPr>
      </p:pic>
      <p:pic>
        <p:nvPicPr>
          <p:cNvPr id="4" name="Picture 3" descr="A picture containing timeline&#10;&#10;Description automatically generated">
            <a:extLst>
              <a:ext uri="{FF2B5EF4-FFF2-40B4-BE49-F238E27FC236}">
                <a16:creationId xmlns:a16="http://schemas.microsoft.com/office/drawing/2014/main" id="{5959E207-87EB-C0B8-9C4F-9A21FFAA6853}"/>
              </a:ext>
            </a:extLst>
          </p:cNvPr>
          <p:cNvPicPr>
            <a:picLocks noChangeAspect="1"/>
          </p:cNvPicPr>
          <p:nvPr/>
        </p:nvPicPr>
        <p:blipFill>
          <a:blip r:embed="rId4"/>
          <a:stretch>
            <a:fillRect/>
          </a:stretch>
        </p:blipFill>
        <p:spPr>
          <a:xfrm>
            <a:off x="4565152" y="1779122"/>
            <a:ext cx="3311234" cy="3299756"/>
          </a:xfrm>
          <a:prstGeom prst="rect">
            <a:avLst/>
          </a:prstGeom>
        </p:spPr>
      </p:pic>
      <p:sp>
        <p:nvSpPr>
          <p:cNvPr id="5" name="TextBox 4">
            <a:extLst>
              <a:ext uri="{FF2B5EF4-FFF2-40B4-BE49-F238E27FC236}">
                <a16:creationId xmlns:a16="http://schemas.microsoft.com/office/drawing/2014/main" id="{1081EC80-E93B-1B2A-26AC-309B00ADDF2A}"/>
              </a:ext>
            </a:extLst>
          </p:cNvPr>
          <p:cNvSpPr txBox="1"/>
          <p:nvPr/>
        </p:nvSpPr>
        <p:spPr>
          <a:xfrm>
            <a:off x="9503973" y="5223641"/>
            <a:ext cx="697627" cy="369332"/>
          </a:xfrm>
          <a:prstGeom prst="rect">
            <a:avLst/>
          </a:prstGeom>
          <a:noFill/>
        </p:spPr>
        <p:txBody>
          <a:bodyPr wrap="none" rtlCol="0">
            <a:spAutoFit/>
          </a:bodyPr>
          <a:lstStyle/>
          <a:p>
            <a:r>
              <a:rPr lang="en-US" b="1" dirty="0"/>
              <a:t>202</a:t>
            </a:r>
            <a:r>
              <a:rPr lang="uk-UA" b="1" dirty="0"/>
              <a:t>2</a:t>
            </a:r>
            <a:endParaRPr lang="en-US" b="1" dirty="0"/>
          </a:p>
        </p:txBody>
      </p:sp>
      <p:sp>
        <p:nvSpPr>
          <p:cNvPr id="6" name="TextBox 5">
            <a:extLst>
              <a:ext uri="{FF2B5EF4-FFF2-40B4-BE49-F238E27FC236}">
                <a16:creationId xmlns:a16="http://schemas.microsoft.com/office/drawing/2014/main" id="{B5C9A894-314B-3F93-D53E-C71174FCB0DA}"/>
              </a:ext>
            </a:extLst>
          </p:cNvPr>
          <p:cNvSpPr txBox="1"/>
          <p:nvPr/>
        </p:nvSpPr>
        <p:spPr>
          <a:xfrm>
            <a:off x="2000502" y="5223641"/>
            <a:ext cx="697627" cy="369332"/>
          </a:xfrm>
          <a:prstGeom prst="rect">
            <a:avLst/>
          </a:prstGeom>
          <a:noFill/>
        </p:spPr>
        <p:txBody>
          <a:bodyPr wrap="none" rtlCol="0">
            <a:spAutoFit/>
          </a:bodyPr>
          <a:lstStyle/>
          <a:p>
            <a:r>
              <a:rPr lang="en-US" b="1" dirty="0"/>
              <a:t>20</a:t>
            </a:r>
            <a:r>
              <a:rPr lang="uk-UA" b="1" dirty="0"/>
              <a:t>20</a:t>
            </a:r>
            <a:endParaRPr lang="en-US" b="1" dirty="0"/>
          </a:p>
        </p:txBody>
      </p:sp>
      <p:sp>
        <p:nvSpPr>
          <p:cNvPr id="7" name="TextBox 6">
            <a:extLst>
              <a:ext uri="{FF2B5EF4-FFF2-40B4-BE49-F238E27FC236}">
                <a16:creationId xmlns:a16="http://schemas.microsoft.com/office/drawing/2014/main" id="{192FD069-255C-F95A-DBC3-C51304B3B7F3}"/>
              </a:ext>
            </a:extLst>
          </p:cNvPr>
          <p:cNvSpPr txBox="1"/>
          <p:nvPr/>
        </p:nvSpPr>
        <p:spPr>
          <a:xfrm>
            <a:off x="5747185" y="5223641"/>
            <a:ext cx="697627" cy="369332"/>
          </a:xfrm>
          <a:prstGeom prst="rect">
            <a:avLst/>
          </a:prstGeom>
          <a:noFill/>
        </p:spPr>
        <p:txBody>
          <a:bodyPr wrap="none" rtlCol="0">
            <a:spAutoFit/>
          </a:bodyPr>
          <a:lstStyle/>
          <a:p>
            <a:r>
              <a:rPr lang="en-US" b="1" dirty="0"/>
              <a:t>202</a:t>
            </a:r>
            <a:r>
              <a:rPr lang="uk-UA" b="1" dirty="0"/>
              <a:t>1</a:t>
            </a:r>
            <a:endParaRPr lang="en-US" b="1" dirty="0"/>
          </a:p>
        </p:txBody>
      </p:sp>
      <p:sp>
        <p:nvSpPr>
          <p:cNvPr id="11" name="TextBox 10">
            <a:extLst>
              <a:ext uri="{FF2B5EF4-FFF2-40B4-BE49-F238E27FC236}">
                <a16:creationId xmlns:a16="http://schemas.microsoft.com/office/drawing/2014/main" id="{B95A1DB8-BDEC-62E0-8DEA-88A1A067641D}"/>
              </a:ext>
            </a:extLst>
          </p:cNvPr>
          <p:cNvSpPr txBox="1"/>
          <p:nvPr/>
        </p:nvSpPr>
        <p:spPr>
          <a:xfrm>
            <a:off x="4441774" y="1080361"/>
            <a:ext cx="6097772" cy="369332"/>
          </a:xfrm>
          <a:prstGeom prst="rect">
            <a:avLst/>
          </a:prstGeom>
          <a:noFill/>
        </p:spPr>
        <p:txBody>
          <a:bodyPr wrap="square">
            <a:spAutoFit/>
          </a:bodyPr>
          <a:lstStyle/>
          <a:p>
            <a:r>
              <a:rPr lang="en-US" dirty="0"/>
              <a:t>Gartner WAN Edge MQ </a:t>
            </a:r>
          </a:p>
        </p:txBody>
      </p:sp>
      <p:pic>
        <p:nvPicPr>
          <p:cNvPr id="8" name="Picture 7">
            <a:extLst>
              <a:ext uri="{FF2B5EF4-FFF2-40B4-BE49-F238E27FC236}">
                <a16:creationId xmlns:a16="http://schemas.microsoft.com/office/drawing/2014/main" id="{E0C4D7DD-525F-19B3-7A52-50438AA8CA2C}"/>
              </a:ext>
            </a:extLst>
          </p:cNvPr>
          <p:cNvPicPr>
            <a:picLocks noChangeAspect="1"/>
          </p:cNvPicPr>
          <p:nvPr/>
        </p:nvPicPr>
        <p:blipFill>
          <a:blip r:embed="rId5"/>
          <a:stretch>
            <a:fillRect/>
          </a:stretch>
        </p:blipFill>
        <p:spPr>
          <a:xfrm>
            <a:off x="8323331" y="1747975"/>
            <a:ext cx="3308452" cy="3362050"/>
          </a:xfrm>
          <a:prstGeom prst="rect">
            <a:avLst/>
          </a:prstGeom>
        </p:spPr>
      </p:pic>
    </p:spTree>
    <p:extLst>
      <p:ext uri="{BB962C8B-B14F-4D97-AF65-F5344CB8AC3E}">
        <p14:creationId xmlns:p14="http://schemas.microsoft.com/office/powerpoint/2010/main" val="244042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CDB54D0F-53EC-5C49-8B84-5C66065BE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Object 24" hidden="1">
                        <a:extLst>
                          <a:ext uri="{FF2B5EF4-FFF2-40B4-BE49-F238E27FC236}">
                            <a16:creationId xmlns:a16="http://schemas.microsoft.com/office/drawing/2014/main" id="{CDB54D0F-53EC-5C49-8B84-5C66065BEE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F59F0678-A42F-DC5D-E5A4-DE9F08AB24BD}"/>
              </a:ext>
            </a:extLst>
          </p:cNvPr>
          <p:cNvSpPr>
            <a:spLocks noGrp="1"/>
          </p:cNvSpPr>
          <p:nvPr>
            <p:ph type="title"/>
          </p:nvPr>
        </p:nvSpPr>
        <p:spPr>
          <a:xfrm>
            <a:off x="365760" y="182880"/>
            <a:ext cx="11826240" cy="548640"/>
          </a:xfrm>
        </p:spPr>
        <p:txBody>
          <a:bodyPr vert="horz" lIns="91440" tIns="45720" rIns="91440" bIns="45720" anchor="t"/>
          <a:lstStyle/>
          <a:p>
            <a:r>
              <a:rPr lang="en-US"/>
              <a:t>Fortinet is a</a:t>
            </a:r>
            <a:r>
              <a:rPr lang="en-US" sz="3200" b="1"/>
              <a:t> Recognized Leader </a:t>
            </a:r>
            <a:r>
              <a:rPr lang="en-US"/>
              <a:t>for Network Firewall</a:t>
            </a:r>
            <a:endParaRPr lang="en-US" baseline="30000"/>
          </a:p>
        </p:txBody>
      </p:sp>
      <p:sp>
        <p:nvSpPr>
          <p:cNvPr id="3" name="Rectangle 2">
            <a:extLst>
              <a:ext uri="{FF2B5EF4-FFF2-40B4-BE49-F238E27FC236}">
                <a16:creationId xmlns:a16="http://schemas.microsoft.com/office/drawing/2014/main" id="{FE4988E4-E2DE-75B8-250D-4AB275BD70AC}"/>
              </a:ext>
            </a:extLst>
          </p:cNvPr>
          <p:cNvSpPr/>
          <p:nvPr/>
        </p:nvSpPr>
        <p:spPr>
          <a:xfrm>
            <a:off x="1185125" y="2116505"/>
            <a:ext cx="4361344" cy="2677656"/>
          </a:xfrm>
          <a:prstGeom prst="rect">
            <a:avLst/>
          </a:prstGeom>
        </p:spPr>
        <p:txBody>
          <a:bodyPr wrap="square" lIns="91440" tIns="45720" rIns="91440" bIns="45720" anchor="t">
            <a:spAutoFit/>
          </a:bodyPr>
          <a:lstStyle/>
          <a:p>
            <a:pPr lvl="0" algn="ctr">
              <a:defRPr/>
            </a:pPr>
            <a:r>
              <a:rPr lang="ru-RU" sz="2400" dirty="0"/>
              <a:t>Fortinet визнано </a:t>
            </a:r>
            <a:r>
              <a:rPr lang="uk-UA" sz="2400" b="1" dirty="0">
                <a:solidFill>
                  <a:srgbClr val="FF0000"/>
                </a:solidFill>
              </a:rPr>
              <a:t>Л</a:t>
            </a:r>
            <a:r>
              <a:rPr lang="ru-RU" sz="2400" b="1" dirty="0">
                <a:solidFill>
                  <a:srgbClr val="FF0000"/>
                </a:solidFill>
              </a:rPr>
              <a:t>ідером</a:t>
            </a:r>
            <a:r>
              <a:rPr lang="ru-RU" sz="2400" dirty="0"/>
              <a:t> із найвищою позицією за здатністю до виконання.</a:t>
            </a:r>
            <a:endParaRPr lang="uk-UA" sz="2400" dirty="0"/>
          </a:p>
          <a:p>
            <a:pPr lvl="0" algn="ctr">
              <a:defRPr/>
            </a:pPr>
            <a:endParaRPr lang="en-US" sz="2400" dirty="0"/>
          </a:p>
          <a:p>
            <a:pPr lvl="0" algn="ctr">
              <a:defRPr/>
            </a:pPr>
            <a:r>
              <a:rPr lang="en-US" sz="2400" dirty="0"/>
              <a:t>Fortinet Recognized as a </a:t>
            </a:r>
            <a:r>
              <a:rPr lang="en-US" sz="2400" b="1" dirty="0">
                <a:solidFill>
                  <a:schemeClr val="accent6"/>
                </a:solidFill>
              </a:rPr>
              <a:t>Leader</a:t>
            </a:r>
            <a:r>
              <a:rPr lang="en-US" sz="2400" b="1" dirty="0"/>
              <a:t> </a:t>
            </a:r>
            <a:r>
              <a:rPr lang="en-US" sz="2400" dirty="0"/>
              <a:t>positioned </a:t>
            </a:r>
            <a:r>
              <a:rPr lang="en-US" sz="2400" b="1" dirty="0">
                <a:solidFill>
                  <a:schemeClr val="accent6"/>
                </a:solidFill>
              </a:rPr>
              <a:t>Highest</a:t>
            </a:r>
            <a:r>
              <a:rPr lang="en-US" sz="2400" dirty="0"/>
              <a:t> in Ability to Execute. </a:t>
            </a:r>
          </a:p>
        </p:txBody>
      </p:sp>
      <p:sp>
        <p:nvSpPr>
          <p:cNvPr id="81" name="Content Placeholder 2">
            <a:extLst>
              <a:ext uri="{FF2B5EF4-FFF2-40B4-BE49-F238E27FC236}">
                <a16:creationId xmlns:a16="http://schemas.microsoft.com/office/drawing/2014/main" id="{C190AC33-FD74-D087-8AF6-F7C838053B36}"/>
              </a:ext>
            </a:extLst>
          </p:cNvPr>
          <p:cNvSpPr txBox="1">
            <a:spLocks/>
          </p:cNvSpPr>
          <p:nvPr/>
        </p:nvSpPr>
        <p:spPr>
          <a:xfrm>
            <a:off x="365760" y="731520"/>
            <a:ext cx="8567225" cy="365760"/>
          </a:xfrm>
          <a:prstGeom prst="rect">
            <a:avLst/>
          </a:prstGeom>
        </p:spPr>
        <p:txBody>
          <a:bodyPr lIns="91440" tIns="45720" rIns="91440" bIns="45720" anchor="t"/>
          <a:lstStyle>
            <a:lvl1pPr marL="0" indent="0" algn="l" defTabSz="914400" rtl="0" eaLnBrk="1" latinLnBrk="0" hangingPunct="1">
              <a:lnSpc>
                <a:spcPct val="90000"/>
              </a:lnSpc>
              <a:spcBef>
                <a:spcPts val="0"/>
              </a:spcBef>
              <a:buFont typeface="Arial" panose="020B0604020202020204" pitchFamily="34" charset="0"/>
              <a:buNone/>
              <a:defRPr sz="2000" kern="1200">
                <a:solidFill>
                  <a:srgbClr val="7F7F7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chemeClr val="tx1">
                    <a:lumMod val="50000"/>
                    <a:lumOff val="50000"/>
                  </a:schemeClr>
                </a:solidFill>
                <a:effectLst/>
                <a:latin typeface="Inter" panose="020B0502030000000004"/>
              </a:rPr>
              <a:t>Gartner® </a:t>
            </a:r>
            <a:r>
              <a:rPr lang="en-US" b="1" dirty="0"/>
              <a:t>Evaluation for Network Firewall</a:t>
            </a:r>
            <a:endParaRPr lang="en-US" dirty="0">
              <a:ea typeface="+mn-lt"/>
              <a:cs typeface="+mn-lt"/>
            </a:endParaRPr>
          </a:p>
          <a:p>
            <a:endParaRPr lang="en-US" dirty="0">
              <a:cs typeface="Arial"/>
            </a:endParaRPr>
          </a:p>
        </p:txBody>
      </p:sp>
      <p:sp>
        <p:nvSpPr>
          <p:cNvPr id="19" name="Rectangle 18">
            <a:extLst>
              <a:ext uri="{FF2B5EF4-FFF2-40B4-BE49-F238E27FC236}">
                <a16:creationId xmlns:a16="http://schemas.microsoft.com/office/drawing/2014/main" id="{C353425C-736D-752B-6E43-1C93119FE13A}"/>
              </a:ext>
            </a:extLst>
          </p:cNvPr>
          <p:cNvSpPr/>
          <p:nvPr/>
        </p:nvSpPr>
        <p:spPr>
          <a:xfrm>
            <a:off x="365760" y="5809815"/>
            <a:ext cx="11506200" cy="530915"/>
          </a:xfrm>
          <a:prstGeom prst="rect">
            <a:avLst/>
          </a:prstGeom>
          <a:noFill/>
        </p:spPr>
        <p:txBody>
          <a:bodyPr wrap="square" lIns="18288" tIns="45720" rIns="45720" bIns="0" rtlCol="0" anchor="b" anchorCtr="0">
            <a:spAutoFit/>
          </a:bodyPr>
          <a:lstStyle/>
          <a:p>
            <a:pPr defTabSz="457189">
              <a:lnSpc>
                <a:spcPct val="90000"/>
              </a:lnSpc>
              <a:spcBef>
                <a:spcPts val="200"/>
              </a:spcBef>
            </a:pPr>
            <a:r>
              <a:rPr lang="en-US" sz="700" dirty="0">
                <a:solidFill>
                  <a:schemeClr val="tx1">
                    <a:lumMod val="50000"/>
                    <a:lumOff val="50000"/>
                  </a:schemeClr>
                </a:solidFill>
                <a:latin typeface="Arial" panose="020B0604020202020204" pitchFamily="34" charset="0"/>
                <a:cs typeface="Arial" panose="020B0604020202020204" pitchFamily="34" charset="0"/>
              </a:rPr>
              <a:t>Gartner, Magic Quadrant for Network Firewalls, </a:t>
            </a:r>
            <a:r>
              <a:rPr lang="en-US" sz="700" dirty="0" err="1">
                <a:solidFill>
                  <a:schemeClr val="tx1">
                    <a:lumMod val="50000"/>
                    <a:lumOff val="50000"/>
                  </a:schemeClr>
                </a:solidFill>
                <a:latin typeface="Arial" panose="020B0604020202020204" pitchFamily="34" charset="0"/>
                <a:cs typeface="Arial" panose="020B0604020202020204" pitchFamily="34" charset="0"/>
              </a:rPr>
              <a:t>Rajpreet</a:t>
            </a:r>
            <a:r>
              <a:rPr lang="en-US" sz="700" dirty="0">
                <a:solidFill>
                  <a:schemeClr val="tx1">
                    <a:lumMod val="50000"/>
                    <a:lumOff val="50000"/>
                  </a:schemeClr>
                </a:solidFill>
                <a:latin typeface="Arial" panose="020B0604020202020204" pitchFamily="34" charset="0"/>
                <a:cs typeface="Arial" panose="020B0604020202020204" pitchFamily="34" charset="0"/>
              </a:rPr>
              <a:t> Kaur, Adam </a:t>
            </a:r>
            <a:r>
              <a:rPr lang="en-US" sz="700" dirty="0" err="1">
                <a:solidFill>
                  <a:schemeClr val="tx1">
                    <a:lumMod val="50000"/>
                    <a:lumOff val="50000"/>
                  </a:schemeClr>
                </a:solidFill>
                <a:latin typeface="Arial" panose="020B0604020202020204" pitchFamily="34" charset="0"/>
                <a:cs typeface="Arial" panose="020B0604020202020204" pitchFamily="34" charset="0"/>
              </a:rPr>
              <a:t>Hils</a:t>
            </a:r>
            <a:r>
              <a:rPr lang="en-US" sz="700" dirty="0">
                <a:solidFill>
                  <a:schemeClr val="tx1">
                    <a:lumMod val="50000"/>
                    <a:lumOff val="50000"/>
                  </a:schemeClr>
                </a:solidFill>
                <a:latin typeface="Arial" panose="020B0604020202020204" pitchFamily="34" charset="0"/>
                <a:cs typeface="Arial" panose="020B0604020202020204" pitchFamily="34" charset="0"/>
              </a:rPr>
              <a:t>, Tom </a:t>
            </a:r>
            <a:r>
              <a:rPr lang="en-US" sz="700" dirty="0" err="1">
                <a:solidFill>
                  <a:schemeClr val="tx1">
                    <a:lumMod val="50000"/>
                    <a:lumOff val="50000"/>
                  </a:schemeClr>
                </a:solidFill>
                <a:latin typeface="Arial" panose="020B0604020202020204" pitchFamily="34" charset="0"/>
                <a:cs typeface="Arial" panose="020B0604020202020204" pitchFamily="34" charset="0"/>
              </a:rPr>
              <a:t>Lintemuth</a:t>
            </a:r>
            <a:r>
              <a:rPr lang="en-US" sz="700" dirty="0">
                <a:solidFill>
                  <a:schemeClr val="tx1">
                    <a:lumMod val="50000"/>
                    <a:lumOff val="50000"/>
                  </a:schemeClr>
                </a:solidFill>
                <a:latin typeface="Arial" panose="020B0604020202020204" pitchFamily="34" charset="0"/>
                <a:cs typeface="Arial" panose="020B0604020202020204" pitchFamily="34" charset="0"/>
              </a:rPr>
              <a:t>, 19 December 2022. Gartner, Magic Quadrant for SD-WAN, Jonathan Forrest, Naresh Singh, Andrew Lerner, Karen Brown, 12 September 2022. GARTNER is a registered trademarks and service mark, and MAGIC QUADRANT is a registered trademark of Gartner, Inc. and/or its affiliates in the U.S. and internationally and are used herein with permission. All rights reserved. This graphic was published by Gartner, Inc. as part of a larger research document and should be evaluated in the context of the entire document. The Gartner document is available upon request from Fortinet.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grpSp>
        <p:nvGrpSpPr>
          <p:cNvPr id="11" name="Group 10">
            <a:extLst>
              <a:ext uri="{FF2B5EF4-FFF2-40B4-BE49-F238E27FC236}">
                <a16:creationId xmlns:a16="http://schemas.microsoft.com/office/drawing/2014/main" id="{927E0A7B-E49F-C795-FC9A-D05B6D272B07}"/>
              </a:ext>
            </a:extLst>
          </p:cNvPr>
          <p:cNvGrpSpPr/>
          <p:nvPr/>
        </p:nvGrpSpPr>
        <p:grpSpPr>
          <a:xfrm>
            <a:off x="6752312" y="958944"/>
            <a:ext cx="4361345" cy="4623447"/>
            <a:chOff x="6972594" y="851361"/>
            <a:chExt cx="4361345" cy="4623447"/>
          </a:xfrm>
        </p:grpSpPr>
        <p:sp>
          <p:nvSpPr>
            <p:cNvPr id="8" name="Rectangle 7">
              <a:extLst>
                <a:ext uri="{FF2B5EF4-FFF2-40B4-BE49-F238E27FC236}">
                  <a16:creationId xmlns:a16="http://schemas.microsoft.com/office/drawing/2014/main" id="{13A3B498-93B0-6247-7D1F-AA35C959302C}"/>
                </a:ext>
              </a:extLst>
            </p:cNvPr>
            <p:cNvSpPr>
              <a:spLocks/>
            </p:cNvSpPr>
            <p:nvPr/>
          </p:nvSpPr>
          <p:spPr>
            <a:xfrm>
              <a:off x="6972594" y="851361"/>
              <a:ext cx="4361345" cy="5332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600" b="1"/>
                <a:t>Dec. 2022 Gartner®  Magic Quadrant</a:t>
              </a:r>
              <a:r>
                <a:rPr lang="en-US" sz="1200" b="1" baseline="30000"/>
                <a:t>™</a:t>
              </a:r>
              <a:r>
                <a:rPr lang="en-US" sz="1600" b="1"/>
                <a:t> </a:t>
              </a:r>
            </a:p>
            <a:p>
              <a:pPr algn="ctr">
                <a:lnSpc>
                  <a:spcPct val="90000"/>
                </a:lnSpc>
                <a:spcBef>
                  <a:spcPts val="300"/>
                </a:spcBef>
              </a:pPr>
              <a:r>
                <a:rPr lang="en-US" sz="1600" b="1"/>
                <a:t>for Network Firewalls</a:t>
              </a:r>
            </a:p>
          </p:txBody>
        </p:sp>
        <p:pic>
          <p:nvPicPr>
            <p:cNvPr id="18" name="Picture 17" descr="Timeline&#10;&#10;Description automatically generated">
              <a:extLst>
                <a:ext uri="{FF2B5EF4-FFF2-40B4-BE49-F238E27FC236}">
                  <a16:creationId xmlns:a16="http://schemas.microsoft.com/office/drawing/2014/main" id="{7E1C0FDD-4F60-630D-BC57-C3B2902763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972594" y="1367919"/>
              <a:ext cx="4361345" cy="4106889"/>
            </a:xfrm>
            <a:prstGeom prst="rect">
              <a:avLst/>
            </a:prstGeom>
          </p:spPr>
        </p:pic>
      </p:grpSp>
      <p:sp>
        <p:nvSpPr>
          <p:cNvPr id="2" name="Rectangle 1">
            <a:extLst>
              <a:ext uri="{FF2B5EF4-FFF2-40B4-BE49-F238E27FC236}">
                <a16:creationId xmlns:a16="http://schemas.microsoft.com/office/drawing/2014/main" id="{E568612C-C25D-B335-DBE7-5276B6A8EDC1}"/>
              </a:ext>
            </a:extLst>
          </p:cNvPr>
          <p:cNvSpPr/>
          <p:nvPr/>
        </p:nvSpPr>
        <p:spPr>
          <a:xfrm>
            <a:off x="6752312" y="945393"/>
            <a:ext cx="4361344" cy="463699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02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94FBC-8C71-3F49-B9F0-571CF64AC5EB}"/>
              </a:ext>
            </a:extLst>
          </p:cNvPr>
          <p:cNvSpPr>
            <a:spLocks noGrp="1"/>
          </p:cNvSpPr>
          <p:nvPr>
            <p:ph type="title"/>
          </p:nvPr>
        </p:nvSpPr>
        <p:spPr>
          <a:xfrm>
            <a:off x="221860" y="0"/>
            <a:ext cx="10837164" cy="726454"/>
          </a:xfrm>
        </p:spPr>
        <p:txBody>
          <a:bodyPr/>
          <a:lstStyle/>
          <a:p>
            <a:r>
              <a:rPr lang="en-US" dirty="0"/>
              <a:t>FortiOS Secure SD-WAN</a:t>
            </a:r>
          </a:p>
        </p:txBody>
      </p:sp>
      <p:graphicFrame>
        <p:nvGraphicFramePr>
          <p:cNvPr id="5" name="Content Placeholder 5">
            <a:extLst>
              <a:ext uri="{FF2B5EF4-FFF2-40B4-BE49-F238E27FC236}">
                <a16:creationId xmlns:a16="http://schemas.microsoft.com/office/drawing/2014/main" id="{A9B7BCF4-EE51-FC4D-A5F5-D8EAA5F5F35A}"/>
              </a:ext>
            </a:extLst>
          </p:cNvPr>
          <p:cNvGraphicFramePr>
            <a:graphicFrameLocks/>
          </p:cNvGraphicFramePr>
          <p:nvPr/>
        </p:nvGraphicFramePr>
        <p:xfrm>
          <a:off x="317720" y="573815"/>
          <a:ext cx="10741305" cy="6202680"/>
        </p:xfrm>
        <a:graphic>
          <a:graphicData uri="http://schemas.openxmlformats.org/drawingml/2006/table">
            <a:tbl>
              <a:tblPr firstRow="1" bandRow="1">
                <a:tableStyleId>{7DF18680-E054-41AD-8BC1-D1AEF772440D}</a:tableStyleId>
              </a:tblPr>
              <a:tblGrid>
                <a:gridCol w="4257129">
                  <a:extLst>
                    <a:ext uri="{9D8B030D-6E8A-4147-A177-3AD203B41FA5}">
                      <a16:colId xmlns:a16="http://schemas.microsoft.com/office/drawing/2014/main" val="877451936"/>
                    </a:ext>
                  </a:extLst>
                </a:gridCol>
                <a:gridCol w="819669">
                  <a:extLst>
                    <a:ext uri="{9D8B030D-6E8A-4147-A177-3AD203B41FA5}">
                      <a16:colId xmlns:a16="http://schemas.microsoft.com/office/drawing/2014/main" val="3883359320"/>
                    </a:ext>
                  </a:extLst>
                </a:gridCol>
                <a:gridCol w="783077">
                  <a:extLst>
                    <a:ext uri="{9D8B030D-6E8A-4147-A177-3AD203B41FA5}">
                      <a16:colId xmlns:a16="http://schemas.microsoft.com/office/drawing/2014/main" val="2214995374"/>
                    </a:ext>
                  </a:extLst>
                </a:gridCol>
                <a:gridCol w="746485">
                  <a:extLst>
                    <a:ext uri="{9D8B030D-6E8A-4147-A177-3AD203B41FA5}">
                      <a16:colId xmlns:a16="http://schemas.microsoft.com/office/drawing/2014/main" val="4267951168"/>
                    </a:ext>
                  </a:extLst>
                </a:gridCol>
                <a:gridCol w="805032">
                  <a:extLst>
                    <a:ext uri="{9D8B030D-6E8A-4147-A177-3AD203B41FA5}">
                      <a16:colId xmlns:a16="http://schemas.microsoft.com/office/drawing/2014/main" val="136816100"/>
                    </a:ext>
                  </a:extLst>
                </a:gridCol>
                <a:gridCol w="805032">
                  <a:extLst>
                    <a:ext uri="{9D8B030D-6E8A-4147-A177-3AD203B41FA5}">
                      <a16:colId xmlns:a16="http://schemas.microsoft.com/office/drawing/2014/main" val="1350363206"/>
                    </a:ext>
                  </a:extLst>
                </a:gridCol>
                <a:gridCol w="841627">
                  <a:extLst>
                    <a:ext uri="{9D8B030D-6E8A-4147-A177-3AD203B41FA5}">
                      <a16:colId xmlns:a16="http://schemas.microsoft.com/office/drawing/2014/main" val="3438068542"/>
                    </a:ext>
                  </a:extLst>
                </a:gridCol>
                <a:gridCol w="841627">
                  <a:extLst>
                    <a:ext uri="{9D8B030D-6E8A-4147-A177-3AD203B41FA5}">
                      <a16:colId xmlns:a16="http://schemas.microsoft.com/office/drawing/2014/main" val="835931033"/>
                    </a:ext>
                  </a:extLst>
                </a:gridCol>
                <a:gridCol w="841627">
                  <a:extLst>
                    <a:ext uri="{9D8B030D-6E8A-4147-A177-3AD203B41FA5}">
                      <a16:colId xmlns:a16="http://schemas.microsoft.com/office/drawing/2014/main" val="1834752451"/>
                    </a:ext>
                  </a:extLst>
                </a:gridCol>
              </a:tblGrid>
              <a:tr h="154820">
                <a:tc>
                  <a:txBody>
                    <a:bodyPr/>
                    <a:lstStyle/>
                    <a:p>
                      <a:endParaRPr lang="en-US" sz="500" dirty="0"/>
                    </a:p>
                  </a:txBody>
                  <a:tcPr>
                    <a:solidFill>
                      <a:schemeClr val="accent5">
                        <a:lumMod val="75000"/>
                      </a:schemeClr>
                    </a:solidFill>
                  </a:tcPr>
                </a:tc>
                <a:tc>
                  <a:txBody>
                    <a:bodyPr/>
                    <a:lstStyle/>
                    <a:p>
                      <a:pPr algn="ctr"/>
                      <a:r>
                        <a:rPr lang="en-US" sz="500" dirty="0"/>
                        <a:t>5.2</a:t>
                      </a:r>
                    </a:p>
                  </a:txBody>
                  <a:tcPr>
                    <a:solidFill>
                      <a:schemeClr val="accent5">
                        <a:lumMod val="75000"/>
                      </a:schemeClr>
                    </a:solidFill>
                  </a:tcPr>
                </a:tc>
                <a:tc>
                  <a:txBody>
                    <a:bodyPr/>
                    <a:lstStyle/>
                    <a:p>
                      <a:pPr algn="ctr"/>
                      <a:r>
                        <a:rPr lang="en-US" sz="500" dirty="0"/>
                        <a:t>5.4</a:t>
                      </a:r>
                    </a:p>
                  </a:txBody>
                  <a:tcPr>
                    <a:solidFill>
                      <a:schemeClr val="accent5">
                        <a:lumMod val="75000"/>
                      </a:schemeClr>
                    </a:solidFill>
                  </a:tcPr>
                </a:tc>
                <a:tc>
                  <a:txBody>
                    <a:bodyPr/>
                    <a:lstStyle/>
                    <a:p>
                      <a:pPr algn="ctr"/>
                      <a:r>
                        <a:rPr lang="en-US" sz="500" dirty="0"/>
                        <a:t>5.6</a:t>
                      </a:r>
                    </a:p>
                  </a:txBody>
                  <a:tcPr>
                    <a:solidFill>
                      <a:schemeClr val="accent5">
                        <a:lumMod val="75000"/>
                      </a:schemeClr>
                    </a:solidFill>
                  </a:tcPr>
                </a:tc>
                <a:tc>
                  <a:txBody>
                    <a:bodyPr/>
                    <a:lstStyle/>
                    <a:p>
                      <a:pPr algn="ctr"/>
                      <a:r>
                        <a:rPr lang="en-US" sz="500" dirty="0"/>
                        <a:t>6.0</a:t>
                      </a:r>
                    </a:p>
                  </a:txBody>
                  <a:tcPr>
                    <a:solidFill>
                      <a:schemeClr val="accent5">
                        <a:lumMod val="75000"/>
                      </a:schemeClr>
                    </a:solidFill>
                  </a:tcPr>
                </a:tc>
                <a:tc>
                  <a:txBody>
                    <a:bodyPr/>
                    <a:lstStyle/>
                    <a:p>
                      <a:pPr algn="ctr"/>
                      <a:r>
                        <a:rPr lang="en-US" sz="500" dirty="0"/>
                        <a:t>6.2</a:t>
                      </a:r>
                    </a:p>
                  </a:txBody>
                  <a:tcPr>
                    <a:solidFill>
                      <a:schemeClr val="accent5">
                        <a:lumMod val="75000"/>
                      </a:schemeClr>
                    </a:solidFill>
                  </a:tcPr>
                </a:tc>
                <a:tc>
                  <a:txBody>
                    <a:bodyPr/>
                    <a:lstStyle/>
                    <a:p>
                      <a:pPr algn="ctr"/>
                      <a:r>
                        <a:rPr lang="en-US" sz="500" dirty="0"/>
                        <a:t>6.4</a:t>
                      </a:r>
                    </a:p>
                  </a:txBody>
                  <a:tcPr>
                    <a:solidFill>
                      <a:schemeClr val="accent5">
                        <a:lumMod val="75000"/>
                      </a:schemeClr>
                    </a:solidFill>
                  </a:tcPr>
                </a:tc>
                <a:tc>
                  <a:txBody>
                    <a:bodyPr/>
                    <a:lstStyle/>
                    <a:p>
                      <a:pPr algn="ctr"/>
                      <a:r>
                        <a:rPr lang="en-US" sz="500" dirty="0"/>
                        <a:t>7.0</a:t>
                      </a:r>
                    </a:p>
                  </a:txBody>
                  <a:tcPr>
                    <a:solidFill>
                      <a:schemeClr val="accent5">
                        <a:lumMod val="75000"/>
                      </a:schemeClr>
                    </a:solidFill>
                  </a:tcPr>
                </a:tc>
                <a:tc>
                  <a:txBody>
                    <a:bodyPr/>
                    <a:lstStyle/>
                    <a:p>
                      <a:pPr algn="ctr"/>
                      <a:r>
                        <a:rPr lang="en-US" sz="500" dirty="0"/>
                        <a:t>7.2</a:t>
                      </a:r>
                    </a:p>
                  </a:txBody>
                  <a:tcPr>
                    <a:solidFill>
                      <a:srgbClr val="C00000"/>
                    </a:solidFill>
                  </a:tcPr>
                </a:tc>
                <a:extLst>
                  <a:ext uri="{0D108BD9-81ED-4DB2-BD59-A6C34878D82A}">
                    <a16:rowId xmlns:a16="http://schemas.microsoft.com/office/drawing/2014/main" val="314910746"/>
                  </a:ext>
                </a:extLst>
              </a:tr>
              <a:tr h="154820">
                <a:tc>
                  <a:txBody>
                    <a:bodyPr/>
                    <a:lstStyle/>
                    <a:p>
                      <a:r>
                        <a:rPr lang="en-GB" sz="500" dirty="0"/>
                        <a:t>WAN path control</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1622505583"/>
                  </a:ext>
                </a:extLst>
              </a:tr>
              <a:tr h="154820">
                <a:tc>
                  <a:txBody>
                    <a:bodyPr/>
                    <a:lstStyle/>
                    <a:p>
                      <a:r>
                        <a:rPr lang="en-GB" sz="500" dirty="0"/>
                        <a:t>Routing, QoS and WAN Optimization </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2000691383"/>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dirty="0"/>
                        <a:t>Active Link quality health checks</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10003"/>
                  </a:ext>
                </a:extLst>
              </a:tr>
              <a:tr h="154820">
                <a:tc>
                  <a:txBody>
                    <a:bodyPr/>
                    <a:lstStyle/>
                    <a:p>
                      <a:r>
                        <a:rPr lang="en-US" sz="500" dirty="0"/>
                        <a:t>Application traffic shaping for SD-WAN</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1422234253"/>
                  </a:ext>
                </a:extLst>
              </a:tr>
              <a:tr h="154820">
                <a:tc>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sz="500" dirty="0"/>
                        <a:t>BGP Dynamic Routing for SD-WAN</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4085240869"/>
                  </a:ext>
                </a:extLst>
              </a:tr>
              <a:tr h="154820">
                <a:tc>
                  <a:txBody>
                    <a:bodyPr/>
                    <a:lstStyle/>
                    <a:p>
                      <a:r>
                        <a:rPr lang="en-US" sz="500" dirty="0"/>
                        <a:t>Central SD-WAN Management in </a:t>
                      </a:r>
                      <a:r>
                        <a:rPr lang="en-US" sz="500" dirty="0" err="1"/>
                        <a:t>FortiManager</a:t>
                      </a:r>
                      <a:endParaRPr lang="en-US" sz="500" dirty="0"/>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320357099"/>
                  </a:ext>
                </a:extLst>
              </a:tr>
              <a:tr h="154820">
                <a:tc>
                  <a:txBody>
                    <a:bodyPr/>
                    <a:lstStyle/>
                    <a:p>
                      <a:r>
                        <a:rPr lang="en-US" sz="500" dirty="0"/>
                        <a:t>Minimum SLA enforcement link steering</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3013666019"/>
                  </a:ext>
                </a:extLst>
              </a:tr>
              <a:tr h="15482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500" dirty="0"/>
                        <a:t>Auto failback to primary link</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1395161970"/>
                  </a:ext>
                </a:extLst>
              </a:tr>
              <a:tr h="154820">
                <a:tc>
                  <a:txBody>
                    <a:bodyPr/>
                    <a:lstStyle/>
                    <a:p>
                      <a:r>
                        <a:rPr lang="en-US" sz="500" dirty="0"/>
                        <a:t>Set link preference in SD-WAN rule</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827964350"/>
                  </a:ext>
                </a:extLst>
              </a:tr>
              <a:tr h="154820">
                <a:tc>
                  <a:txBody>
                    <a:bodyPr/>
                    <a:lstStyle/>
                    <a:p>
                      <a:r>
                        <a:rPr lang="en-US" sz="500" dirty="0"/>
                        <a:t>Interface percentage-based traffic shaping</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473637681"/>
                  </a:ext>
                </a:extLst>
              </a:tr>
              <a:tr h="154820">
                <a:tc>
                  <a:txBody>
                    <a:bodyPr/>
                    <a:lstStyle/>
                    <a:p>
                      <a:r>
                        <a:rPr lang="en-US" sz="500" dirty="0"/>
                        <a:t>IPv6 support</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10015"/>
                  </a:ext>
                </a:extLst>
              </a:tr>
              <a:tr h="154820">
                <a:tc>
                  <a:txBody>
                    <a:bodyPr/>
                    <a:lstStyle/>
                    <a:p>
                      <a:r>
                        <a:rPr lang="en-US" sz="500" dirty="0"/>
                        <a:t>Expanded application signatures for steering (&gt;3000 apps)</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2775083692"/>
                  </a:ext>
                </a:extLst>
              </a:tr>
              <a:tr h="154820">
                <a:tc>
                  <a:txBody>
                    <a:bodyPr/>
                    <a:lstStyle/>
                    <a:p>
                      <a:r>
                        <a:rPr lang="nb-NO" sz="500" dirty="0"/>
                        <a:t>ADVPN (Site to site VPN shortcuts)</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3075892962"/>
                  </a:ext>
                </a:extLst>
              </a:tr>
              <a:tr h="154820">
                <a:tc>
                  <a:txBody>
                    <a:bodyPr/>
                    <a:lstStyle/>
                    <a:p>
                      <a:r>
                        <a:rPr lang="en-US" sz="500" dirty="0"/>
                        <a:t>Forward Error Correction</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3724080676"/>
                  </a:ext>
                </a:extLst>
              </a:tr>
              <a:tr h="154820">
                <a:tc>
                  <a:txBody>
                    <a:bodyPr/>
                    <a:lstStyle/>
                    <a:p>
                      <a:r>
                        <a:rPr lang="en-US" sz="500" dirty="0"/>
                        <a:t>Per Packet Distribution</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1373410786"/>
                  </a:ext>
                </a:extLst>
              </a:tr>
              <a:tr h="154820">
                <a:tc>
                  <a:txBody>
                    <a:bodyPr/>
                    <a:lstStyle/>
                    <a:p>
                      <a:r>
                        <a:rPr lang="en-US" sz="500" dirty="0"/>
                        <a:t>Health Check templates</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1979091115"/>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Per interface QOS</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77476112"/>
                  </a:ext>
                </a:extLst>
              </a:tr>
              <a:tr h="154820">
                <a:tc>
                  <a:txBody>
                    <a:bodyPr/>
                    <a:lstStyle/>
                    <a:p>
                      <a:r>
                        <a:rPr lang="en-US" sz="500" dirty="0"/>
                        <a:t>Bandwidth Monitoring Service</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2440948512"/>
                  </a:ext>
                </a:extLst>
              </a:tr>
              <a:tr h="154820">
                <a:tc>
                  <a:txBody>
                    <a:bodyPr/>
                    <a:lstStyle/>
                    <a:p>
                      <a:r>
                        <a:rPr lang="en-US" sz="500" dirty="0"/>
                        <a:t>Cloud Based Overlay VPN Controller</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3991687245"/>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Expanded application signatures for steering (&gt;5000 apps)</a:t>
                      </a: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accent6">
                              <a:lumMod val="75000"/>
                            </a:schemeClr>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2336112675"/>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rPr>
                        <a:t>Packet Duplication</a:t>
                      </a:r>
                      <a:endParaRPr lang="en-GB" sz="500" kern="1200" dirty="0">
                        <a:solidFill>
                          <a:schemeClr val="dk1"/>
                        </a:solidFill>
                        <a:latin typeface="+mn-lt"/>
                        <a:ea typeface="+mn-ea"/>
                        <a:cs typeface="+mn-cs"/>
                      </a:endParaRPr>
                    </a:p>
                  </a:txBody>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6">
                            <a:lumMod val="75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793595174"/>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rPr>
                        <a:t>ADVPN Shortcut monitoring</a:t>
                      </a:r>
                      <a:endParaRPr lang="en-GB" sz="500" kern="1200" dirty="0">
                        <a:solidFill>
                          <a:schemeClr val="dk1"/>
                        </a:solidFill>
                        <a:latin typeface="+mn-lt"/>
                        <a:ea typeface="+mn-ea"/>
                        <a:cs typeface="+mn-cs"/>
                      </a:endParaRPr>
                    </a:p>
                  </a:txBody>
                  <a:tcPr/>
                </a:tc>
                <a:tc>
                  <a:txBody>
                    <a:bodyPr/>
                    <a:lstStyle/>
                    <a:p>
                      <a:endParaRPr lang="en-GB" sz="500" dirty="0"/>
                    </a:p>
                  </a:txBody>
                  <a:tcPr anchor="ctr"/>
                </a:tc>
                <a:tc>
                  <a:txBody>
                    <a:bodyPr/>
                    <a:lstStyle/>
                    <a:p>
                      <a:endParaRPr lang="en-GB" sz="500"/>
                    </a:p>
                  </a:txBody>
                  <a:tcPr anchor="ctr"/>
                </a:tc>
                <a:tc>
                  <a:txBody>
                    <a:bodyPr/>
                    <a:lstStyle/>
                    <a:p>
                      <a:endParaRPr lang="en-GB" sz="500"/>
                    </a:p>
                  </a:txBody>
                  <a:tcPr anchor="ctr"/>
                </a:tc>
                <a:tc>
                  <a:txBody>
                    <a:bodyPr/>
                    <a:lstStyle/>
                    <a:p>
                      <a:endParaRPr lang="en-GB" sz="50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750821293"/>
                  </a:ext>
                </a:extLst>
              </a:tr>
              <a:tr h="164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SD-WAN Orchestration in FMG</a:t>
                      </a:r>
                    </a:p>
                  </a:txBody>
                  <a:tcP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3873309181"/>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rPr>
                        <a:t>Enhanced Reporting and Analytics</a:t>
                      </a:r>
                      <a:endParaRPr lang="en-GB" sz="500" kern="1200" dirty="0">
                        <a:solidFill>
                          <a:schemeClr val="dk1"/>
                        </a:solidFill>
                        <a:latin typeface="+mn-lt"/>
                        <a:ea typeface="+mn-ea"/>
                        <a:cs typeface="+mn-cs"/>
                      </a:endParaRPr>
                    </a:p>
                  </a:txBody>
                  <a:tcP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1995088110"/>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AWS Transit Gateway Integration</a:t>
                      </a:r>
                      <a:endParaRPr lang="en-GB" sz="500" dirty="0"/>
                    </a:p>
                  </a:txBody>
                  <a:tcP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924326403"/>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rPr>
                        <a:t>Passive WAN Health Measurements</a:t>
                      </a:r>
                      <a:endParaRPr lang="en-GB" sz="500" kern="1200" dirty="0">
                        <a:solidFill>
                          <a:schemeClr val="dk1"/>
                        </a:solidFill>
                        <a:latin typeface="+mn-lt"/>
                        <a:ea typeface="+mn-ea"/>
                        <a:cs typeface="+mn-cs"/>
                      </a:endParaRP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903644056"/>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dirty="0"/>
                        <a:t>Dynamic SD-WAN QoS</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3318375276"/>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Google NCC Integration</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2548676592"/>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Adaptive FEC</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286324814"/>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Application Performance Metrics</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rgbClr val="C00000"/>
                          </a:solidFill>
                        </a:rPr>
                        <a:t>✓</a:t>
                      </a: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1293949181"/>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SD-WAN Overlay Wizard</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tx2">
                            <a:lumMod val="50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536890735"/>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ZTP Scaling Enhancements</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tx2">
                            <a:lumMod val="50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3995461626"/>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MOS-based Steering and Analytics</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tx2">
                            <a:lumMod val="50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2597742962"/>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WAN Segmentation over a Single Overlay </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tx2">
                            <a:lumMod val="50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3084951944"/>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Fabric Orchestration for Small Deployments</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tx2">
                            <a:lumMod val="50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40000"/>
                        <a:lumOff val="60000"/>
                      </a:schemeClr>
                    </a:solidFill>
                  </a:tcPr>
                </a:tc>
                <a:extLst>
                  <a:ext uri="{0D108BD9-81ED-4DB2-BD59-A6C34878D82A}">
                    <a16:rowId xmlns:a16="http://schemas.microsoft.com/office/drawing/2014/main" val="3189306223"/>
                  </a:ext>
                </a:extLst>
              </a:tr>
              <a:tr h="15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dk1"/>
                          </a:solidFill>
                          <a:latin typeface="+mn-lt"/>
                          <a:ea typeface="+mn-ea"/>
                          <a:cs typeface="+mn-cs"/>
                        </a:rPr>
                        <a:t>Business-Intent Application Category Steering</a:t>
                      </a:r>
                    </a:p>
                  </a:txBody>
                  <a:tcPr/>
                </a:tc>
                <a:tc>
                  <a:txBody>
                    <a:bodyPr/>
                    <a:lstStyle/>
                    <a:p>
                      <a:endParaRPr lang="en-GB" sz="500" dirty="0"/>
                    </a:p>
                  </a:txBody>
                  <a:tcPr anchor="ctr"/>
                </a:tc>
                <a:tc>
                  <a:txBody>
                    <a:bodyPr/>
                    <a:lstStyle/>
                    <a:p>
                      <a:endParaRPr lang="en-GB" sz="500"/>
                    </a:p>
                  </a:txBody>
                  <a:tcPr anchor="ctr"/>
                </a:tc>
                <a:tc>
                  <a:txBody>
                    <a:bodyPr/>
                    <a:lstStyle/>
                    <a:p>
                      <a:endParaRPr lang="en-GB" sz="500" dirty="0"/>
                    </a:p>
                  </a:txBody>
                  <a:tcPr anchor="ctr"/>
                </a:tc>
                <a:tc>
                  <a:txBody>
                    <a:bodyPr/>
                    <a:lstStyle/>
                    <a:p>
                      <a:endParaRPr lang="en-GB" sz="500" dirty="0"/>
                    </a:p>
                  </a:txBody>
                  <a:tcPr anchor="ctr"/>
                </a:tc>
                <a:tc>
                  <a:txBody>
                    <a:bodyPr/>
                    <a:lstStyle/>
                    <a:p>
                      <a:endParaRPr lang="en-GB" sz="500" dirty="0"/>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accent1"/>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500" b="1" dirty="0">
                        <a:solidFill>
                          <a:schemeClr val="tx2">
                            <a:lumMod val="50000"/>
                          </a:schemeClr>
                        </a:solidFill>
                      </a:endParaRPr>
                    </a:p>
                  </a:txBody>
                  <a:tcPr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500" b="1" dirty="0">
                          <a:solidFill>
                            <a:schemeClr val="tx2">
                              <a:lumMod val="50000"/>
                            </a:schemeClr>
                          </a:solidFill>
                        </a:rPr>
                        <a:t>✓</a:t>
                      </a:r>
                    </a:p>
                  </a:txBody>
                  <a:tcPr anchor="ctr">
                    <a:solidFill>
                      <a:schemeClr val="accent6">
                        <a:lumMod val="20000"/>
                        <a:lumOff val="80000"/>
                      </a:schemeClr>
                    </a:solidFill>
                  </a:tcPr>
                </a:tc>
                <a:extLst>
                  <a:ext uri="{0D108BD9-81ED-4DB2-BD59-A6C34878D82A}">
                    <a16:rowId xmlns:a16="http://schemas.microsoft.com/office/drawing/2014/main" val="2986168570"/>
                  </a:ext>
                </a:extLst>
              </a:tr>
            </a:tbl>
          </a:graphicData>
        </a:graphic>
      </p:graphicFrame>
    </p:spTree>
    <p:extLst>
      <p:ext uri="{BB962C8B-B14F-4D97-AF65-F5344CB8AC3E}">
        <p14:creationId xmlns:p14="http://schemas.microsoft.com/office/powerpoint/2010/main" val="12614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22CB-431D-B449-BA3E-732B15AA02A5}"/>
              </a:ext>
            </a:extLst>
          </p:cNvPr>
          <p:cNvSpPr>
            <a:spLocks noGrp="1"/>
          </p:cNvSpPr>
          <p:nvPr>
            <p:ph type="title"/>
          </p:nvPr>
        </p:nvSpPr>
        <p:spPr>
          <a:xfrm>
            <a:off x="225403" y="2665845"/>
            <a:ext cx="8156597" cy="1390308"/>
          </a:xfrm>
        </p:spPr>
        <p:txBody>
          <a:bodyPr/>
          <a:lstStyle/>
          <a:p>
            <a:pPr lvl="2" algn="l" rtl="0">
              <a:lnSpc>
                <a:spcPct val="90000"/>
              </a:lnSpc>
              <a:spcBef>
                <a:spcPct val="0"/>
              </a:spcBef>
              <a:spcAft>
                <a:spcPts val="600"/>
              </a:spcAft>
            </a:pPr>
            <a:r>
              <a:rPr lang="ru-RU" sz="4400" b="1" kern="1200" dirty="0" err="1">
                <a:solidFill>
                  <a:schemeClr val="tx1"/>
                </a:solidFill>
                <a:latin typeface="+mj-lt"/>
                <a:ea typeface="+mj-ea"/>
                <a:cs typeface="+mj-cs"/>
              </a:rPr>
              <a:t>Базові</a:t>
            </a:r>
            <a:r>
              <a:rPr lang="ru-RU" sz="4400" b="1" kern="1200" dirty="0">
                <a:solidFill>
                  <a:schemeClr val="tx1"/>
                </a:solidFill>
                <a:latin typeface="+mj-lt"/>
                <a:ea typeface="+mj-ea"/>
                <a:cs typeface="+mj-cs"/>
              </a:rPr>
              <a:t> кроки </a:t>
            </a:r>
            <a:r>
              <a:rPr lang="ru-RU" sz="4400" b="1" kern="1200" dirty="0" err="1">
                <a:solidFill>
                  <a:schemeClr val="tx1"/>
                </a:solidFill>
                <a:latin typeface="+mj-lt"/>
                <a:ea typeface="+mj-ea"/>
                <a:cs typeface="+mj-cs"/>
              </a:rPr>
              <a:t>налаштування</a:t>
            </a:r>
            <a:r>
              <a:rPr lang="ru-RU" sz="4400" b="1" kern="1200" dirty="0">
                <a:solidFill>
                  <a:schemeClr val="tx1"/>
                </a:solidFill>
                <a:latin typeface="+mj-lt"/>
                <a:ea typeface="+mj-ea"/>
                <a:cs typeface="+mj-cs"/>
              </a:rPr>
              <a:t> </a:t>
            </a:r>
            <a:r>
              <a:rPr lang="en-US" sz="4400" b="1" kern="1200" dirty="0">
                <a:solidFill>
                  <a:schemeClr val="tx1"/>
                </a:solidFill>
                <a:latin typeface="+mj-lt"/>
                <a:ea typeface="+mj-ea"/>
                <a:cs typeface="+mj-cs"/>
              </a:rPr>
              <a:t>Fortinet Secure SD-WAN</a:t>
            </a:r>
          </a:p>
        </p:txBody>
      </p:sp>
    </p:spTree>
    <p:extLst>
      <p:ext uri="{BB962C8B-B14F-4D97-AF65-F5344CB8AC3E}">
        <p14:creationId xmlns:p14="http://schemas.microsoft.com/office/powerpoint/2010/main" val="292368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err="1"/>
              <a:t>Методи</a:t>
            </a:r>
            <a:r>
              <a:rPr lang="ru-RU" dirty="0"/>
              <a:t> </a:t>
            </a:r>
            <a:r>
              <a:rPr lang="ru-RU" dirty="0" err="1"/>
              <a:t>конфігурування</a:t>
            </a:r>
            <a:r>
              <a:rPr lang="ru-RU" dirty="0"/>
              <a:t> </a:t>
            </a:r>
            <a:r>
              <a:rPr lang="en-US" dirty="0"/>
              <a:t>SD-WAN</a:t>
            </a:r>
            <a:endParaRPr lang="en-CA" dirty="0"/>
          </a:p>
        </p:txBody>
      </p:sp>
      <p:sp>
        <p:nvSpPr>
          <p:cNvPr id="3" name="Content Placeholder 2"/>
          <p:cNvSpPr>
            <a:spLocks noGrp="1"/>
          </p:cNvSpPr>
          <p:nvPr>
            <p:ph idx="1"/>
          </p:nvPr>
        </p:nvSpPr>
        <p:spPr>
          <a:xfrm>
            <a:off x="2101342" y="1176716"/>
            <a:ext cx="8317233" cy="4839469"/>
          </a:xfrm>
        </p:spPr>
        <p:txBody>
          <a:bodyPr>
            <a:normAutofit/>
          </a:bodyPr>
          <a:lstStyle/>
          <a:p>
            <a:pPr>
              <a:buClrTx/>
            </a:pPr>
            <a:r>
              <a:rPr lang="en-CA" sz="3200" b="1" dirty="0" err="1"/>
              <a:t>FortiManager</a:t>
            </a:r>
            <a:r>
              <a:rPr lang="en-CA" sz="3200" b="1" dirty="0"/>
              <a:t> (Managed SD-WAN)</a:t>
            </a:r>
          </a:p>
          <a:p>
            <a:pPr lvl="1">
              <a:buClrTx/>
            </a:pPr>
            <a:r>
              <a:rPr lang="ru-RU" sz="2800" dirty="0">
                <a:solidFill>
                  <a:srgbClr val="FF0000"/>
                </a:solidFill>
              </a:rPr>
              <a:t>Рекомендовани</a:t>
            </a:r>
            <a:r>
              <a:rPr lang="uk-UA" sz="2800" dirty="0">
                <a:solidFill>
                  <a:srgbClr val="FF0000"/>
                </a:solidFill>
              </a:rPr>
              <a:t>й</a:t>
            </a:r>
            <a:r>
              <a:rPr lang="ru-RU" sz="2800" dirty="0">
                <a:solidFill>
                  <a:srgbClr val="FF0000"/>
                </a:solidFill>
              </a:rPr>
              <a:t> метод</a:t>
            </a:r>
          </a:p>
          <a:p>
            <a:pPr lvl="1">
              <a:buClrTx/>
            </a:pPr>
            <a:r>
              <a:rPr lang="ru-RU" sz="2800" dirty="0" err="1"/>
              <a:t>Універсальний</a:t>
            </a:r>
            <a:r>
              <a:rPr lang="ru-RU" sz="2800" dirty="0"/>
              <a:t> </a:t>
            </a:r>
            <a:r>
              <a:rPr lang="ru-RU" sz="2800" dirty="0" err="1"/>
              <a:t>комплексний</a:t>
            </a:r>
            <a:r>
              <a:rPr lang="ru-RU" sz="2800" dirty="0"/>
              <a:t> </a:t>
            </a:r>
            <a:r>
              <a:rPr lang="ru-RU" sz="2800" dirty="0" err="1"/>
              <a:t>підхід</a:t>
            </a:r>
            <a:r>
              <a:rPr lang="ru-RU" sz="2800" dirty="0"/>
              <a:t> для </a:t>
            </a:r>
            <a:r>
              <a:rPr lang="ru-RU" sz="2800" dirty="0" err="1"/>
              <a:t>великої</a:t>
            </a:r>
            <a:r>
              <a:rPr lang="ru-RU" sz="2800" dirty="0"/>
              <a:t> </a:t>
            </a:r>
            <a:r>
              <a:rPr lang="ru-RU" sz="2800" dirty="0" err="1"/>
              <a:t>кількості</a:t>
            </a:r>
            <a:r>
              <a:rPr lang="ru-RU" sz="2800" dirty="0"/>
              <a:t> </a:t>
            </a:r>
            <a:r>
              <a:rPr lang="ru-RU" sz="2800" dirty="0" err="1"/>
              <a:t>філіалів</a:t>
            </a:r>
            <a:endParaRPr lang="en-CA" sz="1050" dirty="0"/>
          </a:p>
          <a:p>
            <a:pPr>
              <a:buClrTx/>
            </a:pPr>
            <a:r>
              <a:rPr lang="en-CA" sz="3600" b="1" dirty="0"/>
              <a:t>Local FortiGate (Local SD-WAN </a:t>
            </a:r>
            <a:r>
              <a:rPr lang="en-CA" sz="3600" b="1" dirty="0" err="1"/>
              <a:t>Mgmt</a:t>
            </a:r>
            <a:r>
              <a:rPr lang="en-CA" sz="3600" b="1" dirty="0"/>
              <a:t>)</a:t>
            </a:r>
          </a:p>
          <a:p>
            <a:pPr lvl="1">
              <a:buClrTx/>
            </a:pPr>
            <a:r>
              <a:rPr lang="ru-RU" sz="2800" dirty="0"/>
              <a:t>Коли у Вас </a:t>
            </a:r>
            <a:r>
              <a:rPr lang="ru-RU" sz="2800" dirty="0" err="1"/>
              <a:t>немає</a:t>
            </a:r>
            <a:r>
              <a:rPr lang="ru-RU" sz="2800" dirty="0"/>
              <a:t> </a:t>
            </a:r>
            <a:r>
              <a:rPr lang="en-US" sz="2800" dirty="0" err="1"/>
              <a:t>FortiManager</a:t>
            </a:r>
            <a:endParaRPr lang="en-US" sz="2800" dirty="0"/>
          </a:p>
          <a:p>
            <a:pPr lvl="1">
              <a:buClrTx/>
            </a:pPr>
            <a:r>
              <a:rPr lang="ru-RU" sz="2800" dirty="0"/>
              <a:t>Невелика </a:t>
            </a:r>
            <a:r>
              <a:rPr lang="ru-RU" sz="2800" dirty="0" err="1"/>
              <a:t>кількість</a:t>
            </a:r>
            <a:r>
              <a:rPr lang="ru-RU" sz="2800" dirty="0"/>
              <a:t> </a:t>
            </a:r>
            <a:r>
              <a:rPr lang="ru-RU" sz="2800" dirty="0" err="1"/>
              <a:t>філіалів</a:t>
            </a:r>
            <a:r>
              <a:rPr lang="ru-RU" sz="2800" dirty="0"/>
              <a:t> (</a:t>
            </a:r>
            <a:r>
              <a:rPr lang="en-US" sz="2800" dirty="0"/>
              <a:t>per device management)</a:t>
            </a:r>
            <a:endParaRPr lang="en-CA" sz="1400" dirty="0"/>
          </a:p>
        </p:txBody>
      </p:sp>
    </p:spTree>
    <p:extLst>
      <p:ext uri="{BB962C8B-B14F-4D97-AF65-F5344CB8AC3E}">
        <p14:creationId xmlns:p14="http://schemas.microsoft.com/office/powerpoint/2010/main" val="153708522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721" y="3135164"/>
            <a:ext cx="5563875" cy="2984956"/>
          </a:xfrm>
        </p:spPr>
        <p:txBody>
          <a:bodyPr>
            <a:normAutofit lnSpcReduction="10000"/>
          </a:bodyPr>
          <a:lstStyle/>
          <a:p>
            <a:pPr>
              <a:buClrTx/>
            </a:pPr>
            <a:r>
              <a:rPr lang="ru-RU" sz="1400" dirty="0" err="1"/>
              <a:t>Основні</a:t>
            </a:r>
            <a:r>
              <a:rPr lang="ru-RU" sz="1400" dirty="0"/>
              <a:t> кроки:</a:t>
            </a:r>
            <a:endParaRPr lang="en-CA" sz="1400" dirty="0"/>
          </a:p>
          <a:p>
            <a:pPr lvl="1">
              <a:buClrTx/>
            </a:pPr>
            <a:endParaRPr lang="uk-UA" sz="1200" dirty="0"/>
          </a:p>
          <a:p>
            <a:pPr lvl="1">
              <a:buClrTx/>
            </a:pPr>
            <a:r>
              <a:rPr lang="uk-UA" sz="1400" dirty="0"/>
              <a:t>Настройка загальносистемних параметрів</a:t>
            </a:r>
          </a:p>
          <a:p>
            <a:pPr lvl="1">
              <a:buClrTx/>
            </a:pPr>
            <a:r>
              <a:rPr lang="uk-UA" sz="1400" dirty="0"/>
              <a:t>Настройка </a:t>
            </a:r>
            <a:r>
              <a:rPr lang="en-US" sz="1400" dirty="0"/>
              <a:t>VPN-</a:t>
            </a:r>
            <a:r>
              <a:rPr lang="uk-UA" sz="1400" dirty="0"/>
              <a:t>тунелів (</a:t>
            </a:r>
            <a:r>
              <a:rPr lang="en-US" sz="1400" dirty="0"/>
              <a:t>overlays)</a:t>
            </a:r>
          </a:p>
          <a:p>
            <a:pPr lvl="1">
              <a:buClrTx/>
            </a:pPr>
            <a:r>
              <a:rPr lang="uk-UA" sz="1400" dirty="0"/>
              <a:t>Настройка інтерфейсів</a:t>
            </a:r>
            <a:endParaRPr lang="en-CA" sz="1400" dirty="0"/>
          </a:p>
          <a:p>
            <a:pPr lvl="1">
              <a:buClrTx/>
            </a:pPr>
            <a:r>
              <a:rPr lang="uk-UA" sz="1400" dirty="0"/>
              <a:t>Настройка маршрутизації</a:t>
            </a:r>
          </a:p>
          <a:p>
            <a:pPr lvl="1">
              <a:buClrTx/>
            </a:pPr>
            <a:r>
              <a:rPr lang="uk-UA" sz="1400" dirty="0"/>
              <a:t>Настройка</a:t>
            </a:r>
            <a:r>
              <a:rPr lang="en-CA" sz="1400" dirty="0"/>
              <a:t> SD-WAN</a:t>
            </a:r>
            <a:r>
              <a:rPr lang="uk-UA" sz="1400" dirty="0"/>
              <a:t> (</a:t>
            </a:r>
            <a:r>
              <a:rPr lang="en-US" sz="1400" dirty="0"/>
              <a:t>Zones, </a:t>
            </a:r>
            <a:r>
              <a:rPr lang="en-CA" sz="1400" dirty="0"/>
              <a:t>performance SLA, SD-WAN rules)</a:t>
            </a:r>
          </a:p>
          <a:p>
            <a:pPr lvl="1">
              <a:buClrTx/>
            </a:pPr>
            <a:r>
              <a:rPr lang="uk-UA" sz="1400" dirty="0"/>
              <a:t>Настройка</a:t>
            </a:r>
            <a:r>
              <a:rPr lang="en-CA" sz="1400" dirty="0"/>
              <a:t> security policies</a:t>
            </a:r>
          </a:p>
          <a:p>
            <a:pPr>
              <a:buClrTx/>
            </a:pPr>
            <a:r>
              <a:rPr lang="ru-RU" sz="1600" b="1" dirty="0">
                <a:solidFill>
                  <a:srgbClr val="FF0000"/>
                </a:solidFill>
              </a:rPr>
              <a:t>Повинні бути виконані на всіх пристроях FortiGate індивідуально</a:t>
            </a:r>
            <a:endParaRPr lang="en-CA" sz="1600" b="1" dirty="0">
              <a:solidFill>
                <a:srgbClr val="FF0000"/>
              </a:solidFill>
            </a:endParaRPr>
          </a:p>
        </p:txBody>
      </p:sp>
      <p:sp>
        <p:nvSpPr>
          <p:cNvPr id="5" name="Title 1"/>
          <p:cNvSpPr txBox="1">
            <a:spLocks/>
          </p:cNvSpPr>
          <p:nvPr/>
        </p:nvSpPr>
        <p:spPr>
          <a:xfrm>
            <a:off x="762000" y="240550"/>
            <a:ext cx="10838147" cy="729997"/>
          </a:xfrm>
        </p:spPr>
        <p:txBody>
          <a:bodyPr>
            <a:normAutofit/>
          </a:bodyPr>
          <a:lstStyle>
            <a:lvl1pPr algn="l" defTabSz="914240" rtl="0" eaLnBrk="1" latinLnBrk="0" hangingPunct="1">
              <a:lnSpc>
                <a:spcPct val="94000"/>
              </a:lnSpc>
              <a:spcBef>
                <a:spcPct val="0"/>
              </a:spcBef>
              <a:buNone/>
              <a:defRPr lang="en-US" sz="3600" kern="1200" dirty="0">
                <a:solidFill>
                  <a:schemeClr val="tx1"/>
                </a:solidFill>
                <a:latin typeface="+mj-lt"/>
                <a:ea typeface="+mj-ea"/>
                <a:cs typeface="+mj-cs"/>
              </a:defRPr>
            </a:lvl1pPr>
          </a:lstStyle>
          <a:p>
            <a:pPr>
              <a:buClrTx/>
            </a:pPr>
            <a:r>
              <a:rPr lang="ru-RU" b="1" dirty="0"/>
              <a:t>Метод «</a:t>
            </a:r>
            <a:r>
              <a:rPr lang="en-CA" b="1" dirty="0"/>
              <a:t>Local </a:t>
            </a:r>
            <a:r>
              <a:rPr lang="en-CA" b="1" dirty="0" err="1"/>
              <a:t>FortiGate</a:t>
            </a:r>
            <a:r>
              <a:rPr lang="en-CA" b="1" dirty="0"/>
              <a:t> (Local SD-WAN </a:t>
            </a:r>
            <a:r>
              <a:rPr lang="en-CA" b="1" dirty="0" err="1"/>
              <a:t>Mgmt</a:t>
            </a:r>
            <a:r>
              <a:rPr lang="en-CA" b="1" dirty="0"/>
              <a:t>)</a:t>
            </a:r>
            <a:r>
              <a:rPr lang="ru-RU" b="1" dirty="0"/>
              <a:t>»</a:t>
            </a:r>
            <a:endParaRPr lang="en-CA" b="1" dirty="0"/>
          </a:p>
        </p:txBody>
      </p:sp>
      <p:pic>
        <p:nvPicPr>
          <p:cNvPr id="7" name="Picture 6"/>
          <p:cNvPicPr>
            <a:picLocks noChangeAspect="1"/>
          </p:cNvPicPr>
          <p:nvPr/>
        </p:nvPicPr>
        <p:blipFill>
          <a:blip r:embed="rId3"/>
          <a:stretch>
            <a:fillRect/>
          </a:stretch>
        </p:blipFill>
        <p:spPr>
          <a:xfrm>
            <a:off x="6615955" y="3124960"/>
            <a:ext cx="4768324" cy="3012714"/>
          </a:xfrm>
          <a:prstGeom prst="rect">
            <a:avLst/>
          </a:prstGeom>
          <a:ln w="25400">
            <a:solidFill>
              <a:schemeClr val="tx1"/>
            </a:solidFill>
          </a:ln>
        </p:spPr>
      </p:pic>
      <p:sp>
        <p:nvSpPr>
          <p:cNvPr id="2" name="Rounded Rectangle 31">
            <a:extLst>
              <a:ext uri="{FF2B5EF4-FFF2-40B4-BE49-F238E27FC236}">
                <a16:creationId xmlns:a16="http://schemas.microsoft.com/office/drawing/2014/main" id="{423B4399-3F69-E935-BAA6-2841F46EC4FC}"/>
              </a:ext>
            </a:extLst>
          </p:cNvPr>
          <p:cNvSpPr/>
          <p:nvPr/>
        </p:nvSpPr>
        <p:spPr>
          <a:xfrm>
            <a:off x="416369" y="1332913"/>
            <a:ext cx="1376456" cy="1600200"/>
          </a:xfrm>
          <a:prstGeom prst="roundRect">
            <a:avLst/>
          </a:prstGeom>
          <a:solidFill>
            <a:schemeClr val="bg1"/>
          </a:solid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 name="TextBox 3">
            <a:extLst>
              <a:ext uri="{FF2B5EF4-FFF2-40B4-BE49-F238E27FC236}">
                <a16:creationId xmlns:a16="http://schemas.microsoft.com/office/drawing/2014/main" id="{CBF40EC8-705E-B73F-AFBC-9577CD171D65}"/>
              </a:ext>
            </a:extLst>
          </p:cNvPr>
          <p:cNvSpPr txBox="1"/>
          <p:nvPr/>
        </p:nvSpPr>
        <p:spPr>
          <a:xfrm>
            <a:off x="713305" y="2636109"/>
            <a:ext cx="782587" cy="297004"/>
          </a:xfrm>
          <a:prstGeom prst="rect">
            <a:avLst/>
          </a:prstGeom>
          <a:noFill/>
        </p:spPr>
        <p:txBody>
          <a:bodyPr wrap="none" rtlCol="0">
            <a:spAutoFit/>
          </a:bodyPr>
          <a:lstStyle/>
          <a:p>
            <a:pPr algn="ctr" defTabSz="457189">
              <a:lnSpc>
                <a:spcPct val="95000"/>
              </a:lnSpc>
              <a:spcAft>
                <a:spcPts val="600"/>
              </a:spcAft>
            </a:pPr>
            <a:r>
              <a:rPr lang="en-US" sz="1400" dirty="0">
                <a:solidFill>
                  <a:srgbClr val="000000"/>
                </a:solidFill>
                <a:cs typeface="Arial" panose="020B0604020202020204" pitchFamily="34" charset="0"/>
              </a:rPr>
              <a:t>System</a:t>
            </a:r>
          </a:p>
        </p:txBody>
      </p:sp>
      <p:sp>
        <p:nvSpPr>
          <p:cNvPr id="6" name="Rounded Rectangle 29">
            <a:extLst>
              <a:ext uri="{FF2B5EF4-FFF2-40B4-BE49-F238E27FC236}">
                <a16:creationId xmlns:a16="http://schemas.microsoft.com/office/drawing/2014/main" id="{8297C229-EFCC-477F-75C6-BCBDA0C9AA2A}"/>
              </a:ext>
            </a:extLst>
          </p:cNvPr>
          <p:cNvSpPr/>
          <p:nvPr/>
        </p:nvSpPr>
        <p:spPr>
          <a:xfrm>
            <a:off x="1868731" y="1332913"/>
            <a:ext cx="4146324" cy="1600200"/>
          </a:xfrm>
          <a:prstGeom prst="roundRect">
            <a:avLst/>
          </a:prstGeom>
          <a:solidFill>
            <a:schemeClr val="bg1"/>
          </a:solid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8" name="Rounded Rectangle 28">
            <a:extLst>
              <a:ext uri="{FF2B5EF4-FFF2-40B4-BE49-F238E27FC236}">
                <a16:creationId xmlns:a16="http://schemas.microsoft.com/office/drawing/2014/main" id="{02B7DF22-2BEA-F191-6B3B-DCB65B056810}"/>
              </a:ext>
            </a:extLst>
          </p:cNvPr>
          <p:cNvSpPr/>
          <p:nvPr/>
        </p:nvSpPr>
        <p:spPr>
          <a:xfrm>
            <a:off x="10279912" y="1332913"/>
            <a:ext cx="1376456" cy="1600200"/>
          </a:xfrm>
          <a:prstGeom prst="roundRect">
            <a:avLst/>
          </a:prstGeom>
          <a:solidFill>
            <a:schemeClr val="bg1"/>
          </a:solid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9" name="Rounded Rectangle 21">
            <a:extLst>
              <a:ext uri="{FF2B5EF4-FFF2-40B4-BE49-F238E27FC236}">
                <a16:creationId xmlns:a16="http://schemas.microsoft.com/office/drawing/2014/main" id="{DBE35C2A-0FBA-913E-C137-10EC09EC9A5C}"/>
              </a:ext>
            </a:extLst>
          </p:cNvPr>
          <p:cNvSpPr/>
          <p:nvPr/>
        </p:nvSpPr>
        <p:spPr>
          <a:xfrm>
            <a:off x="6108192" y="1332913"/>
            <a:ext cx="4078583" cy="1600200"/>
          </a:xfrm>
          <a:prstGeom prst="roundRect">
            <a:avLst/>
          </a:prstGeom>
          <a:solidFill>
            <a:schemeClr val="bg1"/>
          </a:solid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0" name="Rounded Rectangle 6">
            <a:extLst>
              <a:ext uri="{FF2B5EF4-FFF2-40B4-BE49-F238E27FC236}">
                <a16:creationId xmlns:a16="http://schemas.microsoft.com/office/drawing/2014/main" id="{14943261-D20D-F1D6-09BB-B0DE308D4854}"/>
              </a:ext>
            </a:extLst>
          </p:cNvPr>
          <p:cNvSpPr/>
          <p:nvPr/>
        </p:nvSpPr>
        <p:spPr>
          <a:xfrm>
            <a:off x="582981"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Global</a:t>
            </a:r>
          </a:p>
        </p:txBody>
      </p:sp>
      <p:sp>
        <p:nvSpPr>
          <p:cNvPr id="11" name="Rounded Rectangle 14">
            <a:extLst>
              <a:ext uri="{FF2B5EF4-FFF2-40B4-BE49-F238E27FC236}">
                <a16:creationId xmlns:a16="http://schemas.microsoft.com/office/drawing/2014/main" id="{8CB58AB3-1036-9943-8F26-8188996705EB}"/>
              </a:ext>
            </a:extLst>
          </p:cNvPr>
          <p:cNvSpPr/>
          <p:nvPr/>
        </p:nvSpPr>
        <p:spPr>
          <a:xfrm>
            <a:off x="3394176"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Interfaces</a:t>
            </a:r>
          </a:p>
        </p:txBody>
      </p:sp>
      <p:sp>
        <p:nvSpPr>
          <p:cNvPr id="12" name="Rounded Rectangle 15">
            <a:extLst>
              <a:ext uri="{FF2B5EF4-FFF2-40B4-BE49-F238E27FC236}">
                <a16:creationId xmlns:a16="http://schemas.microsoft.com/office/drawing/2014/main" id="{B36F58E4-35F1-A784-E9D2-65C1A8468B19}"/>
              </a:ext>
            </a:extLst>
          </p:cNvPr>
          <p:cNvSpPr/>
          <p:nvPr/>
        </p:nvSpPr>
        <p:spPr>
          <a:xfrm>
            <a:off x="4784532"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Routing</a:t>
            </a:r>
          </a:p>
        </p:txBody>
      </p:sp>
      <p:sp>
        <p:nvSpPr>
          <p:cNvPr id="13" name="Rounded Rectangle 16">
            <a:extLst>
              <a:ext uri="{FF2B5EF4-FFF2-40B4-BE49-F238E27FC236}">
                <a16:creationId xmlns:a16="http://schemas.microsoft.com/office/drawing/2014/main" id="{0C483903-7FBF-B31F-8832-637B56B2EE61}"/>
              </a:ext>
            </a:extLst>
          </p:cNvPr>
          <p:cNvSpPr/>
          <p:nvPr/>
        </p:nvSpPr>
        <p:spPr>
          <a:xfrm>
            <a:off x="6174888"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SD-WAN Zones</a:t>
            </a:r>
          </a:p>
        </p:txBody>
      </p:sp>
      <p:sp>
        <p:nvSpPr>
          <p:cNvPr id="14" name="Rounded Rectangle 17">
            <a:extLst>
              <a:ext uri="{FF2B5EF4-FFF2-40B4-BE49-F238E27FC236}">
                <a16:creationId xmlns:a16="http://schemas.microsoft.com/office/drawing/2014/main" id="{21216759-B2F8-0AB4-22D2-1545BDDC63CB}"/>
              </a:ext>
            </a:extLst>
          </p:cNvPr>
          <p:cNvSpPr/>
          <p:nvPr/>
        </p:nvSpPr>
        <p:spPr>
          <a:xfrm>
            <a:off x="7577785"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SD-WAN Health-Checks</a:t>
            </a:r>
          </a:p>
        </p:txBody>
      </p:sp>
      <p:sp>
        <p:nvSpPr>
          <p:cNvPr id="15" name="Rounded Rectangle 18">
            <a:extLst>
              <a:ext uri="{FF2B5EF4-FFF2-40B4-BE49-F238E27FC236}">
                <a16:creationId xmlns:a16="http://schemas.microsoft.com/office/drawing/2014/main" id="{E23F8FDD-E33F-3AD9-E868-7FA8EB89B107}"/>
              </a:ext>
            </a:extLst>
          </p:cNvPr>
          <p:cNvSpPr/>
          <p:nvPr/>
        </p:nvSpPr>
        <p:spPr>
          <a:xfrm>
            <a:off x="8980682"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SD-WAN Rules</a:t>
            </a:r>
          </a:p>
        </p:txBody>
      </p:sp>
      <p:sp>
        <p:nvSpPr>
          <p:cNvPr id="16" name="Rounded Rectangle 19">
            <a:extLst>
              <a:ext uri="{FF2B5EF4-FFF2-40B4-BE49-F238E27FC236}">
                <a16:creationId xmlns:a16="http://schemas.microsoft.com/office/drawing/2014/main" id="{84E070A4-9C05-D79C-1917-472B3AD7A3E4}"/>
              </a:ext>
            </a:extLst>
          </p:cNvPr>
          <p:cNvSpPr/>
          <p:nvPr/>
        </p:nvSpPr>
        <p:spPr>
          <a:xfrm>
            <a:off x="10392959"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Firewall Policies</a:t>
            </a:r>
          </a:p>
        </p:txBody>
      </p:sp>
      <p:sp>
        <p:nvSpPr>
          <p:cNvPr id="17" name="Rounded Rectangle 20">
            <a:extLst>
              <a:ext uri="{FF2B5EF4-FFF2-40B4-BE49-F238E27FC236}">
                <a16:creationId xmlns:a16="http://schemas.microsoft.com/office/drawing/2014/main" id="{9A08034A-C106-E346-2CB1-A84E67ACE356}"/>
              </a:ext>
            </a:extLst>
          </p:cNvPr>
          <p:cNvSpPr/>
          <p:nvPr/>
        </p:nvSpPr>
        <p:spPr>
          <a:xfrm>
            <a:off x="2029609" y="1529862"/>
            <a:ext cx="1124144" cy="91440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t>IPsec Overlays</a:t>
            </a:r>
          </a:p>
        </p:txBody>
      </p:sp>
      <p:cxnSp>
        <p:nvCxnSpPr>
          <p:cNvPr id="18" name="Straight Arrow Connector 17">
            <a:extLst>
              <a:ext uri="{FF2B5EF4-FFF2-40B4-BE49-F238E27FC236}">
                <a16:creationId xmlns:a16="http://schemas.microsoft.com/office/drawing/2014/main" id="{C60C6040-6824-E9A1-CE28-E99F14433F70}"/>
              </a:ext>
            </a:extLst>
          </p:cNvPr>
          <p:cNvCxnSpPr>
            <a:cxnSpLocks/>
          </p:cNvCxnSpPr>
          <p:nvPr/>
        </p:nvCxnSpPr>
        <p:spPr>
          <a:xfrm>
            <a:off x="669267" y="1019908"/>
            <a:ext cx="10877850" cy="0"/>
          </a:xfrm>
          <a:prstGeom prst="straightConnector1">
            <a:avLst/>
          </a:prstGeom>
          <a:ln w="22225">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8950C8-E9BA-FBB2-C879-94CDC7163EA8}"/>
              </a:ext>
            </a:extLst>
          </p:cNvPr>
          <p:cNvSpPr txBox="1"/>
          <p:nvPr/>
        </p:nvSpPr>
        <p:spPr>
          <a:xfrm>
            <a:off x="7686175" y="2636109"/>
            <a:ext cx="907364" cy="297004"/>
          </a:xfrm>
          <a:prstGeom prst="rect">
            <a:avLst/>
          </a:prstGeom>
          <a:noFill/>
        </p:spPr>
        <p:txBody>
          <a:bodyPr wrap="none" rtlCol="0">
            <a:spAutoFit/>
          </a:bodyPr>
          <a:lstStyle/>
          <a:p>
            <a:pPr algn="ctr" defTabSz="457189">
              <a:lnSpc>
                <a:spcPct val="95000"/>
              </a:lnSpc>
              <a:spcAft>
                <a:spcPts val="600"/>
              </a:spcAft>
            </a:pPr>
            <a:r>
              <a:rPr lang="en-US" sz="1400" dirty="0">
                <a:solidFill>
                  <a:srgbClr val="000000"/>
                </a:solidFill>
                <a:cs typeface="Arial" panose="020B0604020202020204" pitchFamily="34" charset="0"/>
              </a:rPr>
              <a:t>SD-WAN</a:t>
            </a:r>
          </a:p>
        </p:txBody>
      </p:sp>
      <p:sp>
        <p:nvSpPr>
          <p:cNvPr id="20" name="TextBox 19">
            <a:extLst>
              <a:ext uri="{FF2B5EF4-FFF2-40B4-BE49-F238E27FC236}">
                <a16:creationId xmlns:a16="http://schemas.microsoft.com/office/drawing/2014/main" id="{E6F9AAE5-CAD6-8E99-B56D-084B89781FE0}"/>
              </a:ext>
            </a:extLst>
          </p:cNvPr>
          <p:cNvSpPr txBox="1"/>
          <p:nvPr/>
        </p:nvSpPr>
        <p:spPr>
          <a:xfrm>
            <a:off x="10552000" y="2636109"/>
            <a:ext cx="832279" cy="297004"/>
          </a:xfrm>
          <a:prstGeom prst="rect">
            <a:avLst/>
          </a:prstGeom>
          <a:noFill/>
        </p:spPr>
        <p:txBody>
          <a:bodyPr wrap="none" rtlCol="0">
            <a:spAutoFit/>
          </a:bodyPr>
          <a:lstStyle/>
          <a:p>
            <a:pPr algn="ctr" defTabSz="457189">
              <a:lnSpc>
                <a:spcPct val="95000"/>
              </a:lnSpc>
              <a:spcAft>
                <a:spcPts val="600"/>
              </a:spcAft>
            </a:pPr>
            <a:r>
              <a:rPr lang="en-US" sz="1400" dirty="0">
                <a:solidFill>
                  <a:srgbClr val="000000"/>
                </a:solidFill>
                <a:cs typeface="Arial" panose="020B0604020202020204" pitchFamily="34" charset="0"/>
              </a:rPr>
              <a:t>Security</a:t>
            </a:r>
          </a:p>
        </p:txBody>
      </p:sp>
      <p:sp>
        <p:nvSpPr>
          <p:cNvPr id="21" name="TextBox 20">
            <a:extLst>
              <a:ext uri="{FF2B5EF4-FFF2-40B4-BE49-F238E27FC236}">
                <a16:creationId xmlns:a16="http://schemas.microsoft.com/office/drawing/2014/main" id="{4A1A45FD-13E1-6A0F-9C62-817F552B3F65}"/>
              </a:ext>
            </a:extLst>
          </p:cNvPr>
          <p:cNvSpPr txBox="1"/>
          <p:nvPr/>
        </p:nvSpPr>
        <p:spPr>
          <a:xfrm>
            <a:off x="3361447" y="2641211"/>
            <a:ext cx="1160895" cy="297004"/>
          </a:xfrm>
          <a:prstGeom prst="rect">
            <a:avLst/>
          </a:prstGeom>
          <a:noFill/>
        </p:spPr>
        <p:txBody>
          <a:bodyPr wrap="none" rtlCol="0">
            <a:spAutoFit/>
          </a:bodyPr>
          <a:lstStyle/>
          <a:p>
            <a:pPr algn="ctr" defTabSz="457189">
              <a:lnSpc>
                <a:spcPct val="95000"/>
              </a:lnSpc>
              <a:spcAft>
                <a:spcPts val="600"/>
              </a:spcAft>
            </a:pPr>
            <a:r>
              <a:rPr lang="en-US" sz="1400" dirty="0">
                <a:solidFill>
                  <a:srgbClr val="000000"/>
                </a:solidFill>
                <a:cs typeface="Arial" panose="020B0604020202020204" pitchFamily="34" charset="0"/>
              </a:rPr>
              <a:t>Connectivity</a:t>
            </a:r>
          </a:p>
        </p:txBody>
      </p:sp>
    </p:spTree>
    <p:extLst>
      <p:ext uri="{BB962C8B-B14F-4D97-AF65-F5344CB8AC3E}">
        <p14:creationId xmlns:p14="http://schemas.microsoft.com/office/powerpoint/2010/main" val="960798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Tx/>
            </a:pPr>
            <a:r>
              <a:rPr lang="ru-RU" dirty="0"/>
              <a:t>Метод «</a:t>
            </a:r>
            <a:r>
              <a:rPr lang="en-CA" dirty="0" err="1"/>
              <a:t>FortiManager</a:t>
            </a:r>
            <a:r>
              <a:rPr lang="en-CA" dirty="0"/>
              <a:t> (Managed SD-WAN)</a:t>
            </a:r>
            <a:r>
              <a:rPr lang="ru-RU" dirty="0"/>
              <a:t>»</a:t>
            </a:r>
            <a:endParaRPr lang="en-CA" dirty="0"/>
          </a:p>
        </p:txBody>
      </p:sp>
      <p:pic>
        <p:nvPicPr>
          <p:cNvPr id="37" name="Picture 3">
            <a:extLst>
              <a:ext uri="{FF2B5EF4-FFF2-40B4-BE49-F238E27FC236}">
                <a16:creationId xmlns:a16="http://schemas.microsoft.com/office/drawing/2014/main" id="{7751B14A-9D7E-E787-4103-A2659E384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18147"/>
            <a:ext cx="10562327" cy="465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a:extLst>
              <a:ext uri="{FF2B5EF4-FFF2-40B4-BE49-F238E27FC236}">
                <a16:creationId xmlns:a16="http://schemas.microsoft.com/office/drawing/2014/main" id="{92A77730-1404-EF4C-B218-893A7D82F8E2}"/>
              </a:ext>
            </a:extLst>
          </p:cNvPr>
          <p:cNvSpPr txBox="1"/>
          <p:nvPr/>
        </p:nvSpPr>
        <p:spPr>
          <a:xfrm>
            <a:off x="3310268" y="5803282"/>
            <a:ext cx="889988" cy="302400"/>
          </a:xfrm>
          <a:prstGeom prst="rect">
            <a:avLst/>
          </a:prstGeom>
          <a:noFill/>
        </p:spPr>
        <p:txBody>
          <a:bodyPr wrap="none" rtlCol="0">
            <a:spAutoFit/>
          </a:bodyPr>
          <a:lstStyle/>
          <a:p>
            <a:pPr algn="ctr" defTabSz="457189">
              <a:lnSpc>
                <a:spcPct val="95000"/>
              </a:lnSpc>
              <a:spcAft>
                <a:spcPts val="600"/>
              </a:spcAft>
            </a:pPr>
            <a:r>
              <a:rPr lang="en-US" sz="1400" b="1" i="1" dirty="0">
                <a:solidFill>
                  <a:srgbClr val="000000"/>
                </a:solidFill>
                <a:cs typeface="Arial" panose="020B0604020202020204" pitchFamily="34" charset="0"/>
              </a:rPr>
              <a:t>Do once</a:t>
            </a:r>
          </a:p>
        </p:txBody>
      </p:sp>
      <p:cxnSp>
        <p:nvCxnSpPr>
          <p:cNvPr id="39" name="Elbow Connector 4">
            <a:extLst>
              <a:ext uri="{FF2B5EF4-FFF2-40B4-BE49-F238E27FC236}">
                <a16:creationId xmlns:a16="http://schemas.microsoft.com/office/drawing/2014/main" id="{9983F56E-04F2-3288-A98B-88602FD0DEB4}"/>
              </a:ext>
            </a:extLst>
          </p:cNvPr>
          <p:cNvCxnSpPr>
            <a:cxnSpLocks/>
            <a:stCxn id="38" idx="1"/>
          </p:cNvCxnSpPr>
          <p:nvPr/>
        </p:nvCxnSpPr>
        <p:spPr>
          <a:xfrm rot="10800000">
            <a:off x="609600" y="5641094"/>
            <a:ext cx="2700668" cy="313389"/>
          </a:xfrm>
          <a:prstGeom prst="bentConnector3">
            <a:avLst>
              <a:gd name="adj1" fmla="val 99877"/>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3">
            <a:extLst>
              <a:ext uri="{FF2B5EF4-FFF2-40B4-BE49-F238E27FC236}">
                <a16:creationId xmlns:a16="http://schemas.microsoft.com/office/drawing/2014/main" id="{368ADD05-E6A5-413B-267E-A44DEF0A62AA}"/>
              </a:ext>
            </a:extLst>
          </p:cNvPr>
          <p:cNvCxnSpPr>
            <a:cxnSpLocks/>
            <a:stCxn id="38" idx="3"/>
          </p:cNvCxnSpPr>
          <p:nvPr/>
        </p:nvCxnSpPr>
        <p:spPr>
          <a:xfrm flipV="1">
            <a:off x="4200256" y="5641090"/>
            <a:ext cx="2745005" cy="313392"/>
          </a:xfrm>
          <a:prstGeom prst="bentConnector3">
            <a:avLst>
              <a:gd name="adj1" fmla="val 100146"/>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D95DA07-549A-C51A-7FFB-3909435E0A97}"/>
              </a:ext>
            </a:extLst>
          </p:cNvPr>
          <p:cNvSpPr txBox="1"/>
          <p:nvPr/>
        </p:nvSpPr>
        <p:spPr>
          <a:xfrm>
            <a:off x="7546422" y="5807135"/>
            <a:ext cx="1151277" cy="297004"/>
          </a:xfrm>
          <a:prstGeom prst="rect">
            <a:avLst/>
          </a:prstGeom>
          <a:noFill/>
        </p:spPr>
        <p:txBody>
          <a:bodyPr wrap="none" rtlCol="0">
            <a:spAutoFit/>
          </a:bodyPr>
          <a:lstStyle/>
          <a:p>
            <a:pPr algn="ctr" defTabSz="457189">
              <a:lnSpc>
                <a:spcPct val="95000"/>
              </a:lnSpc>
              <a:spcAft>
                <a:spcPts val="600"/>
              </a:spcAft>
            </a:pPr>
            <a:r>
              <a:rPr lang="en-US" sz="1400" b="1" i="1" dirty="0">
                <a:solidFill>
                  <a:srgbClr val="000000"/>
                </a:solidFill>
                <a:cs typeface="Arial" panose="020B0604020202020204" pitchFamily="34" charset="0"/>
              </a:rPr>
              <a:t>Do Per-Site</a:t>
            </a:r>
          </a:p>
        </p:txBody>
      </p:sp>
      <p:cxnSp>
        <p:nvCxnSpPr>
          <p:cNvPr id="44" name="Elbow Connector 39">
            <a:extLst>
              <a:ext uri="{FF2B5EF4-FFF2-40B4-BE49-F238E27FC236}">
                <a16:creationId xmlns:a16="http://schemas.microsoft.com/office/drawing/2014/main" id="{66CA4A80-4CBD-22F4-4278-2BBD84ED810E}"/>
              </a:ext>
            </a:extLst>
          </p:cNvPr>
          <p:cNvCxnSpPr>
            <a:cxnSpLocks/>
            <a:stCxn id="43" idx="1"/>
          </p:cNvCxnSpPr>
          <p:nvPr/>
        </p:nvCxnSpPr>
        <p:spPr>
          <a:xfrm rot="10800000">
            <a:off x="7068828" y="5715385"/>
            <a:ext cx="477595" cy="240253"/>
          </a:xfrm>
          <a:prstGeom prst="bentConnector3">
            <a:avLst>
              <a:gd name="adj1" fmla="val 99409"/>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7">
            <a:extLst>
              <a:ext uri="{FF2B5EF4-FFF2-40B4-BE49-F238E27FC236}">
                <a16:creationId xmlns:a16="http://schemas.microsoft.com/office/drawing/2014/main" id="{5B6DE4AD-6DC1-1048-5699-0EA1AAACCB7C}"/>
              </a:ext>
            </a:extLst>
          </p:cNvPr>
          <p:cNvCxnSpPr>
            <a:cxnSpLocks/>
            <a:stCxn id="43" idx="3"/>
          </p:cNvCxnSpPr>
          <p:nvPr/>
        </p:nvCxnSpPr>
        <p:spPr>
          <a:xfrm flipV="1">
            <a:off x="8697699" y="5715384"/>
            <a:ext cx="616870" cy="240253"/>
          </a:xfrm>
          <a:prstGeom prst="bentConnector3">
            <a:avLst>
              <a:gd name="adj1" fmla="val 101005"/>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D30553C0-8416-46B9-95DC-49E620F46A85}"/>
              </a:ext>
            </a:extLst>
          </p:cNvPr>
          <p:cNvGrpSpPr/>
          <p:nvPr/>
        </p:nvGrpSpPr>
        <p:grpSpPr>
          <a:xfrm>
            <a:off x="7585750" y="5715383"/>
            <a:ext cx="1070886" cy="486701"/>
            <a:chOff x="8211595" y="4684541"/>
            <a:chExt cx="1070886" cy="486701"/>
          </a:xfrm>
        </p:grpSpPr>
        <p:cxnSp>
          <p:nvCxnSpPr>
            <p:cNvPr id="47" name="Straight Connector 46">
              <a:extLst>
                <a:ext uri="{FF2B5EF4-FFF2-40B4-BE49-F238E27FC236}">
                  <a16:creationId xmlns:a16="http://schemas.microsoft.com/office/drawing/2014/main" id="{324D4D21-4D7C-1B63-22BA-3F98BDC3CE0D}"/>
                </a:ext>
              </a:extLst>
            </p:cNvPr>
            <p:cNvCxnSpPr/>
            <p:nvPr/>
          </p:nvCxnSpPr>
          <p:spPr>
            <a:xfrm>
              <a:off x="8211595" y="4684542"/>
              <a:ext cx="107005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6B1F798-9CFE-6E23-0F11-0C4E1663CF51}"/>
                </a:ext>
              </a:extLst>
            </p:cNvPr>
            <p:cNvCxnSpPr>
              <a:cxnSpLocks/>
            </p:cNvCxnSpPr>
            <p:nvPr/>
          </p:nvCxnSpPr>
          <p:spPr>
            <a:xfrm>
              <a:off x="8212424" y="5171239"/>
              <a:ext cx="107005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Elbow Connector 54">
              <a:extLst>
                <a:ext uri="{FF2B5EF4-FFF2-40B4-BE49-F238E27FC236}">
                  <a16:creationId xmlns:a16="http://schemas.microsoft.com/office/drawing/2014/main" id="{C7F393F5-E820-D6D4-D45B-E32CBEC64AF3}"/>
                </a:ext>
              </a:extLst>
            </p:cNvPr>
            <p:cNvCxnSpPr>
              <a:cxnSpLocks/>
            </p:cNvCxnSpPr>
            <p:nvPr/>
          </p:nvCxnSpPr>
          <p:spPr>
            <a:xfrm rot="5400000">
              <a:off x="9038303" y="4927891"/>
              <a:ext cx="486700" cy="1"/>
            </a:xfrm>
            <a:prstGeom prst="bentConnector3">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2371456-B6B2-45DD-E03A-3BD0488870FF}"/>
                </a:ext>
              </a:extLst>
            </p:cNvPr>
            <p:cNvCxnSpPr/>
            <p:nvPr/>
          </p:nvCxnSpPr>
          <p:spPr>
            <a:xfrm flipV="1">
              <a:off x="8211595" y="4684541"/>
              <a:ext cx="0" cy="486698"/>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a:extLst>
              <a:ext uri="{FF2B5EF4-FFF2-40B4-BE49-F238E27FC236}">
                <a16:creationId xmlns:a16="http://schemas.microsoft.com/office/drawing/2014/main" id="{E641BEB5-C6E3-FA3A-7ECB-61BF78027926}"/>
              </a:ext>
            </a:extLst>
          </p:cNvPr>
          <p:cNvCxnSpPr/>
          <p:nvPr/>
        </p:nvCxnSpPr>
        <p:spPr>
          <a:xfrm>
            <a:off x="9819476" y="5041553"/>
            <a:ext cx="0" cy="8218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519F639-5006-48A4-4B85-C15C1978D34E}"/>
              </a:ext>
            </a:extLst>
          </p:cNvPr>
          <p:cNvCxnSpPr/>
          <p:nvPr/>
        </p:nvCxnSpPr>
        <p:spPr>
          <a:xfrm>
            <a:off x="10781808" y="5041553"/>
            <a:ext cx="0" cy="8218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2C825CA-9257-98C8-0AA1-E951849788C5}"/>
              </a:ext>
            </a:extLst>
          </p:cNvPr>
          <p:cNvCxnSpPr/>
          <p:nvPr/>
        </p:nvCxnSpPr>
        <p:spPr>
          <a:xfrm>
            <a:off x="10304944" y="5035471"/>
            <a:ext cx="0" cy="8218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279">
            <a:extLst>
              <a:ext uri="{FF2B5EF4-FFF2-40B4-BE49-F238E27FC236}">
                <a16:creationId xmlns:a16="http://schemas.microsoft.com/office/drawing/2014/main" id="{32FEFD11-3C42-9F81-2D3D-EC05420F7D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10511" y="6039853"/>
            <a:ext cx="788866" cy="542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ounded Rectangle 15">
            <a:extLst>
              <a:ext uri="{FF2B5EF4-FFF2-40B4-BE49-F238E27FC236}">
                <a16:creationId xmlns:a16="http://schemas.microsoft.com/office/drawing/2014/main" id="{C0037339-D9F0-A747-D8C6-6D287FB47696}"/>
              </a:ext>
            </a:extLst>
          </p:cNvPr>
          <p:cNvSpPr/>
          <p:nvPr/>
        </p:nvSpPr>
        <p:spPr>
          <a:xfrm>
            <a:off x="7149780" y="2066544"/>
            <a:ext cx="1372428" cy="774192"/>
          </a:xfrm>
          <a:prstGeom prst="round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solidFill>
                  <a:schemeClr val="tx1"/>
                </a:solidFill>
              </a:rPr>
              <a:t>Meta Fields</a:t>
            </a:r>
          </a:p>
        </p:txBody>
      </p:sp>
      <p:cxnSp>
        <p:nvCxnSpPr>
          <p:cNvPr id="58" name="Straight Arrow Connector 57">
            <a:extLst>
              <a:ext uri="{FF2B5EF4-FFF2-40B4-BE49-F238E27FC236}">
                <a16:creationId xmlns:a16="http://schemas.microsoft.com/office/drawing/2014/main" id="{0704CACA-89DB-14F6-D9F7-D908C00973DA}"/>
              </a:ext>
            </a:extLst>
          </p:cNvPr>
          <p:cNvCxnSpPr>
            <a:cxnSpLocks/>
          </p:cNvCxnSpPr>
          <p:nvPr/>
        </p:nvCxnSpPr>
        <p:spPr>
          <a:xfrm>
            <a:off x="7831344" y="2941481"/>
            <a:ext cx="0" cy="588103"/>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224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par>
                                <p:cTn id="45" presetID="10"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Meta Fields</a:t>
            </a:r>
          </a:p>
        </p:txBody>
      </p:sp>
      <p:sp>
        <p:nvSpPr>
          <p:cNvPr id="5" name="TextBox 4">
            <a:extLst>
              <a:ext uri="{FF2B5EF4-FFF2-40B4-BE49-F238E27FC236}">
                <a16:creationId xmlns:a16="http://schemas.microsoft.com/office/drawing/2014/main" id="{53A930CA-4924-0A47-86FB-08D6C435C4C2}"/>
              </a:ext>
            </a:extLst>
          </p:cNvPr>
          <p:cNvSpPr txBox="1"/>
          <p:nvPr/>
        </p:nvSpPr>
        <p:spPr>
          <a:xfrm>
            <a:off x="505974" y="5826932"/>
            <a:ext cx="10265511" cy="297004"/>
          </a:xfrm>
          <a:prstGeom prst="rect">
            <a:avLst/>
          </a:prstGeom>
          <a:noFill/>
        </p:spPr>
        <p:txBody>
          <a:bodyPr wrap="square" rtlCol="0">
            <a:spAutoFit/>
          </a:bodyPr>
          <a:lstStyle/>
          <a:p>
            <a:pPr defTabSz="457189">
              <a:lnSpc>
                <a:spcPct val="95000"/>
              </a:lnSpc>
              <a:spcAft>
                <a:spcPts val="600"/>
              </a:spcAft>
            </a:pPr>
            <a:r>
              <a:rPr lang="en-US" sz="1400" dirty="0">
                <a:solidFill>
                  <a:srgbClr val="000000"/>
                </a:solidFill>
                <a:cs typeface="Arial" panose="020B0604020202020204" pitchFamily="34" charset="0"/>
              </a:rPr>
              <a:t>Meta Fields are used in templates to replace them with real values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13" y="1127244"/>
            <a:ext cx="8897609" cy="457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193" y="438527"/>
            <a:ext cx="3777508" cy="688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9451455" y="1257300"/>
            <a:ext cx="2351926" cy="2800767"/>
          </a:xfrm>
          <a:prstGeom prst="rect">
            <a:avLst/>
          </a:prstGeom>
        </p:spPr>
        <p:txBody>
          <a:bodyPr wrap="none">
            <a:spAutoFit/>
          </a:bodyPr>
          <a:lstStyle/>
          <a:p>
            <a:r>
              <a:rPr lang="en-US" sz="1600" b="1" dirty="0">
                <a:solidFill>
                  <a:srgbClr val="000000"/>
                </a:solidFill>
                <a:cs typeface="Arial" panose="020B0604020202020204" pitchFamily="34" charset="0"/>
              </a:rPr>
              <a:t>$(loopback)</a:t>
            </a:r>
          </a:p>
          <a:p>
            <a:r>
              <a:rPr lang="en-US" sz="1600" b="1" dirty="0">
                <a:solidFill>
                  <a:srgbClr val="000000"/>
                </a:solidFill>
                <a:cs typeface="Arial" panose="020B0604020202020204" pitchFamily="34" charset="0"/>
              </a:rPr>
              <a:t>$(hostname)</a:t>
            </a:r>
          </a:p>
          <a:p>
            <a:r>
              <a:rPr lang="en-US" sz="1600" b="1" dirty="0">
                <a:solidFill>
                  <a:srgbClr val="000000"/>
                </a:solidFill>
                <a:cs typeface="Arial" panose="020B0604020202020204" pitchFamily="34" charset="0"/>
              </a:rPr>
              <a:t>$(region)</a:t>
            </a:r>
          </a:p>
          <a:p>
            <a:r>
              <a:rPr lang="en-US" sz="1600" b="1" dirty="0">
                <a:solidFill>
                  <a:srgbClr val="000000"/>
                </a:solidFill>
                <a:cs typeface="Arial" panose="020B0604020202020204" pitchFamily="34" charset="0"/>
              </a:rPr>
              <a:t>$(profile)</a:t>
            </a:r>
          </a:p>
          <a:p>
            <a:r>
              <a:rPr lang="en-US" sz="1600" b="1" dirty="0">
                <a:solidFill>
                  <a:srgbClr val="000000"/>
                </a:solidFill>
                <a:cs typeface="Arial" panose="020B0604020202020204" pitchFamily="34" charset="0"/>
              </a:rPr>
              <a:t>$(</a:t>
            </a:r>
            <a:r>
              <a:rPr lang="en-US" sz="1600" b="1" dirty="0" err="1">
                <a:solidFill>
                  <a:srgbClr val="000000"/>
                </a:solidFill>
                <a:cs typeface="Arial" panose="020B0604020202020204" pitchFamily="34" charset="0"/>
              </a:rPr>
              <a:t>lan_ip</a:t>
            </a:r>
            <a:r>
              <a:rPr lang="en-US" sz="1600" b="1" dirty="0">
                <a:solidFill>
                  <a:srgbClr val="000000"/>
                </a:solidFill>
                <a:cs typeface="Arial" panose="020B0604020202020204" pitchFamily="34" charset="0"/>
              </a:rPr>
              <a:t>)</a:t>
            </a:r>
          </a:p>
          <a:p>
            <a:r>
              <a:rPr lang="en-US" sz="1600" b="1" dirty="0">
                <a:solidFill>
                  <a:srgbClr val="000000"/>
                </a:solidFill>
                <a:cs typeface="Arial" panose="020B0604020202020204" pitchFamily="34" charset="0"/>
              </a:rPr>
              <a:t>$(</a:t>
            </a:r>
            <a:r>
              <a:rPr lang="en-US" sz="1600" b="1" dirty="0" err="1">
                <a:solidFill>
                  <a:srgbClr val="000000"/>
                </a:solidFill>
                <a:cs typeface="Arial" panose="020B0604020202020204" pitchFamily="34" charset="0"/>
              </a:rPr>
              <a:t>mpls_wan_ip</a:t>
            </a:r>
            <a:r>
              <a:rPr lang="en-US" sz="1600" b="1" dirty="0">
                <a:solidFill>
                  <a:srgbClr val="000000"/>
                </a:solidFill>
                <a:cs typeface="Arial" panose="020B0604020202020204" pitchFamily="34" charset="0"/>
              </a:rPr>
              <a:t>)</a:t>
            </a:r>
          </a:p>
          <a:p>
            <a:r>
              <a:rPr lang="en-US" sz="1600" b="1" dirty="0">
                <a:solidFill>
                  <a:srgbClr val="000000"/>
                </a:solidFill>
                <a:cs typeface="Arial" panose="020B0604020202020204" pitchFamily="34" charset="0"/>
              </a:rPr>
              <a:t>$(</a:t>
            </a:r>
            <a:r>
              <a:rPr lang="en-US" sz="1600" b="1" dirty="0" err="1">
                <a:solidFill>
                  <a:srgbClr val="000000"/>
                </a:solidFill>
                <a:cs typeface="Arial" panose="020B0604020202020204" pitchFamily="34" charset="0"/>
              </a:rPr>
              <a:t>mpls_wan_gateway</a:t>
            </a:r>
            <a:r>
              <a:rPr lang="en-US" sz="1600" b="1" dirty="0">
                <a:solidFill>
                  <a:srgbClr val="000000"/>
                </a:solidFill>
                <a:cs typeface="Arial" panose="020B0604020202020204" pitchFamily="34" charset="0"/>
              </a:rPr>
              <a:t>)</a:t>
            </a:r>
          </a:p>
          <a:p>
            <a:endParaRPr lang="en-US" sz="1600" dirty="0">
              <a:solidFill>
                <a:srgbClr val="000000"/>
              </a:solidFill>
              <a:cs typeface="Arial" panose="020B0604020202020204" pitchFamily="34" charset="0"/>
            </a:endParaRPr>
          </a:p>
          <a:p>
            <a:r>
              <a:rPr lang="en-US" sz="1600" dirty="0">
                <a:solidFill>
                  <a:srgbClr val="000000"/>
                </a:solidFill>
                <a:cs typeface="Arial" panose="020B0604020202020204" pitchFamily="34" charset="0"/>
              </a:rPr>
              <a:t>$(</a:t>
            </a:r>
            <a:r>
              <a:rPr lang="en-US" sz="1600" dirty="0" err="1">
                <a:solidFill>
                  <a:srgbClr val="000000"/>
                </a:solidFill>
                <a:cs typeface="Arial" panose="020B0604020202020204" pitchFamily="34" charset="0"/>
              </a:rPr>
              <a:t>outbandwidth</a:t>
            </a:r>
            <a:r>
              <a:rPr lang="en-US" sz="1600" dirty="0">
                <a:solidFill>
                  <a:srgbClr val="000000"/>
                </a:solidFill>
                <a:cs typeface="Arial" panose="020B0604020202020204" pitchFamily="34" charset="0"/>
              </a:rPr>
              <a:t>)</a:t>
            </a:r>
          </a:p>
          <a:p>
            <a:r>
              <a:rPr lang="en-US" sz="1600" dirty="0">
                <a:solidFill>
                  <a:srgbClr val="000000"/>
                </a:solidFill>
                <a:cs typeface="Arial" panose="020B0604020202020204" pitchFamily="34" charset="0"/>
              </a:rPr>
              <a:t>$(</a:t>
            </a:r>
            <a:r>
              <a:rPr lang="en-US" sz="1600" dirty="0" err="1">
                <a:solidFill>
                  <a:srgbClr val="000000"/>
                </a:solidFill>
                <a:cs typeface="Arial" panose="020B0604020202020204" pitchFamily="34" charset="0"/>
              </a:rPr>
              <a:t>inbandwidth</a:t>
            </a:r>
            <a:r>
              <a:rPr lang="en-US" sz="1600" dirty="0">
                <a:solidFill>
                  <a:srgbClr val="000000"/>
                </a:solidFill>
                <a:cs typeface="Arial" panose="020B0604020202020204" pitchFamily="34" charset="0"/>
              </a:rPr>
              <a:t>)</a:t>
            </a:r>
          </a:p>
          <a:p>
            <a:r>
              <a:rPr lang="en-US" sz="1600" dirty="0">
                <a:solidFill>
                  <a:srgbClr val="000000"/>
                </a:solidFill>
                <a:cs typeface="Arial" panose="020B0604020202020204" pitchFamily="34" charset="0"/>
              </a:rPr>
              <a:t>$(</a:t>
            </a:r>
            <a:r>
              <a:rPr lang="en-US" sz="1600" dirty="0" err="1">
                <a:solidFill>
                  <a:srgbClr val="000000"/>
                </a:solidFill>
                <a:cs typeface="Arial" panose="020B0604020202020204" pitchFamily="34" charset="0"/>
              </a:rPr>
              <a:t>shaping_profile</a:t>
            </a:r>
            <a:r>
              <a:rPr lang="en-US" sz="1600" dirty="0">
                <a:solidFill>
                  <a:srgbClr val="000000"/>
                </a:solidFill>
                <a:cs typeface="Arial" panose="020B0604020202020204" pitchFamily="34" charset="0"/>
              </a:rPr>
              <a:t>)</a:t>
            </a:r>
            <a:endParaRPr lang="en-US" sz="1600" dirty="0"/>
          </a:p>
        </p:txBody>
      </p:sp>
    </p:spTree>
    <p:extLst>
      <p:ext uri="{BB962C8B-B14F-4D97-AF65-F5344CB8AC3E}">
        <p14:creationId xmlns:p14="http://schemas.microsoft.com/office/powerpoint/2010/main" val="27422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22CB-431D-B449-BA3E-732B15AA02A5}"/>
              </a:ext>
            </a:extLst>
          </p:cNvPr>
          <p:cNvSpPr>
            <a:spLocks noGrp="1"/>
          </p:cNvSpPr>
          <p:nvPr>
            <p:ph type="title"/>
          </p:nvPr>
        </p:nvSpPr>
        <p:spPr>
          <a:xfrm>
            <a:off x="239258" y="2326409"/>
            <a:ext cx="7997270" cy="1390308"/>
          </a:xfrm>
        </p:spPr>
        <p:txBody>
          <a:bodyPr/>
          <a:lstStyle/>
          <a:p>
            <a:r>
              <a:rPr lang="ru-RU" dirty="0" err="1"/>
              <a:t>Огляд</a:t>
            </a:r>
            <a:r>
              <a:rPr lang="ru-RU" dirty="0"/>
              <a:t> </a:t>
            </a:r>
            <a:r>
              <a:rPr lang="ru-RU" dirty="0" err="1"/>
              <a:t>рішення</a:t>
            </a:r>
            <a:br>
              <a:rPr lang="ru-RU" dirty="0"/>
            </a:br>
            <a:r>
              <a:rPr lang="en-US" dirty="0"/>
              <a:t>Fortinet Secure SD-WAN </a:t>
            </a:r>
          </a:p>
        </p:txBody>
      </p:sp>
    </p:spTree>
    <p:extLst>
      <p:ext uri="{BB962C8B-B14F-4D97-AF65-F5344CB8AC3E}">
        <p14:creationId xmlns:p14="http://schemas.microsoft.com/office/powerpoint/2010/main" val="8903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Device groups</a:t>
            </a:r>
          </a:p>
        </p:txBody>
      </p:sp>
      <p:sp>
        <p:nvSpPr>
          <p:cNvPr id="3" name="Прямоугольник 2"/>
          <p:cNvSpPr/>
          <p:nvPr/>
        </p:nvSpPr>
        <p:spPr>
          <a:xfrm>
            <a:off x="9039674" y="927854"/>
            <a:ext cx="2689198" cy="2862322"/>
          </a:xfrm>
          <a:prstGeom prst="rect">
            <a:avLst/>
          </a:prstGeom>
        </p:spPr>
        <p:txBody>
          <a:bodyPr wrap="none">
            <a:spAutoFit/>
          </a:bodyPr>
          <a:lstStyle/>
          <a:p>
            <a:r>
              <a:rPr lang="en-US" dirty="0"/>
              <a:t>Edge</a:t>
            </a:r>
          </a:p>
          <a:p>
            <a:r>
              <a:rPr lang="en-US" dirty="0"/>
              <a:t>    - Edge-West</a:t>
            </a:r>
          </a:p>
          <a:p>
            <a:r>
              <a:rPr lang="en-US" dirty="0"/>
              <a:t>        - Edge-West-Silver</a:t>
            </a:r>
          </a:p>
          <a:p>
            <a:r>
              <a:rPr lang="en-US" dirty="0"/>
              <a:t>        - Edge-West-Gold</a:t>
            </a:r>
          </a:p>
          <a:p>
            <a:r>
              <a:rPr lang="en-US" dirty="0"/>
              <a:t>    - Edge-East</a:t>
            </a:r>
          </a:p>
          <a:p>
            <a:r>
              <a:rPr lang="en-US" dirty="0"/>
              <a:t>        - Edge-East-Silver</a:t>
            </a:r>
          </a:p>
          <a:p>
            <a:endParaRPr lang="en-US" dirty="0"/>
          </a:p>
          <a:p>
            <a:r>
              <a:rPr lang="en-US" dirty="0"/>
              <a:t>Hubs</a:t>
            </a:r>
          </a:p>
          <a:p>
            <a:r>
              <a:rPr lang="en-US" dirty="0"/>
              <a:t>    - Hubs-West</a:t>
            </a:r>
          </a:p>
          <a:p>
            <a:r>
              <a:rPr lang="en-US" dirty="0"/>
              <a:t>    - Hubs-East</a:t>
            </a:r>
          </a:p>
        </p:txBody>
      </p:sp>
      <p:sp>
        <p:nvSpPr>
          <p:cNvPr id="5" name="TextBox 4">
            <a:extLst>
              <a:ext uri="{FF2B5EF4-FFF2-40B4-BE49-F238E27FC236}">
                <a16:creationId xmlns:a16="http://schemas.microsoft.com/office/drawing/2014/main" id="{53A930CA-4924-0A47-86FB-08D6C435C4C2}"/>
              </a:ext>
            </a:extLst>
          </p:cNvPr>
          <p:cNvSpPr txBox="1"/>
          <p:nvPr/>
        </p:nvSpPr>
        <p:spPr>
          <a:xfrm>
            <a:off x="630936" y="5352968"/>
            <a:ext cx="10265511" cy="297004"/>
          </a:xfrm>
          <a:prstGeom prst="rect">
            <a:avLst/>
          </a:prstGeom>
          <a:noFill/>
        </p:spPr>
        <p:txBody>
          <a:bodyPr wrap="square" rtlCol="0">
            <a:spAutoFit/>
          </a:bodyPr>
          <a:lstStyle/>
          <a:p>
            <a:pPr defTabSz="457189">
              <a:lnSpc>
                <a:spcPct val="95000"/>
              </a:lnSpc>
              <a:spcAft>
                <a:spcPts val="600"/>
              </a:spcAft>
            </a:pPr>
            <a:r>
              <a:rPr lang="en-US" sz="1400" dirty="0"/>
              <a:t>In Device Manager, create a hierarchy of device groups that correspond to the different types of sites in the project.</a:t>
            </a:r>
            <a:endParaRPr lang="en-US" sz="1400" dirty="0">
              <a:solidFill>
                <a:srgbClr val="000000"/>
              </a:solidFill>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6" y="929640"/>
            <a:ext cx="739432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84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Templates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783" y="793335"/>
            <a:ext cx="7577301" cy="414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A85B3A9C-F940-2DBA-9DAD-A67A8150B907}"/>
              </a:ext>
            </a:extLst>
          </p:cNvPr>
          <p:cNvPicPr>
            <a:picLocks noChangeAspect="1"/>
          </p:cNvPicPr>
          <p:nvPr/>
        </p:nvPicPr>
        <p:blipFill>
          <a:blip r:embed="rId3"/>
          <a:stretch>
            <a:fillRect/>
          </a:stretch>
        </p:blipFill>
        <p:spPr>
          <a:xfrm>
            <a:off x="205945" y="1919439"/>
            <a:ext cx="1971675" cy="3171825"/>
          </a:xfrm>
          <a:prstGeom prst="rect">
            <a:avLst/>
          </a:prstGeom>
        </p:spPr>
      </p:pic>
      <p:sp>
        <p:nvSpPr>
          <p:cNvPr id="8" name="TextBox 7">
            <a:extLst>
              <a:ext uri="{FF2B5EF4-FFF2-40B4-BE49-F238E27FC236}">
                <a16:creationId xmlns:a16="http://schemas.microsoft.com/office/drawing/2014/main" id="{D4BA5D27-239A-9F63-47C7-561246D1E2F2}"/>
              </a:ext>
            </a:extLst>
          </p:cNvPr>
          <p:cNvSpPr txBox="1"/>
          <p:nvPr/>
        </p:nvSpPr>
        <p:spPr>
          <a:xfrm>
            <a:off x="2292096" y="447795"/>
            <a:ext cx="1048512" cy="369332"/>
          </a:xfrm>
          <a:prstGeom prst="rect">
            <a:avLst/>
          </a:prstGeom>
          <a:noFill/>
        </p:spPr>
        <p:txBody>
          <a:bodyPr wrap="square">
            <a:spAutoFit/>
          </a:bodyPr>
          <a:lstStyle/>
          <a:p>
            <a:r>
              <a:rPr lang="en-US" sz="1800" dirty="0"/>
              <a:t>System</a:t>
            </a:r>
            <a:endParaRPr lang="en-US" dirty="0"/>
          </a:p>
        </p:txBody>
      </p:sp>
      <p:sp>
        <p:nvSpPr>
          <p:cNvPr id="9" name="Title 1">
            <a:extLst>
              <a:ext uri="{FF2B5EF4-FFF2-40B4-BE49-F238E27FC236}">
                <a16:creationId xmlns:a16="http://schemas.microsoft.com/office/drawing/2014/main" id="{AD2055D0-480F-3AD1-080A-EF15CA2F830A}"/>
              </a:ext>
            </a:extLst>
          </p:cNvPr>
          <p:cNvSpPr txBox="1">
            <a:spLocks/>
          </p:cNvSpPr>
          <p:nvPr/>
        </p:nvSpPr>
        <p:spPr>
          <a:xfrm>
            <a:off x="9345168" y="2671405"/>
            <a:ext cx="2087892" cy="389343"/>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3400" b="1" kern="1200" spc="-150">
                <a:solidFill>
                  <a:schemeClr val="tx1"/>
                </a:solidFill>
                <a:latin typeface="+mj-lt"/>
                <a:ea typeface="+mj-ea"/>
                <a:cs typeface="+mj-cs"/>
              </a:defRPr>
            </a:lvl1pPr>
          </a:lstStyle>
          <a:p>
            <a:r>
              <a:rPr lang="en-US" sz="1800" b="0" dirty="0">
                <a:latin typeface="+mn-lt"/>
                <a:ea typeface="+mn-ea"/>
                <a:cs typeface="+mn-cs"/>
              </a:rPr>
              <a:t>Static route template</a:t>
            </a:r>
          </a:p>
        </p:txBody>
      </p:sp>
      <p:pic>
        <p:nvPicPr>
          <p:cNvPr id="10" name="Picture 2">
            <a:extLst>
              <a:ext uri="{FF2B5EF4-FFF2-40B4-BE49-F238E27FC236}">
                <a16:creationId xmlns:a16="http://schemas.microsoft.com/office/drawing/2014/main" id="{70793051-3294-ED4A-E7E6-9B09E3163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344" y="2949663"/>
            <a:ext cx="6230112" cy="214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2">
            <a:extLst>
              <a:ext uri="{FF2B5EF4-FFF2-40B4-BE49-F238E27FC236}">
                <a16:creationId xmlns:a16="http://schemas.microsoft.com/office/drawing/2014/main" id="{F6FC86A3-DC4F-9630-E411-BEAFAC7AA5F3}"/>
              </a:ext>
            </a:extLst>
          </p:cNvPr>
          <p:cNvSpPr/>
          <p:nvPr/>
        </p:nvSpPr>
        <p:spPr>
          <a:xfrm>
            <a:off x="9271322" y="358771"/>
            <a:ext cx="2082558" cy="2246769"/>
          </a:xfrm>
          <a:prstGeom prst="rect">
            <a:avLst/>
          </a:prstGeom>
        </p:spPr>
        <p:txBody>
          <a:bodyPr wrap="none">
            <a:spAutoFit/>
          </a:bodyPr>
          <a:lstStyle/>
          <a:p>
            <a:r>
              <a:rPr lang="en-US" sz="1400" dirty="0"/>
              <a:t>Edge</a:t>
            </a:r>
          </a:p>
          <a:p>
            <a:r>
              <a:rPr lang="en-US" sz="1400" dirty="0">
                <a:solidFill>
                  <a:schemeClr val="bg2">
                    <a:lumMod val="75000"/>
                  </a:schemeClr>
                </a:solidFill>
              </a:rPr>
              <a:t>    - Edge-West</a:t>
            </a:r>
          </a:p>
          <a:p>
            <a:r>
              <a:rPr lang="en-US" sz="1400" dirty="0">
                <a:solidFill>
                  <a:schemeClr val="bg2">
                    <a:lumMod val="75000"/>
                  </a:schemeClr>
                </a:solidFill>
              </a:rPr>
              <a:t>        - Edge-West-Silver</a:t>
            </a:r>
          </a:p>
          <a:p>
            <a:r>
              <a:rPr lang="en-US" sz="1400" dirty="0">
                <a:solidFill>
                  <a:schemeClr val="bg2">
                    <a:lumMod val="75000"/>
                  </a:schemeClr>
                </a:solidFill>
              </a:rPr>
              <a:t>        - Edge-West-Gold</a:t>
            </a:r>
          </a:p>
          <a:p>
            <a:r>
              <a:rPr lang="en-US" sz="1400" dirty="0">
                <a:solidFill>
                  <a:schemeClr val="bg2">
                    <a:lumMod val="75000"/>
                  </a:schemeClr>
                </a:solidFill>
              </a:rPr>
              <a:t>    - Edge-East</a:t>
            </a:r>
          </a:p>
          <a:p>
            <a:r>
              <a:rPr lang="en-US" sz="1400" dirty="0">
                <a:solidFill>
                  <a:schemeClr val="bg2">
                    <a:lumMod val="75000"/>
                  </a:schemeClr>
                </a:solidFill>
              </a:rPr>
              <a:t>        - Edge-East-Silver</a:t>
            </a:r>
          </a:p>
          <a:p>
            <a:endParaRPr lang="en-US" sz="1400" dirty="0">
              <a:solidFill>
                <a:schemeClr val="bg2">
                  <a:lumMod val="75000"/>
                </a:schemeClr>
              </a:solidFill>
            </a:endParaRPr>
          </a:p>
          <a:p>
            <a:r>
              <a:rPr lang="en-US" sz="1400" dirty="0"/>
              <a:t>Hubs</a:t>
            </a:r>
          </a:p>
          <a:p>
            <a:r>
              <a:rPr lang="en-US" sz="1400" dirty="0">
                <a:solidFill>
                  <a:schemeClr val="bg2">
                    <a:lumMod val="75000"/>
                  </a:schemeClr>
                </a:solidFill>
              </a:rPr>
              <a:t>    - Hubs-West</a:t>
            </a:r>
          </a:p>
          <a:p>
            <a:r>
              <a:rPr lang="en-US" sz="1400" dirty="0">
                <a:solidFill>
                  <a:schemeClr val="bg2">
                    <a:lumMod val="75000"/>
                  </a:schemeClr>
                </a:solidFill>
              </a:rPr>
              <a:t>    - Hubs-East</a:t>
            </a:r>
          </a:p>
        </p:txBody>
      </p:sp>
    </p:spTree>
    <p:extLst>
      <p:ext uri="{BB962C8B-B14F-4D97-AF65-F5344CB8AC3E}">
        <p14:creationId xmlns:p14="http://schemas.microsoft.com/office/powerpoint/2010/main" val="72066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dirty="0"/>
              <a:t>Jinja CLI templates</a:t>
            </a:r>
          </a:p>
        </p:txBody>
      </p:sp>
      <p:sp>
        <p:nvSpPr>
          <p:cNvPr id="6" name="TextBox 5">
            <a:extLst>
              <a:ext uri="{FF2B5EF4-FFF2-40B4-BE49-F238E27FC236}">
                <a16:creationId xmlns:a16="http://schemas.microsoft.com/office/drawing/2014/main" id="{53A930CA-4924-0A47-86FB-08D6C435C4C2}"/>
              </a:ext>
            </a:extLst>
          </p:cNvPr>
          <p:cNvSpPr txBox="1"/>
          <p:nvPr/>
        </p:nvSpPr>
        <p:spPr>
          <a:xfrm>
            <a:off x="688853" y="5141132"/>
            <a:ext cx="10265511" cy="860235"/>
          </a:xfrm>
          <a:prstGeom prst="rect">
            <a:avLst/>
          </a:prstGeom>
          <a:noFill/>
        </p:spPr>
        <p:txBody>
          <a:bodyPr wrap="square" rtlCol="0">
            <a:spAutoFit/>
          </a:bodyPr>
          <a:lstStyle/>
          <a:p>
            <a:pPr defTabSz="457189">
              <a:lnSpc>
                <a:spcPct val="95000"/>
              </a:lnSpc>
              <a:spcAft>
                <a:spcPts val="600"/>
              </a:spcAft>
            </a:pPr>
            <a:r>
              <a:rPr lang="en-US" sz="1400" dirty="0">
                <a:solidFill>
                  <a:srgbClr val="000000"/>
                </a:solidFill>
                <a:cs typeface="Arial" panose="020B0604020202020204" pitchFamily="34" charset="0"/>
              </a:rPr>
              <a:t>- Import Jinja CLI templates </a:t>
            </a:r>
          </a:p>
          <a:p>
            <a:pPr defTabSz="457189">
              <a:lnSpc>
                <a:spcPct val="95000"/>
              </a:lnSpc>
              <a:spcAft>
                <a:spcPts val="600"/>
              </a:spcAft>
            </a:pPr>
            <a:r>
              <a:rPr lang="en-US" sz="1400" dirty="0">
                <a:solidFill>
                  <a:srgbClr val="000000"/>
                </a:solidFill>
                <a:cs typeface="Arial" panose="020B0604020202020204" pitchFamily="34" charset="0"/>
              </a:rPr>
              <a:t>- Create CLI template groups. </a:t>
            </a:r>
          </a:p>
          <a:p>
            <a:pPr defTabSz="457189">
              <a:lnSpc>
                <a:spcPct val="95000"/>
              </a:lnSpc>
              <a:spcAft>
                <a:spcPts val="600"/>
              </a:spcAft>
            </a:pPr>
            <a:r>
              <a:rPr lang="en-US" sz="1400" dirty="0">
                <a:solidFill>
                  <a:srgbClr val="000000"/>
                </a:solidFill>
                <a:cs typeface="Arial" panose="020B0604020202020204" pitchFamily="34" charset="0"/>
              </a:rPr>
              <a:t>- Assign CLI template groups to device groups.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52" y="1144905"/>
            <a:ext cx="8281794" cy="278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688853" y="4754774"/>
            <a:ext cx="2595582" cy="369332"/>
          </a:xfrm>
          <a:prstGeom prst="rect">
            <a:avLst/>
          </a:prstGeom>
        </p:spPr>
        <p:txBody>
          <a:bodyPr wrap="none">
            <a:spAutoFit/>
          </a:bodyPr>
          <a:lstStyle/>
          <a:p>
            <a:r>
              <a:rPr lang="en-US" dirty="0"/>
              <a:t>https://j2live.ttl255.com/</a:t>
            </a:r>
          </a:p>
        </p:txBody>
      </p:sp>
      <p:pic>
        <p:nvPicPr>
          <p:cNvPr id="3" name="Picture 2">
            <a:extLst>
              <a:ext uri="{FF2B5EF4-FFF2-40B4-BE49-F238E27FC236}">
                <a16:creationId xmlns:a16="http://schemas.microsoft.com/office/drawing/2014/main" id="{DC37DC97-B454-AB48-3063-3BC76D467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110" y="556261"/>
            <a:ext cx="5582406" cy="264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A6E4861-BDAC-8CAD-7F37-80ED7FC4E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783" y="3386013"/>
            <a:ext cx="5571733" cy="261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76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BC6EC-6FAB-9545-81EA-780DBDF72149}"/>
              </a:ext>
            </a:extLst>
          </p:cNvPr>
          <p:cNvSpPr>
            <a:spLocks noGrp="1"/>
          </p:cNvSpPr>
          <p:nvPr>
            <p:ph type="title"/>
          </p:nvPr>
        </p:nvSpPr>
        <p:spPr>
          <a:xfrm>
            <a:off x="627062" y="259264"/>
            <a:ext cx="10837164" cy="413332"/>
          </a:xfrm>
        </p:spPr>
        <p:txBody>
          <a:bodyPr/>
          <a:lstStyle/>
          <a:p>
            <a:r>
              <a:rPr lang="en-US" sz="2800" dirty="0"/>
              <a:t>SD-WAN  </a:t>
            </a:r>
            <a:r>
              <a:rPr lang="en-US" sz="2800" b="0" dirty="0"/>
              <a:t>Zones</a:t>
            </a:r>
          </a:p>
        </p:txBody>
      </p:sp>
      <p:sp>
        <p:nvSpPr>
          <p:cNvPr id="44" name="TextBox 43">
            <a:extLst>
              <a:ext uri="{FF2B5EF4-FFF2-40B4-BE49-F238E27FC236}">
                <a16:creationId xmlns:a16="http://schemas.microsoft.com/office/drawing/2014/main" id="{BFAF9212-D259-9E49-AD13-0CD85196F897}"/>
              </a:ext>
            </a:extLst>
          </p:cNvPr>
          <p:cNvSpPr txBox="1"/>
          <p:nvPr/>
        </p:nvSpPr>
        <p:spPr>
          <a:xfrm>
            <a:off x="11266833" y="126144"/>
            <a:ext cx="913776" cy="297004"/>
          </a:xfrm>
          <a:prstGeom prst="rect">
            <a:avLst/>
          </a:prstGeom>
          <a:noFill/>
        </p:spPr>
        <p:txBody>
          <a:bodyPr wrap="none" rtlCol="0">
            <a:spAutoFit/>
          </a:bodyPr>
          <a:lstStyle/>
          <a:p>
            <a:pPr algn="ctr" defTabSz="457189">
              <a:lnSpc>
                <a:spcPct val="95000"/>
              </a:lnSpc>
              <a:spcAft>
                <a:spcPts val="600"/>
              </a:spcAft>
            </a:pPr>
            <a:r>
              <a:rPr lang="en-US" sz="1400" b="1" dirty="0">
                <a:solidFill>
                  <a:srgbClr val="DA291C"/>
                </a:solidFill>
                <a:cs typeface="Arial" panose="020B0604020202020204" pitchFamily="34" charset="0"/>
              </a:rPr>
              <a:t>SD-WAN</a:t>
            </a:r>
          </a:p>
        </p:txBody>
      </p:sp>
      <p:sp>
        <p:nvSpPr>
          <p:cNvPr id="46" name="TextBox 45">
            <a:extLst>
              <a:ext uri="{FF2B5EF4-FFF2-40B4-BE49-F238E27FC236}">
                <a16:creationId xmlns:a16="http://schemas.microsoft.com/office/drawing/2014/main" id="{293F3138-8DDB-0C48-A160-BACDE5F5913D}"/>
              </a:ext>
            </a:extLst>
          </p:cNvPr>
          <p:cNvSpPr txBox="1"/>
          <p:nvPr/>
        </p:nvSpPr>
        <p:spPr>
          <a:xfrm>
            <a:off x="627062" y="1641173"/>
            <a:ext cx="11130089" cy="2502223"/>
          </a:xfrm>
          <a:prstGeom prst="rect">
            <a:avLst/>
          </a:prstGeom>
          <a:noFill/>
        </p:spPr>
        <p:txBody>
          <a:bodyPr wrap="square" rtlCol="0">
            <a:spAutoFit/>
          </a:bodyPr>
          <a:lstStyle/>
          <a:p>
            <a:pPr marL="285750" indent="-285750" defTabSz="457189">
              <a:lnSpc>
                <a:spcPct val="95000"/>
              </a:lnSpc>
              <a:spcAft>
                <a:spcPts val="600"/>
              </a:spcAft>
              <a:buFont typeface="Arial" panose="020B0604020202020204" pitchFamily="34" charset="0"/>
              <a:buChar char="•"/>
            </a:pPr>
            <a:r>
              <a:rPr lang="en-US" sz="1600" dirty="0">
                <a:solidFill>
                  <a:srgbClr val="000000"/>
                </a:solidFill>
                <a:cs typeface="Arial" panose="020B0604020202020204" pitchFamily="34" charset="0"/>
              </a:rPr>
              <a:t>Used similarly to Firewall Zones.</a:t>
            </a:r>
          </a:p>
          <a:p>
            <a:pPr marL="285750" indent="-285750" defTabSz="457189">
              <a:lnSpc>
                <a:spcPct val="95000"/>
              </a:lnSpc>
              <a:spcAft>
                <a:spcPts val="600"/>
              </a:spcAft>
              <a:buFont typeface="Arial" panose="020B0604020202020204" pitchFamily="34" charset="0"/>
              <a:buChar char="•"/>
            </a:pPr>
            <a:r>
              <a:rPr lang="en-US" sz="1600" dirty="0">
                <a:solidFill>
                  <a:srgbClr val="000000"/>
                </a:solidFill>
                <a:cs typeface="Arial" panose="020B0604020202020204" pitchFamily="34" charset="0"/>
              </a:rPr>
              <a:t>Can hold multiple Interfaces/Overlays as a single object.</a:t>
            </a:r>
          </a:p>
          <a:p>
            <a:pPr marL="285750" indent="-285750" defTabSz="457189">
              <a:lnSpc>
                <a:spcPct val="95000"/>
              </a:lnSpc>
              <a:spcAft>
                <a:spcPts val="600"/>
              </a:spcAft>
              <a:buFont typeface="Arial" panose="020B0604020202020204" pitchFamily="34" charset="0"/>
              <a:buChar char="•"/>
            </a:pPr>
            <a:r>
              <a:rPr lang="en-US" sz="1600" dirty="0">
                <a:solidFill>
                  <a:srgbClr val="000000"/>
                </a:solidFill>
                <a:cs typeface="Arial" panose="020B0604020202020204" pitchFamily="34" charset="0"/>
              </a:rPr>
              <a:t>Easier reference-ability within Firewall Rules as well as SD-WAN.</a:t>
            </a:r>
          </a:p>
          <a:p>
            <a:pPr marL="285750" indent="-285750" defTabSz="457189">
              <a:lnSpc>
                <a:spcPct val="95000"/>
              </a:lnSpc>
              <a:spcAft>
                <a:spcPts val="600"/>
              </a:spcAft>
              <a:buFont typeface="Arial" panose="020B0604020202020204" pitchFamily="34" charset="0"/>
              <a:buChar char="•"/>
            </a:pPr>
            <a:r>
              <a:rPr lang="en-US" sz="1600" b="1" i="1" dirty="0">
                <a:solidFill>
                  <a:srgbClr val="000000"/>
                </a:solidFill>
                <a:cs typeface="Arial" panose="020B0604020202020204" pitchFamily="34" charset="0"/>
              </a:rPr>
              <a:t>Try to create SD-WAN zones using logical separation </a:t>
            </a:r>
            <a:r>
              <a:rPr lang="en-US" sz="1600" dirty="0">
                <a:solidFill>
                  <a:srgbClr val="000000"/>
                </a:solidFill>
                <a:cs typeface="Arial" panose="020B0604020202020204" pitchFamily="34" charset="0"/>
              </a:rPr>
              <a:t>e.g.</a:t>
            </a:r>
          </a:p>
          <a:p>
            <a:pPr marL="742950" lvl="1" indent="-285750" defTabSz="457189">
              <a:lnSpc>
                <a:spcPct val="95000"/>
              </a:lnSpc>
              <a:spcAft>
                <a:spcPts val="600"/>
              </a:spcAft>
              <a:buFont typeface="Arial" panose="020B0604020202020204" pitchFamily="34" charset="0"/>
              <a:buChar char="•"/>
            </a:pPr>
            <a:r>
              <a:rPr lang="en-US" sz="1600" dirty="0">
                <a:solidFill>
                  <a:srgbClr val="000000"/>
                </a:solidFill>
                <a:cs typeface="Arial" panose="020B0604020202020204" pitchFamily="34" charset="0"/>
              </a:rPr>
              <a:t>Is it an overlay or an underlay?</a:t>
            </a:r>
          </a:p>
          <a:p>
            <a:pPr marL="742950" lvl="1" indent="-285750" defTabSz="457189">
              <a:lnSpc>
                <a:spcPct val="95000"/>
              </a:lnSpc>
              <a:spcAft>
                <a:spcPts val="600"/>
              </a:spcAft>
              <a:buFont typeface="Arial" panose="020B0604020202020204" pitchFamily="34" charset="0"/>
              <a:buChar char="•"/>
            </a:pPr>
            <a:r>
              <a:rPr lang="en-US" sz="1600" dirty="0">
                <a:solidFill>
                  <a:srgbClr val="000000"/>
                </a:solidFill>
                <a:cs typeface="Arial" panose="020B0604020202020204" pitchFamily="34" charset="0"/>
              </a:rPr>
              <a:t>Would you have different firewall policies/rules for one of the interfaces?</a:t>
            </a:r>
          </a:p>
          <a:p>
            <a:pPr marL="742950" lvl="1" indent="-285750" defTabSz="457189">
              <a:lnSpc>
                <a:spcPct val="95000"/>
              </a:lnSpc>
              <a:spcAft>
                <a:spcPts val="600"/>
              </a:spcAft>
              <a:buFont typeface="Arial" panose="020B0604020202020204" pitchFamily="34" charset="0"/>
              <a:buChar char="•"/>
            </a:pPr>
            <a:r>
              <a:rPr lang="en-US" sz="1600" dirty="0">
                <a:solidFill>
                  <a:srgbClr val="000000"/>
                </a:solidFill>
                <a:cs typeface="Arial" panose="020B0604020202020204" pitchFamily="34" charset="0"/>
              </a:rPr>
              <a:t>Would you apply NAT differently in one of the interfaces?</a:t>
            </a:r>
          </a:p>
          <a:p>
            <a:pPr defTabSz="457189">
              <a:lnSpc>
                <a:spcPct val="95000"/>
              </a:lnSpc>
              <a:spcAft>
                <a:spcPts val="600"/>
              </a:spcAft>
            </a:pPr>
            <a:endParaRPr lang="en-US" sz="1600" dirty="0">
              <a:solidFill>
                <a:srgbClr val="000000"/>
              </a:solidFill>
              <a:cs typeface="Arial" panose="020B0604020202020204" pitchFamily="34" charset="0"/>
            </a:endParaRPr>
          </a:p>
        </p:txBody>
      </p:sp>
      <p:sp>
        <p:nvSpPr>
          <p:cNvPr id="49" name="TextBox 48">
            <a:extLst>
              <a:ext uri="{FF2B5EF4-FFF2-40B4-BE49-F238E27FC236}">
                <a16:creationId xmlns:a16="http://schemas.microsoft.com/office/drawing/2014/main" id="{A8C03755-83D3-E244-82F4-D629F21880AE}"/>
              </a:ext>
            </a:extLst>
          </p:cNvPr>
          <p:cNvSpPr txBox="1"/>
          <p:nvPr/>
        </p:nvSpPr>
        <p:spPr>
          <a:xfrm>
            <a:off x="762973" y="5863472"/>
            <a:ext cx="1470274" cy="297004"/>
          </a:xfrm>
          <a:prstGeom prst="rect">
            <a:avLst/>
          </a:prstGeom>
          <a:noFill/>
        </p:spPr>
        <p:txBody>
          <a:bodyPr wrap="none" rtlCol="0">
            <a:spAutoFit/>
          </a:bodyPr>
          <a:lstStyle/>
          <a:p>
            <a:pPr algn="ctr" defTabSz="457189">
              <a:lnSpc>
                <a:spcPct val="95000"/>
              </a:lnSpc>
              <a:spcAft>
                <a:spcPts val="600"/>
              </a:spcAft>
            </a:pPr>
            <a:r>
              <a:rPr lang="en-US" sz="1400" dirty="0">
                <a:solidFill>
                  <a:srgbClr val="000000"/>
                </a:solidFill>
                <a:cs typeface="Arial" panose="020B0604020202020204" pitchFamily="34" charset="0"/>
              </a:rPr>
              <a:t>Firewall Policies</a:t>
            </a:r>
          </a:p>
        </p:txBody>
      </p:sp>
      <p:pic>
        <p:nvPicPr>
          <p:cNvPr id="4" name="Picture 3">
            <a:extLst>
              <a:ext uri="{FF2B5EF4-FFF2-40B4-BE49-F238E27FC236}">
                <a16:creationId xmlns:a16="http://schemas.microsoft.com/office/drawing/2014/main" id="{6AA12DBB-2A02-3BBE-F032-0340803668B9}"/>
              </a:ext>
            </a:extLst>
          </p:cNvPr>
          <p:cNvPicPr>
            <a:picLocks noChangeAspect="1"/>
          </p:cNvPicPr>
          <p:nvPr/>
        </p:nvPicPr>
        <p:blipFill>
          <a:blip r:embed="rId2"/>
          <a:stretch>
            <a:fillRect/>
          </a:stretch>
        </p:blipFill>
        <p:spPr>
          <a:xfrm>
            <a:off x="762973" y="4090283"/>
            <a:ext cx="4514850" cy="1495425"/>
          </a:xfrm>
          <a:prstGeom prst="rect">
            <a:avLst/>
          </a:prstGeom>
        </p:spPr>
      </p:pic>
    </p:spTree>
    <p:extLst>
      <p:ext uri="{BB962C8B-B14F-4D97-AF65-F5344CB8AC3E}">
        <p14:creationId xmlns:p14="http://schemas.microsoft.com/office/powerpoint/2010/main" val="214774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274798"/>
            <a:ext cx="5038344" cy="487680"/>
          </a:xfrm>
        </p:spPr>
        <p:txBody>
          <a:bodyPr/>
          <a:lstStyle/>
          <a:p>
            <a:r>
              <a:rPr lang="en-US" sz="2800" dirty="0"/>
              <a:t>SD-WAN  </a:t>
            </a:r>
            <a:r>
              <a:rPr lang="en-US" sz="2800" b="0" spc="-150" dirty="0">
                <a:latin typeface="+mj-lt"/>
                <a:ea typeface="+mj-ea"/>
                <a:cs typeface="+mj-cs"/>
              </a:rPr>
              <a:t>Performance SLA </a:t>
            </a:r>
            <a:endParaRPr lang="en-US" sz="1400" b="0" dirty="0"/>
          </a:p>
        </p:txBody>
      </p:sp>
      <p:sp>
        <p:nvSpPr>
          <p:cNvPr id="7" name="TextBox 6">
            <a:extLst>
              <a:ext uri="{FF2B5EF4-FFF2-40B4-BE49-F238E27FC236}">
                <a16:creationId xmlns:a16="http://schemas.microsoft.com/office/drawing/2014/main" id="{BFAF9212-D259-9E49-AD13-0CD85196F897}"/>
              </a:ext>
            </a:extLst>
          </p:cNvPr>
          <p:cNvSpPr txBox="1"/>
          <p:nvPr/>
        </p:nvSpPr>
        <p:spPr>
          <a:xfrm>
            <a:off x="11183013" y="130368"/>
            <a:ext cx="913776" cy="297004"/>
          </a:xfrm>
          <a:prstGeom prst="rect">
            <a:avLst/>
          </a:prstGeom>
          <a:noFill/>
        </p:spPr>
        <p:txBody>
          <a:bodyPr wrap="none" rtlCol="0">
            <a:spAutoFit/>
          </a:bodyPr>
          <a:lstStyle/>
          <a:p>
            <a:pPr algn="ctr" defTabSz="457189">
              <a:lnSpc>
                <a:spcPct val="95000"/>
              </a:lnSpc>
              <a:spcAft>
                <a:spcPts val="600"/>
              </a:spcAft>
            </a:pPr>
            <a:r>
              <a:rPr lang="en-US" sz="1400" b="1" dirty="0">
                <a:solidFill>
                  <a:srgbClr val="DA291C"/>
                </a:solidFill>
                <a:cs typeface="Arial" panose="020B0604020202020204" pitchFamily="34" charset="0"/>
              </a:rPr>
              <a:t>SD-WAN</a:t>
            </a:r>
          </a:p>
        </p:txBody>
      </p:sp>
      <p:pic>
        <p:nvPicPr>
          <p:cNvPr id="8" name="Picture 7">
            <a:extLst>
              <a:ext uri="{FF2B5EF4-FFF2-40B4-BE49-F238E27FC236}">
                <a16:creationId xmlns:a16="http://schemas.microsoft.com/office/drawing/2014/main" id="{2F8D37E9-351F-5FC2-AC8C-2A3EF00F9905}"/>
              </a:ext>
            </a:extLst>
          </p:cNvPr>
          <p:cNvPicPr>
            <a:picLocks noChangeAspect="1"/>
          </p:cNvPicPr>
          <p:nvPr/>
        </p:nvPicPr>
        <p:blipFill>
          <a:blip r:embed="rId2"/>
          <a:stretch>
            <a:fillRect/>
          </a:stretch>
        </p:blipFill>
        <p:spPr>
          <a:xfrm>
            <a:off x="6203270" y="1155320"/>
            <a:ext cx="4740051" cy="1729890"/>
          </a:xfrm>
          <a:prstGeom prst="rect">
            <a:avLst/>
          </a:prstGeom>
          <a:ln>
            <a:solidFill>
              <a:schemeClr val="tx1"/>
            </a:solidFill>
          </a:ln>
        </p:spPr>
      </p:pic>
      <p:pic>
        <p:nvPicPr>
          <p:cNvPr id="9" name="Picture 8">
            <a:extLst>
              <a:ext uri="{FF2B5EF4-FFF2-40B4-BE49-F238E27FC236}">
                <a16:creationId xmlns:a16="http://schemas.microsoft.com/office/drawing/2014/main" id="{A7107394-FE23-6FE8-B059-54A78356F0ED}"/>
              </a:ext>
            </a:extLst>
          </p:cNvPr>
          <p:cNvPicPr>
            <a:picLocks noChangeAspect="1"/>
          </p:cNvPicPr>
          <p:nvPr/>
        </p:nvPicPr>
        <p:blipFill>
          <a:blip r:embed="rId3"/>
          <a:stretch>
            <a:fillRect/>
          </a:stretch>
        </p:blipFill>
        <p:spPr>
          <a:xfrm>
            <a:off x="426823" y="1140588"/>
            <a:ext cx="5114747" cy="3630040"/>
          </a:xfrm>
          <a:prstGeom prst="rect">
            <a:avLst/>
          </a:prstGeom>
          <a:ln>
            <a:solidFill>
              <a:schemeClr val="tx1"/>
            </a:solidFill>
          </a:ln>
        </p:spPr>
      </p:pic>
      <p:sp>
        <p:nvSpPr>
          <p:cNvPr id="10" name="Line Callout 1 (Accent Bar) 5">
            <a:extLst>
              <a:ext uri="{FF2B5EF4-FFF2-40B4-BE49-F238E27FC236}">
                <a16:creationId xmlns:a16="http://schemas.microsoft.com/office/drawing/2014/main" id="{436BBCB0-47C1-8DC2-57D1-1CE2344F3D72}"/>
              </a:ext>
            </a:extLst>
          </p:cNvPr>
          <p:cNvSpPr/>
          <p:nvPr/>
        </p:nvSpPr>
        <p:spPr>
          <a:xfrm>
            <a:off x="6028673" y="1140588"/>
            <a:ext cx="5071449" cy="1744621"/>
          </a:xfrm>
          <a:prstGeom prst="accentCallout1">
            <a:avLst>
              <a:gd name="adj1" fmla="val 28038"/>
              <a:gd name="adj2" fmla="val 112"/>
              <a:gd name="adj3" fmla="val 64276"/>
              <a:gd name="adj4" fmla="val -3131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2DB3B821-745F-367B-B333-EF15E1E3DEE9}"/>
              </a:ext>
            </a:extLst>
          </p:cNvPr>
          <p:cNvSpPr txBox="1">
            <a:spLocks/>
          </p:cNvSpPr>
          <p:nvPr/>
        </p:nvSpPr>
        <p:spPr>
          <a:xfrm>
            <a:off x="5980175" y="3191851"/>
            <a:ext cx="5541265" cy="1947077"/>
          </a:xfrm>
          <a:prstGeom prst="rect">
            <a:avLst/>
          </a:prstGeom>
        </p:spPr>
        <p:txBody>
          <a:bodyPr/>
          <a:lst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dirty="0"/>
          </a:p>
          <a:p>
            <a:r>
              <a:rPr lang="en-CA" sz="1400" dirty="0" err="1"/>
              <a:t>FortiManager</a:t>
            </a:r>
            <a:r>
              <a:rPr lang="en-CA" sz="1400" dirty="0"/>
              <a:t> link health monitor options:</a:t>
            </a:r>
          </a:p>
          <a:p>
            <a:pPr lvl="1"/>
            <a:r>
              <a:rPr lang="en-US" sz="1400" dirty="0"/>
              <a:t>DNS, HTTP, PING, </a:t>
            </a:r>
            <a:r>
              <a:rPr lang="en-CA" sz="1400" dirty="0"/>
              <a:t>TCP echo, UDP echo,  TWAMP</a:t>
            </a:r>
          </a:p>
          <a:p>
            <a:r>
              <a:rPr lang="en-CA" sz="1400" dirty="0"/>
              <a:t>FortiGate: Ping, HTTP</a:t>
            </a:r>
          </a:p>
          <a:p>
            <a:pPr lvl="1"/>
            <a:r>
              <a:rPr lang="en-CA" sz="1400" dirty="0"/>
              <a:t>CLI: DNS, HTTP, </a:t>
            </a:r>
            <a:r>
              <a:rPr lang="en-US" sz="1400" dirty="0"/>
              <a:t>PING, </a:t>
            </a:r>
            <a:r>
              <a:rPr lang="en-CA" sz="1400" dirty="0"/>
              <a:t>TCP echo, UDP echo,  TWAMP</a:t>
            </a:r>
          </a:p>
          <a:p>
            <a:pPr lvl="1"/>
            <a:endParaRPr lang="en-CA" sz="1400" dirty="0"/>
          </a:p>
          <a:p>
            <a:endParaRPr lang="en-CA" sz="1400" dirty="0"/>
          </a:p>
          <a:p>
            <a:pPr marL="0" indent="0">
              <a:buFont typeface="Arial" panose="020B0604020202020204" pitchFamily="34" charset="0"/>
              <a:buNone/>
            </a:pPr>
            <a:endParaRPr lang="en-CA" sz="1400" dirty="0"/>
          </a:p>
        </p:txBody>
      </p:sp>
    </p:spTree>
    <p:extLst>
      <p:ext uri="{BB962C8B-B14F-4D97-AF65-F5344CB8AC3E}">
        <p14:creationId xmlns:p14="http://schemas.microsoft.com/office/powerpoint/2010/main" val="404157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dirty="0"/>
              <a:t>SD-WAN</a:t>
            </a:r>
            <a:r>
              <a:rPr lang="en-US" sz="2800" b="0" dirty="0"/>
              <a:t> Rules</a:t>
            </a:r>
            <a:endParaRPr lang="en-US" sz="28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 y="1302639"/>
            <a:ext cx="6767208" cy="320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4">
            <a:extLst>
              <a:ext uri="{FF2B5EF4-FFF2-40B4-BE49-F238E27FC236}">
                <a16:creationId xmlns:a16="http://schemas.microsoft.com/office/drawing/2014/main" id="{C4966242-CC3E-D673-ECC5-54AEFFB520A9}"/>
              </a:ext>
            </a:extLst>
          </p:cNvPr>
          <p:cNvSpPr txBox="1">
            <a:spLocks/>
          </p:cNvSpPr>
          <p:nvPr/>
        </p:nvSpPr>
        <p:spPr>
          <a:xfrm>
            <a:off x="7176425" y="1225536"/>
            <a:ext cx="4058503" cy="5291088"/>
          </a:xfrm>
          <a:prstGeom prst="rect">
            <a:avLst/>
          </a:prstGeom>
        </p:spPr>
        <p:txBody>
          <a:bodyPr>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dirty="0"/>
              <a:t>Правила можуть визначати </a:t>
            </a:r>
            <a:r>
              <a:rPr lang="ru-RU" sz="1400" b="1" dirty="0"/>
              <a:t>шаблон трафіку</a:t>
            </a:r>
            <a:r>
              <a:rPr lang="ru-RU" sz="1400" dirty="0"/>
              <a:t> з урахуванням </a:t>
            </a:r>
            <a:r>
              <a:rPr lang="en-US" sz="1400" dirty="0"/>
              <a:t>:</a:t>
            </a:r>
          </a:p>
          <a:p>
            <a:pPr lvl="1"/>
            <a:r>
              <a:rPr lang="en-CA" sz="1400" dirty="0"/>
              <a:t>Source IP address, destination IP address, or port number</a:t>
            </a:r>
          </a:p>
          <a:p>
            <a:pPr lvl="1"/>
            <a:r>
              <a:rPr lang="en-CA" sz="1400" dirty="0"/>
              <a:t>Internet services database (ISDB) address object</a:t>
            </a:r>
          </a:p>
          <a:p>
            <a:pPr lvl="1"/>
            <a:r>
              <a:rPr lang="en-CA" sz="1400" dirty="0"/>
              <a:t>Users or user groups</a:t>
            </a:r>
          </a:p>
          <a:p>
            <a:pPr lvl="1"/>
            <a:r>
              <a:rPr lang="en-CA" sz="1400" dirty="0"/>
              <a:t>Type of service (</a:t>
            </a:r>
            <a:r>
              <a:rPr lang="en-CA" sz="1400" dirty="0" err="1"/>
              <a:t>ToS</a:t>
            </a:r>
            <a:r>
              <a:rPr lang="en-CA" sz="1400" dirty="0"/>
              <a:t>) </a:t>
            </a:r>
          </a:p>
          <a:p>
            <a:r>
              <a:rPr lang="ru-RU" sz="1400" dirty="0"/>
              <a:t>Використовуйте правила для маршрутизації трафіку через </a:t>
            </a:r>
            <a:r>
              <a:rPr lang="en-US" sz="1400" dirty="0"/>
              <a:t>member</a:t>
            </a:r>
            <a:r>
              <a:rPr lang="uk-UA" sz="1400" dirty="0"/>
              <a:t>-інтерфейси </a:t>
            </a:r>
            <a:r>
              <a:rPr lang="en-US" sz="1400" dirty="0"/>
              <a:t>, </a:t>
            </a:r>
            <a:r>
              <a:rPr lang="ru-RU" sz="1400" dirty="0"/>
              <a:t>які найкраще відповідають Вашим потребам</a:t>
            </a:r>
            <a:endParaRPr lang="en-CA" sz="1400" dirty="0"/>
          </a:p>
          <a:p>
            <a:r>
              <a:rPr lang="ru-RU" sz="1400" dirty="0"/>
              <a:t>На основі вибраного </a:t>
            </a:r>
            <a:r>
              <a:rPr lang="ru-RU" sz="1400" b="1" dirty="0"/>
              <a:t>шаблону трафіку </a:t>
            </a:r>
            <a:r>
              <a:rPr lang="ru-RU" sz="1400" dirty="0"/>
              <a:t>вибирається вихідна стратегія. Це визначає, як має протікати трафік.</a:t>
            </a:r>
          </a:p>
          <a:p>
            <a:endParaRPr lang="ru-RU" sz="1400" dirty="0"/>
          </a:p>
          <a:p>
            <a:endParaRPr lang="en-CA" sz="1400" dirty="0"/>
          </a:p>
        </p:txBody>
      </p:sp>
    </p:spTree>
    <p:extLst>
      <p:ext uri="{BB962C8B-B14F-4D97-AF65-F5344CB8AC3E}">
        <p14:creationId xmlns:p14="http://schemas.microsoft.com/office/powerpoint/2010/main" val="2001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SD-WAN Rules</a:t>
            </a:r>
            <a:r>
              <a:rPr lang="en-CA" sz="2800" dirty="0"/>
              <a:t>—</a:t>
            </a:r>
            <a:r>
              <a:rPr lang="en-US" sz="2800" dirty="0"/>
              <a:t>Manual  </a:t>
            </a:r>
          </a:p>
        </p:txBody>
      </p:sp>
      <p:pic>
        <p:nvPicPr>
          <p:cNvPr id="5" name="Picture 4"/>
          <p:cNvPicPr>
            <a:picLocks noChangeAspect="1"/>
          </p:cNvPicPr>
          <p:nvPr/>
        </p:nvPicPr>
        <p:blipFill>
          <a:blip r:embed="rId3"/>
          <a:stretch>
            <a:fillRect/>
          </a:stretch>
        </p:blipFill>
        <p:spPr>
          <a:xfrm>
            <a:off x="1248922" y="866482"/>
            <a:ext cx="9559502" cy="1163960"/>
          </a:xfrm>
          <a:prstGeom prst="rect">
            <a:avLst/>
          </a:prstGeom>
          <a:ln w="25400">
            <a:solidFill>
              <a:schemeClr val="tx1"/>
            </a:solidFill>
          </a:ln>
        </p:spPr>
      </p:pic>
      <p:sp>
        <p:nvSpPr>
          <p:cNvPr id="2" name="TextBox 1">
            <a:extLst>
              <a:ext uri="{FF2B5EF4-FFF2-40B4-BE49-F238E27FC236}">
                <a16:creationId xmlns:a16="http://schemas.microsoft.com/office/drawing/2014/main" id="{CBD90FF7-55C9-3F2C-FD94-7C9DB5A53702}"/>
              </a:ext>
            </a:extLst>
          </p:cNvPr>
          <p:cNvSpPr txBox="1"/>
          <p:nvPr/>
        </p:nvSpPr>
        <p:spPr>
          <a:xfrm>
            <a:off x="1156292" y="4650438"/>
            <a:ext cx="8487112" cy="1141851"/>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How does it Work?</a:t>
            </a:r>
          </a:p>
          <a:p>
            <a:pPr defTabSz="457189">
              <a:lnSpc>
                <a:spcPct val="95000"/>
              </a:lnSpc>
              <a:spcAft>
                <a:spcPts val="600"/>
              </a:spcAft>
            </a:pPr>
            <a:endParaRPr lang="en-US" sz="1400" dirty="0">
              <a:solidFill>
                <a:srgbClr val="000000"/>
              </a:solidFill>
              <a:cs typeface="Arial" panose="020B0604020202020204" pitchFamily="34" charset="0"/>
            </a:endParaRP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Traffic always use the first link in the list assuming it is viable within the Routing Table. </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Traffic will move to next link if first link is removed from routing table and/or there are link-level issues.</a:t>
            </a:r>
          </a:p>
        </p:txBody>
      </p:sp>
      <p:sp>
        <p:nvSpPr>
          <p:cNvPr id="3" name="TextBox 2">
            <a:extLst>
              <a:ext uri="{FF2B5EF4-FFF2-40B4-BE49-F238E27FC236}">
                <a16:creationId xmlns:a16="http://schemas.microsoft.com/office/drawing/2014/main" id="{A1A3588D-1B64-6BCB-472C-E1A2E27E74CC}"/>
              </a:ext>
            </a:extLst>
          </p:cNvPr>
          <p:cNvSpPr txBox="1"/>
          <p:nvPr/>
        </p:nvSpPr>
        <p:spPr>
          <a:xfrm>
            <a:off x="1156291" y="3485331"/>
            <a:ext cx="8510954" cy="860235"/>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Scenario where this makes sense?</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Simple scenarios with Active/Passive design.</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Customer wants Active Internet Link and backup 4G/LTE.</a:t>
            </a:r>
          </a:p>
        </p:txBody>
      </p:sp>
      <p:sp>
        <p:nvSpPr>
          <p:cNvPr id="6" name="TextBox 5">
            <a:extLst>
              <a:ext uri="{FF2B5EF4-FFF2-40B4-BE49-F238E27FC236}">
                <a16:creationId xmlns:a16="http://schemas.microsoft.com/office/drawing/2014/main" id="{7985B10B-B611-A439-BD9E-77304401FD71}"/>
              </a:ext>
            </a:extLst>
          </p:cNvPr>
          <p:cNvSpPr txBox="1"/>
          <p:nvPr/>
        </p:nvSpPr>
        <p:spPr>
          <a:xfrm>
            <a:off x="1156291" y="2376837"/>
            <a:ext cx="8510954" cy="783291"/>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What does it do?</a:t>
            </a:r>
          </a:p>
          <a:p>
            <a:pPr defTabSz="457189">
              <a:lnSpc>
                <a:spcPct val="95000"/>
              </a:lnSpc>
              <a:spcAft>
                <a:spcPts val="600"/>
              </a:spcAft>
            </a:pPr>
            <a:r>
              <a:rPr lang="en-US" sz="1400" dirty="0">
                <a:solidFill>
                  <a:srgbClr val="000000"/>
                </a:solidFill>
                <a:cs typeface="Arial" panose="020B0604020202020204" pitchFamily="34" charset="0"/>
              </a:rPr>
              <a:t>Rudimentary Policy-Route, Pushes traffic to a single link. There is no SLA being measured for this strategy. </a:t>
            </a:r>
          </a:p>
        </p:txBody>
      </p:sp>
    </p:spTree>
    <p:extLst>
      <p:ext uri="{BB962C8B-B14F-4D97-AF65-F5344CB8AC3E}">
        <p14:creationId xmlns:p14="http://schemas.microsoft.com/office/powerpoint/2010/main" val="416939078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8168" y="335220"/>
            <a:ext cx="10838147" cy="340573"/>
          </a:xfrm>
        </p:spPr>
        <p:txBody>
          <a:bodyPr>
            <a:normAutofit fontScale="90000"/>
          </a:bodyPr>
          <a:lstStyle/>
          <a:p>
            <a:r>
              <a:rPr lang="en-US" sz="2800" dirty="0"/>
              <a:t>SD-WAN Rules</a:t>
            </a:r>
            <a:r>
              <a:rPr lang="en-CA" sz="2800" dirty="0"/>
              <a:t>—</a:t>
            </a:r>
            <a:r>
              <a:rPr lang="en-US" sz="3100" dirty="0"/>
              <a:t>Best</a:t>
            </a:r>
            <a:r>
              <a:rPr lang="en-US" sz="2800" dirty="0"/>
              <a:t> Quality</a:t>
            </a:r>
          </a:p>
        </p:txBody>
      </p:sp>
      <p:pic>
        <p:nvPicPr>
          <p:cNvPr id="7" name="Picture 6"/>
          <p:cNvPicPr>
            <a:picLocks noChangeAspect="1"/>
          </p:cNvPicPr>
          <p:nvPr/>
        </p:nvPicPr>
        <p:blipFill>
          <a:blip r:embed="rId3"/>
          <a:stretch>
            <a:fillRect/>
          </a:stretch>
        </p:blipFill>
        <p:spPr>
          <a:xfrm>
            <a:off x="878168" y="818222"/>
            <a:ext cx="6230008" cy="1656754"/>
          </a:xfrm>
          <a:prstGeom prst="rect">
            <a:avLst/>
          </a:prstGeom>
          <a:ln w="28575">
            <a:solidFill>
              <a:schemeClr val="tx1"/>
            </a:solidFill>
          </a:ln>
        </p:spPr>
      </p:pic>
      <p:pic>
        <p:nvPicPr>
          <p:cNvPr id="10" name="Picture 9"/>
          <p:cNvPicPr>
            <a:picLocks noChangeAspect="1"/>
          </p:cNvPicPr>
          <p:nvPr/>
        </p:nvPicPr>
        <p:blipFill>
          <a:blip r:embed="rId4"/>
          <a:stretch>
            <a:fillRect/>
          </a:stretch>
        </p:blipFill>
        <p:spPr>
          <a:xfrm>
            <a:off x="878168" y="2697756"/>
            <a:ext cx="2771537" cy="2722192"/>
          </a:xfrm>
          <a:prstGeom prst="rect">
            <a:avLst/>
          </a:prstGeom>
          <a:ln w="25400">
            <a:solidFill>
              <a:schemeClr val="tx1"/>
            </a:solidFill>
          </a:ln>
        </p:spPr>
      </p:pic>
      <p:sp>
        <p:nvSpPr>
          <p:cNvPr id="11" name="TextBox 10"/>
          <p:cNvSpPr txBox="1"/>
          <p:nvPr/>
        </p:nvSpPr>
        <p:spPr>
          <a:xfrm>
            <a:off x="819678" y="5642728"/>
            <a:ext cx="5398242" cy="523220"/>
          </a:xfrm>
          <a:prstGeom prst="rect">
            <a:avLst/>
          </a:prstGeom>
          <a:noFill/>
        </p:spPr>
        <p:txBody>
          <a:bodyPr wrap="square" rtlCol="0">
            <a:spAutoFit/>
          </a:bodyPr>
          <a:lstStyle/>
          <a:p>
            <a:r>
              <a:rPr lang="en-US" sz="1400" b="1" dirty="0"/>
              <a:t>Custom-Profile1</a:t>
            </a:r>
          </a:p>
          <a:p>
            <a:r>
              <a:rPr lang="en-CA" sz="1400" dirty="0"/>
              <a:t>Link quality = (a*latency)+(b*jitter)+(c*packet loss)+(d/bandwidth)</a:t>
            </a:r>
          </a:p>
        </p:txBody>
      </p:sp>
      <p:sp>
        <p:nvSpPr>
          <p:cNvPr id="2" name="TextBox 1">
            <a:extLst>
              <a:ext uri="{FF2B5EF4-FFF2-40B4-BE49-F238E27FC236}">
                <a16:creationId xmlns:a16="http://schemas.microsoft.com/office/drawing/2014/main" id="{5062B9FE-BE88-FE07-4EAB-59EF4589EDEF}"/>
              </a:ext>
            </a:extLst>
          </p:cNvPr>
          <p:cNvSpPr txBox="1"/>
          <p:nvPr/>
        </p:nvSpPr>
        <p:spPr>
          <a:xfrm>
            <a:off x="7302069" y="2089382"/>
            <a:ext cx="4536831" cy="1064907"/>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Scenario where this makes sense?</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Multiple Links with an no obvious preference. </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Where the absolute best link needs to be used (voice/video/real-time comms).</a:t>
            </a:r>
          </a:p>
        </p:txBody>
      </p:sp>
      <p:sp>
        <p:nvSpPr>
          <p:cNvPr id="3" name="TextBox 2">
            <a:extLst>
              <a:ext uri="{FF2B5EF4-FFF2-40B4-BE49-F238E27FC236}">
                <a16:creationId xmlns:a16="http://schemas.microsoft.com/office/drawing/2014/main" id="{E95056D9-A814-C2EB-10A0-2A46436062D5}"/>
              </a:ext>
            </a:extLst>
          </p:cNvPr>
          <p:cNvSpPr txBox="1"/>
          <p:nvPr/>
        </p:nvSpPr>
        <p:spPr>
          <a:xfrm>
            <a:off x="7260336" y="863308"/>
            <a:ext cx="4620299" cy="783291"/>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What does it do?</a:t>
            </a:r>
          </a:p>
          <a:p>
            <a:pPr defTabSz="457189">
              <a:lnSpc>
                <a:spcPct val="95000"/>
              </a:lnSpc>
              <a:spcAft>
                <a:spcPts val="600"/>
              </a:spcAft>
            </a:pPr>
            <a:r>
              <a:rPr lang="en-US" sz="1400" dirty="0">
                <a:solidFill>
                  <a:srgbClr val="000000"/>
                </a:solidFill>
                <a:cs typeface="Arial" panose="020B0604020202020204" pitchFamily="34" charset="0"/>
              </a:rPr>
              <a:t>Based on the measured metric/s the interface/link with the best quality is used to forward traffic.</a:t>
            </a:r>
          </a:p>
        </p:txBody>
      </p:sp>
      <p:sp>
        <p:nvSpPr>
          <p:cNvPr id="5" name="TextBox 4">
            <a:extLst>
              <a:ext uri="{FF2B5EF4-FFF2-40B4-BE49-F238E27FC236}">
                <a16:creationId xmlns:a16="http://schemas.microsoft.com/office/drawing/2014/main" id="{62F76434-8D00-6621-4517-4C55381C8848}"/>
              </a:ext>
            </a:extLst>
          </p:cNvPr>
          <p:cNvSpPr txBox="1"/>
          <p:nvPr/>
        </p:nvSpPr>
        <p:spPr>
          <a:xfrm>
            <a:off x="4724672" y="3416913"/>
            <a:ext cx="6991643" cy="2114425"/>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How does it Work?</a:t>
            </a:r>
          </a:p>
          <a:p>
            <a:pPr defTabSz="457189">
              <a:lnSpc>
                <a:spcPct val="95000"/>
              </a:lnSpc>
              <a:spcAft>
                <a:spcPts val="600"/>
              </a:spcAft>
            </a:pPr>
            <a:endParaRPr lang="en-US" sz="1400" dirty="0">
              <a:solidFill>
                <a:srgbClr val="000000"/>
              </a:solidFill>
              <a:cs typeface="Arial" panose="020B0604020202020204" pitchFamily="34" charset="0"/>
            </a:endParaRP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The interface that performs best across a given metric is selected. E.g. lowest Latency.</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When another interface performs better, Traffic is moved to it.</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When earlier interface once again performs better, traffic is moved back to it.</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Where SNAT is applied, traffic is not moved by default, new sessions/flows use the better link.</a:t>
            </a:r>
          </a:p>
        </p:txBody>
      </p:sp>
    </p:spTree>
    <p:extLst>
      <p:ext uri="{BB962C8B-B14F-4D97-AF65-F5344CB8AC3E}">
        <p14:creationId xmlns:p14="http://schemas.microsoft.com/office/powerpoint/2010/main" val="317435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SD-WAN Rules</a:t>
            </a:r>
            <a:r>
              <a:rPr lang="en-CA" sz="2800" dirty="0"/>
              <a:t>—</a:t>
            </a:r>
            <a:r>
              <a:rPr lang="en-US" sz="2800" dirty="0"/>
              <a:t>Lowest Cost (SLA) </a:t>
            </a:r>
          </a:p>
        </p:txBody>
      </p:sp>
      <p:pic>
        <p:nvPicPr>
          <p:cNvPr id="2" name="Picture 1"/>
          <p:cNvPicPr>
            <a:picLocks noChangeAspect="1"/>
          </p:cNvPicPr>
          <p:nvPr/>
        </p:nvPicPr>
        <p:blipFill>
          <a:blip r:embed="rId3"/>
          <a:stretch>
            <a:fillRect/>
          </a:stretch>
        </p:blipFill>
        <p:spPr>
          <a:xfrm>
            <a:off x="744253" y="818147"/>
            <a:ext cx="6333203" cy="1837655"/>
          </a:xfrm>
          <a:prstGeom prst="rect">
            <a:avLst/>
          </a:prstGeom>
          <a:ln w="25400">
            <a:solidFill>
              <a:schemeClr val="tx1"/>
            </a:solidFill>
          </a:ln>
        </p:spPr>
      </p:pic>
      <p:sp>
        <p:nvSpPr>
          <p:cNvPr id="3" name="TextBox 2">
            <a:extLst>
              <a:ext uri="{FF2B5EF4-FFF2-40B4-BE49-F238E27FC236}">
                <a16:creationId xmlns:a16="http://schemas.microsoft.com/office/drawing/2014/main" id="{B630A65D-0705-D983-E5A5-787CE11AB198}"/>
              </a:ext>
            </a:extLst>
          </p:cNvPr>
          <p:cNvSpPr txBox="1"/>
          <p:nvPr/>
        </p:nvSpPr>
        <p:spPr>
          <a:xfrm>
            <a:off x="7351776" y="2252266"/>
            <a:ext cx="4230155" cy="987963"/>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Scenario where this makes sense?</a:t>
            </a:r>
          </a:p>
          <a:p>
            <a:pPr defTabSz="457189">
              <a:lnSpc>
                <a:spcPct val="95000"/>
              </a:lnSpc>
              <a:spcAft>
                <a:spcPts val="600"/>
              </a:spcAft>
            </a:pPr>
            <a:r>
              <a:rPr lang="en-US" sz="1400" dirty="0">
                <a:solidFill>
                  <a:srgbClr val="000000"/>
                </a:solidFill>
                <a:cs typeface="Arial" panose="020B0604020202020204" pitchFamily="34" charset="0"/>
              </a:rPr>
              <a:t>Multiple Links with an obvious preference, This could be due to affordability or link-stability. E.g. Fixed-Fiber vs LTE.</a:t>
            </a:r>
          </a:p>
        </p:txBody>
      </p:sp>
      <p:sp>
        <p:nvSpPr>
          <p:cNvPr id="5" name="TextBox 4">
            <a:extLst>
              <a:ext uri="{FF2B5EF4-FFF2-40B4-BE49-F238E27FC236}">
                <a16:creationId xmlns:a16="http://schemas.microsoft.com/office/drawing/2014/main" id="{23147329-D924-5606-CBB9-4E9FF810293B}"/>
              </a:ext>
            </a:extLst>
          </p:cNvPr>
          <p:cNvSpPr txBox="1"/>
          <p:nvPr/>
        </p:nvSpPr>
        <p:spPr>
          <a:xfrm>
            <a:off x="7309103" y="892332"/>
            <a:ext cx="3913633" cy="987963"/>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What does it do?</a:t>
            </a:r>
          </a:p>
          <a:p>
            <a:pPr defTabSz="457189">
              <a:lnSpc>
                <a:spcPct val="95000"/>
              </a:lnSpc>
              <a:spcAft>
                <a:spcPts val="600"/>
              </a:spcAft>
            </a:pPr>
            <a:r>
              <a:rPr lang="en-US" sz="1400" dirty="0">
                <a:solidFill>
                  <a:srgbClr val="000000"/>
                </a:solidFill>
                <a:cs typeface="Arial" panose="020B0604020202020204" pitchFamily="34" charset="0"/>
              </a:rPr>
              <a:t>When multiple links meet the selected SLA, the first interface/link that meets it is used to forward traffic.</a:t>
            </a:r>
          </a:p>
        </p:txBody>
      </p:sp>
      <p:sp>
        <p:nvSpPr>
          <p:cNvPr id="6" name="TextBox 5">
            <a:extLst>
              <a:ext uri="{FF2B5EF4-FFF2-40B4-BE49-F238E27FC236}">
                <a16:creationId xmlns:a16="http://schemas.microsoft.com/office/drawing/2014/main" id="{92CE6B11-C3B1-38CD-1374-F2C560F0BC1D}"/>
              </a:ext>
            </a:extLst>
          </p:cNvPr>
          <p:cNvSpPr txBox="1"/>
          <p:nvPr/>
        </p:nvSpPr>
        <p:spPr>
          <a:xfrm>
            <a:off x="744253" y="3860279"/>
            <a:ext cx="11063771" cy="1628138"/>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How does it Work?</a:t>
            </a:r>
          </a:p>
          <a:p>
            <a:pPr defTabSz="457189">
              <a:lnSpc>
                <a:spcPct val="95000"/>
              </a:lnSpc>
              <a:spcAft>
                <a:spcPts val="600"/>
              </a:spcAft>
            </a:pPr>
            <a:endParaRPr lang="en-US" sz="1400" dirty="0">
              <a:solidFill>
                <a:srgbClr val="000000"/>
              </a:solidFill>
              <a:cs typeface="Arial" panose="020B0604020202020204" pitchFamily="34" charset="0"/>
            </a:endParaRP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Top Interface in List that meets the selected SLA is used.</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When Interface fails to meet SLA, traffic is moved to next Interface in List. This will be stateful if SNAT is not applied.</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When Interface higher in the list (lower cost) begins to meet SLA again, Traffic is moved back to lower-cost interface. This will be stateful if SNAT is not applied. Traffic will not be moved-back if SNAT is applied.</a:t>
            </a:r>
          </a:p>
        </p:txBody>
      </p:sp>
    </p:spTree>
    <p:extLst>
      <p:ext uri="{BB962C8B-B14F-4D97-AF65-F5344CB8AC3E}">
        <p14:creationId xmlns:p14="http://schemas.microsoft.com/office/powerpoint/2010/main" val="327290313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BC6EC-6FAB-9545-81EA-780DBDF72149}"/>
              </a:ext>
            </a:extLst>
          </p:cNvPr>
          <p:cNvSpPr>
            <a:spLocks noGrp="1"/>
          </p:cNvSpPr>
          <p:nvPr>
            <p:ph type="title"/>
          </p:nvPr>
        </p:nvSpPr>
        <p:spPr/>
        <p:txBody>
          <a:bodyPr/>
          <a:lstStyle/>
          <a:p>
            <a:r>
              <a:rPr lang="en-US" sz="2800" dirty="0"/>
              <a:t>SD-WAN Strategies – Maximize Bandwidth</a:t>
            </a:r>
          </a:p>
        </p:txBody>
      </p:sp>
      <p:sp>
        <p:nvSpPr>
          <p:cNvPr id="44" name="TextBox 43">
            <a:extLst>
              <a:ext uri="{FF2B5EF4-FFF2-40B4-BE49-F238E27FC236}">
                <a16:creationId xmlns:a16="http://schemas.microsoft.com/office/drawing/2014/main" id="{BFAF9212-D259-9E49-AD13-0CD85196F897}"/>
              </a:ext>
            </a:extLst>
          </p:cNvPr>
          <p:cNvSpPr txBox="1"/>
          <p:nvPr/>
        </p:nvSpPr>
        <p:spPr>
          <a:xfrm>
            <a:off x="11266833" y="126144"/>
            <a:ext cx="913776" cy="297004"/>
          </a:xfrm>
          <a:prstGeom prst="rect">
            <a:avLst/>
          </a:prstGeom>
          <a:noFill/>
        </p:spPr>
        <p:txBody>
          <a:bodyPr wrap="none" rtlCol="0">
            <a:spAutoFit/>
          </a:bodyPr>
          <a:lstStyle/>
          <a:p>
            <a:pPr algn="ctr" defTabSz="457189">
              <a:lnSpc>
                <a:spcPct val="95000"/>
              </a:lnSpc>
              <a:spcAft>
                <a:spcPts val="600"/>
              </a:spcAft>
            </a:pPr>
            <a:r>
              <a:rPr lang="en-US" sz="1400" b="1" dirty="0">
                <a:solidFill>
                  <a:schemeClr val="accent6"/>
                </a:solidFill>
                <a:cs typeface="Arial" panose="020B0604020202020204" pitchFamily="34" charset="0"/>
              </a:rPr>
              <a:t>SD-WAN</a:t>
            </a:r>
          </a:p>
        </p:txBody>
      </p:sp>
      <p:sp>
        <p:nvSpPr>
          <p:cNvPr id="7" name="TextBox 6">
            <a:extLst>
              <a:ext uri="{FF2B5EF4-FFF2-40B4-BE49-F238E27FC236}">
                <a16:creationId xmlns:a16="http://schemas.microsoft.com/office/drawing/2014/main" id="{A855826B-3969-B545-8E5F-971887E43982}"/>
              </a:ext>
            </a:extLst>
          </p:cNvPr>
          <p:cNvSpPr txBox="1"/>
          <p:nvPr/>
        </p:nvSpPr>
        <p:spPr>
          <a:xfrm>
            <a:off x="439380" y="4207083"/>
            <a:ext cx="11478299" cy="1423467"/>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How does it Work?</a:t>
            </a:r>
          </a:p>
          <a:p>
            <a:pPr defTabSz="457189">
              <a:lnSpc>
                <a:spcPct val="95000"/>
              </a:lnSpc>
              <a:spcAft>
                <a:spcPts val="600"/>
              </a:spcAft>
            </a:pPr>
            <a:endParaRPr lang="en-US" sz="1400" dirty="0">
              <a:solidFill>
                <a:srgbClr val="000000"/>
              </a:solidFill>
              <a:cs typeface="Arial" panose="020B0604020202020204" pitchFamily="34" charset="0"/>
            </a:endParaRP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Traffic is load-balanced across multiple viable links.</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When an interface fails to meet SLA, traffic that is currently using it will be moved state-fully to another viable link (if SNAT is not enabled).</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When SNAT is applied, if interface fails to meet SLA, existing sessions/traffic are not moved to alternate link (by default).</a:t>
            </a:r>
          </a:p>
        </p:txBody>
      </p:sp>
      <p:sp>
        <p:nvSpPr>
          <p:cNvPr id="9" name="TextBox 8">
            <a:extLst>
              <a:ext uri="{FF2B5EF4-FFF2-40B4-BE49-F238E27FC236}">
                <a16:creationId xmlns:a16="http://schemas.microsoft.com/office/drawing/2014/main" id="{6EBF2361-4E37-F74B-9834-3C9FEB79F4BE}"/>
              </a:ext>
            </a:extLst>
          </p:cNvPr>
          <p:cNvSpPr txBox="1"/>
          <p:nvPr/>
        </p:nvSpPr>
        <p:spPr>
          <a:xfrm>
            <a:off x="7062684" y="2858074"/>
            <a:ext cx="4854995" cy="1141851"/>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Scenario where this makes sense?</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Multiple Links with an no obvious preference. </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Load-balance traffic across multiple viable links.</a:t>
            </a:r>
          </a:p>
          <a:p>
            <a:pPr marL="285750" indent="-285750" defTabSz="457189">
              <a:lnSpc>
                <a:spcPct val="95000"/>
              </a:lnSpc>
              <a:spcAft>
                <a:spcPts val="600"/>
              </a:spcAft>
              <a:buFont typeface="Arial" panose="020B0604020202020204" pitchFamily="34" charset="0"/>
              <a:buChar char="•"/>
            </a:pPr>
            <a:r>
              <a:rPr lang="en-US" sz="1400" dirty="0">
                <a:solidFill>
                  <a:srgbClr val="000000"/>
                </a:solidFill>
                <a:cs typeface="Arial" panose="020B0604020202020204" pitchFamily="34" charset="0"/>
              </a:rPr>
              <a:t>Useful for general Internet Usage and application flows.</a:t>
            </a:r>
          </a:p>
        </p:txBody>
      </p:sp>
      <p:sp>
        <p:nvSpPr>
          <p:cNvPr id="10" name="TextBox 9">
            <a:extLst>
              <a:ext uri="{FF2B5EF4-FFF2-40B4-BE49-F238E27FC236}">
                <a16:creationId xmlns:a16="http://schemas.microsoft.com/office/drawing/2014/main" id="{F44F0947-EA24-7546-A85D-993D8BF431CE}"/>
              </a:ext>
            </a:extLst>
          </p:cNvPr>
          <p:cNvSpPr txBox="1"/>
          <p:nvPr/>
        </p:nvSpPr>
        <p:spPr>
          <a:xfrm>
            <a:off x="7062684" y="1577362"/>
            <a:ext cx="4498379" cy="987963"/>
          </a:xfrm>
          <a:prstGeom prst="rect">
            <a:avLst/>
          </a:prstGeom>
          <a:noFill/>
        </p:spPr>
        <p:txBody>
          <a:bodyPr wrap="square" rtlCol="0">
            <a:spAutoFit/>
          </a:bodyPr>
          <a:lstStyle/>
          <a:p>
            <a:pPr defTabSz="457189">
              <a:lnSpc>
                <a:spcPct val="95000"/>
              </a:lnSpc>
              <a:spcAft>
                <a:spcPts val="600"/>
              </a:spcAft>
            </a:pPr>
            <a:r>
              <a:rPr lang="en-US" sz="1400" b="1" dirty="0">
                <a:solidFill>
                  <a:srgbClr val="000000"/>
                </a:solidFill>
                <a:cs typeface="Arial" panose="020B0604020202020204" pitchFamily="34" charset="0"/>
              </a:rPr>
              <a:t>What does it do?</a:t>
            </a:r>
          </a:p>
          <a:p>
            <a:pPr defTabSz="457189">
              <a:lnSpc>
                <a:spcPct val="95000"/>
              </a:lnSpc>
              <a:spcAft>
                <a:spcPts val="600"/>
              </a:spcAft>
            </a:pPr>
            <a:r>
              <a:rPr lang="en-US" sz="1400" dirty="0">
                <a:solidFill>
                  <a:srgbClr val="000000"/>
                </a:solidFill>
                <a:cs typeface="Arial" panose="020B0604020202020204" pitchFamily="34" charset="0"/>
              </a:rPr>
              <a:t>When multiple links meet the selected SLA, Sessions are load-balanced across all viable links and traffic is forwarded across multiple links.</a:t>
            </a:r>
          </a:p>
        </p:txBody>
      </p:sp>
      <p:pic>
        <p:nvPicPr>
          <p:cNvPr id="3" name="Picture 2">
            <a:extLst>
              <a:ext uri="{FF2B5EF4-FFF2-40B4-BE49-F238E27FC236}">
                <a16:creationId xmlns:a16="http://schemas.microsoft.com/office/drawing/2014/main" id="{52F14A1D-24D1-8519-AD01-DAB035DD76B2}"/>
              </a:ext>
            </a:extLst>
          </p:cNvPr>
          <p:cNvPicPr>
            <a:picLocks noChangeAspect="1"/>
          </p:cNvPicPr>
          <p:nvPr/>
        </p:nvPicPr>
        <p:blipFill>
          <a:blip r:embed="rId2"/>
          <a:stretch>
            <a:fillRect/>
          </a:stretch>
        </p:blipFill>
        <p:spPr>
          <a:xfrm>
            <a:off x="630937" y="1135981"/>
            <a:ext cx="6199260" cy="1802291"/>
          </a:xfrm>
          <a:prstGeom prst="rect">
            <a:avLst/>
          </a:prstGeom>
          <a:ln w="25400">
            <a:solidFill>
              <a:schemeClr val="tx1"/>
            </a:solidFill>
          </a:ln>
        </p:spPr>
      </p:pic>
    </p:spTree>
    <p:extLst>
      <p:ext uri="{BB962C8B-B14F-4D97-AF65-F5344CB8AC3E}">
        <p14:creationId xmlns:p14="http://schemas.microsoft.com/office/powerpoint/2010/main" val="36149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4"/>
          </p:nvPr>
        </p:nvSpPr>
        <p:spPr>
          <a:xfrm>
            <a:off x="636807" y="1010444"/>
            <a:ext cx="10831293" cy="444284"/>
          </a:xfrm>
        </p:spPr>
        <p:txBody>
          <a:bodyPr/>
          <a:lstStyle/>
          <a:p>
            <a:r>
              <a:rPr lang="en-US" b="1" dirty="0">
                <a:solidFill>
                  <a:srgbClr val="FF0000"/>
                </a:solidFill>
              </a:rPr>
              <a:t>Software-Defined WAN</a:t>
            </a:r>
            <a:r>
              <a:rPr lang="en-US" dirty="0">
                <a:solidFill>
                  <a:srgbClr val="FF0000"/>
                </a:solidFill>
              </a:rPr>
              <a:t> (</a:t>
            </a:r>
            <a:r>
              <a:rPr lang="en-US" b="1" dirty="0">
                <a:solidFill>
                  <a:srgbClr val="FF0000"/>
                </a:solidFill>
              </a:rPr>
              <a:t>SD</a:t>
            </a:r>
            <a:r>
              <a:rPr lang="en-US" dirty="0">
                <a:solidFill>
                  <a:srgbClr val="FF0000"/>
                </a:solidFill>
              </a:rPr>
              <a:t>-</a:t>
            </a:r>
            <a:r>
              <a:rPr lang="en-US" b="1" dirty="0">
                <a:solidFill>
                  <a:srgbClr val="FF0000"/>
                </a:solidFill>
              </a:rPr>
              <a:t>WAN</a:t>
            </a:r>
            <a:r>
              <a:rPr lang="en-US" dirty="0">
                <a:solidFill>
                  <a:srgbClr val="FF0000"/>
                </a:solidFill>
              </a:rPr>
              <a:t>)</a:t>
            </a:r>
          </a:p>
          <a:p>
            <a:endParaRPr lang="ru-RU" dirty="0"/>
          </a:p>
          <a:p>
            <a:r>
              <a:rPr lang="ru-RU" dirty="0"/>
              <a:t>Рішення </a:t>
            </a:r>
            <a:r>
              <a:rPr lang="en-US" dirty="0"/>
              <a:t>SD-WAN </a:t>
            </a:r>
            <a:r>
              <a:rPr lang="ru-RU" dirty="0"/>
              <a:t>забезпечують заміну традиційним маршрутизаторам </a:t>
            </a:r>
            <a:r>
              <a:rPr lang="en-US" dirty="0"/>
              <a:t>WAN </a:t>
            </a:r>
            <a:r>
              <a:rPr lang="ru-RU" dirty="0"/>
              <a:t>і не залежать від транспортних технологій </a:t>
            </a:r>
            <a:r>
              <a:rPr lang="en-US" dirty="0"/>
              <a:t>WAN.</a:t>
            </a:r>
            <a:endParaRPr lang="ru-RU" dirty="0"/>
          </a:p>
          <a:p>
            <a:r>
              <a:rPr lang="ru-RU" dirty="0"/>
              <a:t>Рішення </a:t>
            </a:r>
            <a:r>
              <a:rPr lang="en-US" b="1" dirty="0"/>
              <a:t>SD-WAN</a:t>
            </a:r>
            <a:r>
              <a:rPr lang="en-US" dirty="0"/>
              <a:t> </a:t>
            </a:r>
            <a:r>
              <a:rPr lang="ru-RU" dirty="0" err="1"/>
              <a:t>забезпечує</a:t>
            </a:r>
            <a:r>
              <a:rPr lang="ru-RU" dirty="0"/>
              <a:t> </a:t>
            </a:r>
            <a:r>
              <a:rPr lang="ru-RU" dirty="0" err="1">
                <a:solidFill>
                  <a:srgbClr val="C00000"/>
                </a:solidFill>
              </a:rPr>
              <a:t>динамічний</a:t>
            </a:r>
            <a:r>
              <a:rPr lang="ru-RU" dirty="0"/>
              <a:t>, </a:t>
            </a:r>
            <a:r>
              <a:rPr lang="ru-RU" dirty="0" err="1">
                <a:solidFill>
                  <a:srgbClr val="C00000"/>
                </a:solidFill>
              </a:rPr>
              <a:t>визначений</a:t>
            </a:r>
            <a:r>
              <a:rPr lang="ru-RU" dirty="0">
                <a:solidFill>
                  <a:srgbClr val="C00000"/>
                </a:solidFill>
              </a:rPr>
              <a:t> </a:t>
            </a:r>
            <a:r>
              <a:rPr lang="ru-RU" dirty="0" err="1">
                <a:solidFill>
                  <a:srgbClr val="C00000"/>
                </a:solidFill>
              </a:rPr>
              <a:t>політиками</a:t>
            </a:r>
            <a:r>
              <a:rPr lang="en-US" dirty="0"/>
              <a:t>,</a:t>
            </a:r>
            <a:r>
              <a:rPr lang="ru-RU" dirty="0"/>
              <a:t> </a:t>
            </a:r>
            <a:r>
              <a:rPr lang="ru-RU" dirty="0" err="1">
                <a:solidFill>
                  <a:srgbClr val="C00000"/>
                </a:solidFill>
              </a:rPr>
              <a:t>вибір</a:t>
            </a:r>
            <a:r>
              <a:rPr lang="ru-RU" dirty="0">
                <a:solidFill>
                  <a:srgbClr val="C00000"/>
                </a:solidFill>
              </a:rPr>
              <a:t> </a:t>
            </a:r>
            <a:r>
              <a:rPr lang="ru-RU" dirty="0" err="1">
                <a:solidFill>
                  <a:srgbClr val="C00000"/>
                </a:solidFill>
              </a:rPr>
              <a:t>мережевого</a:t>
            </a:r>
            <a:r>
              <a:rPr lang="ru-RU" dirty="0">
                <a:solidFill>
                  <a:srgbClr val="C00000"/>
                </a:solidFill>
              </a:rPr>
              <a:t> шляху для </a:t>
            </a:r>
            <a:r>
              <a:rPr lang="ru-RU" dirty="0" err="1">
                <a:solidFill>
                  <a:srgbClr val="C00000"/>
                </a:solidFill>
              </a:rPr>
              <a:t>додатків</a:t>
            </a:r>
            <a:r>
              <a:rPr lang="ru-RU" dirty="0"/>
              <a:t> </a:t>
            </a:r>
            <a:r>
              <a:rPr lang="ru-RU" dirty="0">
                <a:solidFill>
                  <a:srgbClr val="C00000"/>
                </a:solidFill>
              </a:rPr>
              <a:t>на </a:t>
            </a:r>
            <a:r>
              <a:rPr lang="ru-RU" dirty="0" err="1">
                <a:solidFill>
                  <a:srgbClr val="C00000"/>
                </a:solidFill>
              </a:rPr>
              <a:t>декількох</a:t>
            </a:r>
            <a:r>
              <a:rPr lang="ru-RU" dirty="0">
                <a:solidFill>
                  <a:srgbClr val="C00000"/>
                </a:solidFill>
              </a:rPr>
              <a:t> </a:t>
            </a:r>
            <a:r>
              <a:rPr lang="en-US" b="1" dirty="0">
                <a:solidFill>
                  <a:srgbClr val="C00000"/>
                </a:solidFill>
              </a:rPr>
              <a:t>WAN</a:t>
            </a:r>
            <a:r>
              <a:rPr lang="ru-RU" dirty="0">
                <a:solidFill>
                  <a:srgbClr val="C00000"/>
                </a:solidFill>
              </a:rPr>
              <a:t>-</a:t>
            </a:r>
            <a:r>
              <a:rPr lang="ru-RU" dirty="0" err="1">
                <a:solidFill>
                  <a:srgbClr val="C00000"/>
                </a:solidFill>
              </a:rPr>
              <a:t>подключеннях</a:t>
            </a:r>
            <a:r>
              <a:rPr lang="ru-RU" dirty="0"/>
              <a:t>, </a:t>
            </a:r>
            <a:r>
              <a:rPr lang="ru-RU" dirty="0" err="1"/>
              <a:t>який</a:t>
            </a:r>
            <a:r>
              <a:rPr lang="ru-RU" dirty="0"/>
              <a:t> </a:t>
            </a:r>
            <a:r>
              <a:rPr lang="ru-RU" dirty="0" err="1"/>
              <a:t>підтримує</a:t>
            </a:r>
            <a:r>
              <a:rPr lang="ru-RU" dirty="0"/>
              <a:t> </a:t>
            </a:r>
            <a:r>
              <a:rPr lang="ru-RU" dirty="0" err="1"/>
              <a:t>зв’язок</a:t>
            </a:r>
            <a:r>
              <a:rPr lang="ru-RU" dirty="0"/>
              <a:t> з </a:t>
            </a:r>
            <a:r>
              <a:rPr lang="ru-RU" dirty="0" err="1"/>
              <a:t>додатковими</a:t>
            </a:r>
            <a:r>
              <a:rPr lang="ru-RU" dirty="0"/>
              <a:t> </a:t>
            </a:r>
            <a:r>
              <a:rPr lang="ru-RU" dirty="0" err="1"/>
              <a:t>сервісами</a:t>
            </a:r>
            <a:r>
              <a:rPr lang="ru-RU" dirty="0"/>
              <a:t>, такими як </a:t>
            </a:r>
            <a:r>
              <a:rPr lang="en-US" b="1" dirty="0"/>
              <a:t>WAN</a:t>
            </a:r>
            <a:r>
              <a:rPr lang="ru-RU" dirty="0"/>
              <a:t>-</a:t>
            </a:r>
            <a:r>
              <a:rPr lang="ru-RU" dirty="0" err="1"/>
              <a:t>оптимізація</a:t>
            </a:r>
            <a:r>
              <a:rPr lang="ru-RU" dirty="0"/>
              <a:t> і </a:t>
            </a:r>
            <a:r>
              <a:rPr lang="ru-RU" dirty="0" err="1"/>
              <a:t>міжмережеве</a:t>
            </a:r>
            <a:r>
              <a:rPr lang="ru-RU" dirty="0"/>
              <a:t> </a:t>
            </a:r>
            <a:r>
              <a:rPr lang="ru-RU" dirty="0" err="1"/>
              <a:t>екранування</a:t>
            </a:r>
            <a:r>
              <a:rPr lang="ru-RU" dirty="0"/>
              <a:t>.</a:t>
            </a:r>
          </a:p>
          <a:p>
            <a:endParaRPr lang="ru-RU" dirty="0"/>
          </a:p>
          <a:p>
            <a:r>
              <a:rPr lang="en-US" sz="1100" b="1" dirty="0"/>
              <a:t>SD-WAN </a:t>
            </a:r>
            <a:r>
              <a:rPr lang="en-US" sz="1100" dirty="0"/>
              <a:t>solutions provide a replacement for traditional WAN routers and are agnostic to WAN transport technologies. </a:t>
            </a:r>
            <a:endParaRPr lang="uk-UA" sz="1100" dirty="0"/>
          </a:p>
          <a:p>
            <a:r>
              <a:rPr lang="en-US" sz="1100" b="1" dirty="0"/>
              <a:t>SD</a:t>
            </a:r>
            <a:r>
              <a:rPr lang="en-US" sz="1100" dirty="0"/>
              <a:t>-</a:t>
            </a:r>
            <a:r>
              <a:rPr lang="en-US" sz="1100" b="1" dirty="0"/>
              <a:t>WAN</a:t>
            </a:r>
            <a:r>
              <a:rPr lang="en-US" sz="1100" dirty="0"/>
              <a:t> provides dynamic, policy-based, application path selection across multiple </a:t>
            </a:r>
            <a:r>
              <a:rPr lang="en-US" sz="1100" b="1" dirty="0"/>
              <a:t>WAN</a:t>
            </a:r>
            <a:r>
              <a:rPr lang="en-US" sz="1100" dirty="0"/>
              <a:t> connections and supports service chaining for additional services such as </a:t>
            </a:r>
            <a:r>
              <a:rPr lang="en-US" sz="1100" b="1" dirty="0"/>
              <a:t>WAN</a:t>
            </a:r>
            <a:r>
              <a:rPr lang="en-US" sz="1100" dirty="0"/>
              <a:t> optimization and firewalls.</a:t>
            </a:r>
            <a:r>
              <a:rPr lang="ru-RU" sz="1100" dirty="0"/>
              <a:t> </a:t>
            </a:r>
          </a:p>
          <a:p>
            <a:r>
              <a:rPr lang="en-US" dirty="0">
                <a:hlinkClick r:id="rId2"/>
              </a:rPr>
              <a:t>Definition of Software-Defined WAN - IT Glossary | Gartner</a:t>
            </a:r>
          </a:p>
          <a:p>
            <a:endParaRPr lang="ru-RU" dirty="0"/>
          </a:p>
        </p:txBody>
      </p:sp>
      <p:sp>
        <p:nvSpPr>
          <p:cNvPr id="3" name="Заголовок 2"/>
          <p:cNvSpPr>
            <a:spLocks noGrp="1"/>
          </p:cNvSpPr>
          <p:nvPr>
            <p:ph type="title"/>
          </p:nvPr>
        </p:nvSpPr>
        <p:spPr/>
        <p:txBody>
          <a:bodyPr/>
          <a:lstStyle/>
          <a:p>
            <a:r>
              <a:rPr lang="en-US" dirty="0"/>
              <a:t>Gartner: </a:t>
            </a:r>
            <a:r>
              <a:rPr lang="ru-RU" dirty="0"/>
              <a:t>Що таке </a:t>
            </a:r>
            <a:r>
              <a:rPr lang="en-US" dirty="0"/>
              <a:t>SD-WAN ?</a:t>
            </a:r>
            <a:endParaRPr lang="ru-RU" dirty="0"/>
          </a:p>
        </p:txBody>
      </p:sp>
    </p:spTree>
    <p:extLst>
      <p:ext uri="{BB962C8B-B14F-4D97-AF65-F5344CB8AC3E}">
        <p14:creationId xmlns:p14="http://schemas.microsoft.com/office/powerpoint/2010/main" val="366750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dirty="0"/>
              <a:t>Firewall policies</a:t>
            </a:r>
          </a:p>
        </p:txBody>
      </p:sp>
      <p:sp>
        <p:nvSpPr>
          <p:cNvPr id="6" name="Прямоугольник 5"/>
          <p:cNvSpPr/>
          <p:nvPr/>
        </p:nvSpPr>
        <p:spPr>
          <a:xfrm>
            <a:off x="630936" y="632461"/>
            <a:ext cx="3134191" cy="355482"/>
          </a:xfrm>
          <a:prstGeom prst="rect">
            <a:avLst/>
          </a:prstGeom>
        </p:spPr>
        <p:txBody>
          <a:bodyPr wrap="none">
            <a:spAutoFit/>
          </a:bodyPr>
          <a:lstStyle/>
          <a:p>
            <a:pPr defTabSz="457189">
              <a:lnSpc>
                <a:spcPct val="95000"/>
              </a:lnSpc>
              <a:spcAft>
                <a:spcPts val="600"/>
              </a:spcAft>
            </a:pPr>
            <a:r>
              <a:rPr lang="en-US" dirty="0">
                <a:solidFill>
                  <a:srgbClr val="000000"/>
                </a:solidFill>
                <a:cs typeface="Arial" panose="020B0604020202020204" pitchFamily="34" charset="0"/>
              </a:rPr>
              <a:t>Create normalized interfaces</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83" y="983327"/>
            <a:ext cx="3645401" cy="121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319" y="983327"/>
            <a:ext cx="4460223" cy="92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5">
            <a:extLst>
              <a:ext uri="{FF2B5EF4-FFF2-40B4-BE49-F238E27FC236}">
                <a16:creationId xmlns:a16="http://schemas.microsoft.com/office/drawing/2014/main" id="{60ED1925-4931-3104-2136-526DBD35C32B}"/>
              </a:ext>
            </a:extLst>
          </p:cNvPr>
          <p:cNvSpPr/>
          <p:nvPr/>
        </p:nvSpPr>
        <p:spPr>
          <a:xfrm>
            <a:off x="630936" y="4099150"/>
            <a:ext cx="2954655" cy="355482"/>
          </a:xfrm>
          <a:prstGeom prst="rect">
            <a:avLst/>
          </a:prstGeom>
        </p:spPr>
        <p:txBody>
          <a:bodyPr wrap="none">
            <a:spAutoFit/>
          </a:bodyPr>
          <a:lstStyle/>
          <a:p>
            <a:pPr defTabSz="457189">
              <a:lnSpc>
                <a:spcPct val="95000"/>
              </a:lnSpc>
              <a:spcAft>
                <a:spcPts val="600"/>
              </a:spcAft>
            </a:pPr>
            <a:r>
              <a:rPr lang="en-US" dirty="0"/>
              <a:t>Create new policy package</a:t>
            </a:r>
            <a:endParaRPr lang="en-US" dirty="0">
              <a:solidFill>
                <a:srgbClr val="000000"/>
              </a:solidFill>
              <a:cs typeface="Arial" panose="020B0604020202020204" pitchFamily="34" charset="0"/>
            </a:endParaRPr>
          </a:p>
        </p:txBody>
      </p:sp>
      <p:pic>
        <p:nvPicPr>
          <p:cNvPr id="12" name="Picture 11">
            <a:extLst>
              <a:ext uri="{FF2B5EF4-FFF2-40B4-BE49-F238E27FC236}">
                <a16:creationId xmlns:a16="http://schemas.microsoft.com/office/drawing/2014/main" id="{AAC91975-1587-808A-97DF-E972071A5F26}"/>
              </a:ext>
            </a:extLst>
          </p:cNvPr>
          <p:cNvPicPr>
            <a:picLocks noChangeAspect="1"/>
          </p:cNvPicPr>
          <p:nvPr/>
        </p:nvPicPr>
        <p:blipFill>
          <a:blip r:embed="rId4"/>
          <a:stretch>
            <a:fillRect/>
          </a:stretch>
        </p:blipFill>
        <p:spPr>
          <a:xfrm>
            <a:off x="1975111" y="4544702"/>
            <a:ext cx="3709797" cy="1189265"/>
          </a:xfrm>
          <a:prstGeom prst="rect">
            <a:avLst/>
          </a:prstGeom>
        </p:spPr>
      </p:pic>
      <p:pic>
        <p:nvPicPr>
          <p:cNvPr id="13" name="Picture 4">
            <a:extLst>
              <a:ext uri="{FF2B5EF4-FFF2-40B4-BE49-F238E27FC236}">
                <a16:creationId xmlns:a16="http://schemas.microsoft.com/office/drawing/2014/main" id="{C540E04D-E6E4-4016-AC2C-43684C124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318" y="4538221"/>
            <a:ext cx="3602545" cy="114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C798B873-3828-F6BE-C7AE-8C433686511F}"/>
              </a:ext>
            </a:extLst>
          </p:cNvPr>
          <p:cNvSpPr txBox="1"/>
          <p:nvPr/>
        </p:nvSpPr>
        <p:spPr>
          <a:xfrm>
            <a:off x="6266688" y="613995"/>
            <a:ext cx="3419856" cy="369332"/>
          </a:xfrm>
          <a:prstGeom prst="rect">
            <a:avLst/>
          </a:prstGeom>
          <a:noFill/>
        </p:spPr>
        <p:txBody>
          <a:bodyPr wrap="square">
            <a:spAutoFit/>
          </a:bodyPr>
          <a:lstStyle/>
          <a:p>
            <a:r>
              <a:rPr lang="en-US" dirty="0">
                <a:solidFill>
                  <a:srgbClr val="000000"/>
                </a:solidFill>
                <a:cs typeface="Arial" panose="020B0604020202020204" pitchFamily="34" charset="0"/>
              </a:rPr>
              <a:t>Normalized interfaces example</a:t>
            </a:r>
            <a:endParaRPr lang="en-US" dirty="0"/>
          </a:p>
        </p:txBody>
      </p:sp>
      <p:sp>
        <p:nvSpPr>
          <p:cNvPr id="16" name="Прямоугольник 5">
            <a:extLst>
              <a:ext uri="{FF2B5EF4-FFF2-40B4-BE49-F238E27FC236}">
                <a16:creationId xmlns:a16="http://schemas.microsoft.com/office/drawing/2014/main" id="{6D7AFFB8-22BD-6BC3-AEE6-57A985D72BE5}"/>
              </a:ext>
            </a:extLst>
          </p:cNvPr>
          <p:cNvSpPr/>
          <p:nvPr/>
        </p:nvSpPr>
        <p:spPr>
          <a:xfrm>
            <a:off x="6315647" y="4189219"/>
            <a:ext cx="3429144" cy="355482"/>
          </a:xfrm>
          <a:prstGeom prst="rect">
            <a:avLst/>
          </a:prstGeom>
        </p:spPr>
        <p:txBody>
          <a:bodyPr wrap="none">
            <a:spAutoFit/>
          </a:bodyPr>
          <a:lstStyle/>
          <a:p>
            <a:pPr defTabSz="457189">
              <a:lnSpc>
                <a:spcPct val="95000"/>
              </a:lnSpc>
              <a:spcAft>
                <a:spcPts val="600"/>
              </a:spcAft>
            </a:pPr>
            <a:r>
              <a:rPr lang="en-US" dirty="0"/>
              <a:t>Policy package example (Edge)</a:t>
            </a:r>
            <a:endParaRPr lang="en-US" dirty="0">
              <a:solidFill>
                <a:srgbClr val="000000"/>
              </a:solidFill>
              <a:cs typeface="Arial" panose="020B0604020202020204" pitchFamily="34" charset="0"/>
            </a:endParaRPr>
          </a:p>
        </p:txBody>
      </p:sp>
      <p:pic>
        <p:nvPicPr>
          <p:cNvPr id="17" name="Picture 2">
            <a:extLst>
              <a:ext uri="{FF2B5EF4-FFF2-40B4-BE49-F238E27FC236}">
                <a16:creationId xmlns:a16="http://schemas.microsoft.com/office/drawing/2014/main" id="{473F28DE-B141-423D-DA68-8F354E38F4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8487" y="2819816"/>
            <a:ext cx="3706421" cy="1189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85580E10-B656-FEF7-E7E1-DE37598A5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8318" y="2820296"/>
            <a:ext cx="4294377" cy="40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0484B386-ADBA-0C85-D140-F510D46FAA56}"/>
              </a:ext>
            </a:extLst>
          </p:cNvPr>
          <p:cNvSpPr txBox="1"/>
          <p:nvPr/>
        </p:nvSpPr>
        <p:spPr>
          <a:xfrm>
            <a:off x="630936" y="2394097"/>
            <a:ext cx="3134191" cy="355482"/>
          </a:xfrm>
          <a:prstGeom prst="rect">
            <a:avLst/>
          </a:prstGeom>
          <a:noFill/>
        </p:spPr>
        <p:txBody>
          <a:bodyPr wrap="square">
            <a:spAutoFit/>
          </a:bodyPr>
          <a:lstStyle/>
          <a:p>
            <a:pPr defTabSz="457189">
              <a:lnSpc>
                <a:spcPct val="95000"/>
              </a:lnSpc>
              <a:spcAft>
                <a:spcPts val="600"/>
              </a:spcAft>
            </a:pPr>
            <a:r>
              <a:rPr lang="en-US" dirty="0"/>
              <a:t>Creating </a:t>
            </a:r>
            <a:r>
              <a:rPr lang="en-US" dirty="0">
                <a:solidFill>
                  <a:srgbClr val="000000"/>
                </a:solidFill>
                <a:cs typeface="Arial" panose="020B0604020202020204" pitchFamily="34" charset="0"/>
              </a:rPr>
              <a:t>address</a:t>
            </a:r>
            <a:r>
              <a:rPr lang="en-US" dirty="0"/>
              <a:t> objects</a:t>
            </a:r>
            <a:endParaRPr lang="en-US" dirty="0">
              <a:solidFill>
                <a:srgbClr val="000000"/>
              </a:solidFill>
              <a:cs typeface="Arial" panose="020B0604020202020204" pitchFamily="34" charset="0"/>
            </a:endParaRPr>
          </a:p>
        </p:txBody>
      </p:sp>
      <p:sp>
        <p:nvSpPr>
          <p:cNvPr id="21" name="TextBox 20">
            <a:extLst>
              <a:ext uri="{FF2B5EF4-FFF2-40B4-BE49-F238E27FC236}">
                <a16:creationId xmlns:a16="http://schemas.microsoft.com/office/drawing/2014/main" id="{6EC88540-0E47-8FD8-D2CF-DA6606E18C42}"/>
              </a:ext>
            </a:extLst>
          </p:cNvPr>
          <p:cNvSpPr txBox="1"/>
          <p:nvPr/>
        </p:nvSpPr>
        <p:spPr>
          <a:xfrm>
            <a:off x="6275926" y="2384388"/>
            <a:ext cx="3134191" cy="355482"/>
          </a:xfrm>
          <a:prstGeom prst="rect">
            <a:avLst/>
          </a:prstGeom>
          <a:noFill/>
        </p:spPr>
        <p:txBody>
          <a:bodyPr wrap="square">
            <a:spAutoFit/>
          </a:bodyPr>
          <a:lstStyle/>
          <a:p>
            <a:pPr defTabSz="457189">
              <a:lnSpc>
                <a:spcPct val="95000"/>
              </a:lnSpc>
              <a:spcAft>
                <a:spcPts val="600"/>
              </a:spcAft>
            </a:pPr>
            <a:r>
              <a:rPr lang="en-US" dirty="0">
                <a:solidFill>
                  <a:srgbClr val="000000"/>
                </a:solidFill>
                <a:cs typeface="Arial" panose="020B0604020202020204" pitchFamily="34" charset="0"/>
              </a:rPr>
              <a:t>Address</a:t>
            </a:r>
            <a:r>
              <a:rPr lang="en-US" dirty="0"/>
              <a:t> objects example</a:t>
            </a:r>
            <a:endParaRPr 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42225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Deploying sites</a:t>
            </a:r>
            <a:endParaRPr lang="en-US" sz="2800" dirty="0"/>
          </a:p>
        </p:txBody>
      </p:sp>
      <p:sp>
        <p:nvSpPr>
          <p:cNvPr id="5" name="TextBox 4">
            <a:extLst>
              <a:ext uri="{FF2B5EF4-FFF2-40B4-BE49-F238E27FC236}">
                <a16:creationId xmlns:a16="http://schemas.microsoft.com/office/drawing/2014/main" id="{53A930CA-4924-0A47-86FB-08D6C435C4C2}"/>
              </a:ext>
            </a:extLst>
          </p:cNvPr>
          <p:cNvSpPr txBox="1"/>
          <p:nvPr/>
        </p:nvSpPr>
        <p:spPr>
          <a:xfrm>
            <a:off x="688855" y="5590712"/>
            <a:ext cx="5056625" cy="501676"/>
          </a:xfrm>
          <a:prstGeom prst="rect">
            <a:avLst/>
          </a:prstGeom>
          <a:noFill/>
        </p:spPr>
        <p:txBody>
          <a:bodyPr wrap="square" rtlCol="0">
            <a:spAutoFit/>
          </a:bodyPr>
          <a:lstStyle/>
          <a:p>
            <a:pPr defTabSz="457189">
              <a:lnSpc>
                <a:spcPct val="95000"/>
              </a:lnSpc>
              <a:spcAft>
                <a:spcPts val="600"/>
              </a:spcAft>
            </a:pPr>
            <a:r>
              <a:rPr lang="en-US" sz="1400" dirty="0"/>
              <a:t>In </a:t>
            </a:r>
            <a:r>
              <a:rPr lang="en-US" sz="1400" i="1" dirty="0"/>
              <a:t>Device Manager</a:t>
            </a:r>
            <a:r>
              <a:rPr lang="en-US" sz="1400" dirty="0"/>
              <a:t>, click </a:t>
            </a:r>
            <a:r>
              <a:rPr lang="en-US" sz="1400" i="1" dirty="0"/>
              <a:t>Add Device</a:t>
            </a:r>
            <a:r>
              <a:rPr lang="en-US" sz="1400" dirty="0"/>
              <a:t>, and select </a:t>
            </a:r>
            <a:r>
              <a:rPr lang="en-US" sz="1400" i="1" dirty="0"/>
              <a:t>Add Model Device</a:t>
            </a:r>
            <a:endParaRPr lang="en-US" sz="1400" dirty="0">
              <a:solidFill>
                <a:srgbClr val="000000"/>
              </a:solidFill>
              <a:cs typeface="Arial" panose="020B0604020202020204"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1" y="1011762"/>
            <a:ext cx="5265016" cy="377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569" y="1076538"/>
            <a:ext cx="3864292" cy="371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53A930CA-4924-0A47-86FB-08D6C435C4C2}"/>
              </a:ext>
            </a:extLst>
          </p:cNvPr>
          <p:cNvSpPr txBox="1"/>
          <p:nvPr/>
        </p:nvSpPr>
        <p:spPr>
          <a:xfrm>
            <a:off x="8214360" y="5633442"/>
            <a:ext cx="3771900" cy="297004"/>
          </a:xfrm>
          <a:prstGeom prst="rect">
            <a:avLst/>
          </a:prstGeom>
          <a:noFill/>
        </p:spPr>
        <p:txBody>
          <a:bodyPr wrap="square" rtlCol="0">
            <a:spAutoFit/>
          </a:bodyPr>
          <a:lstStyle/>
          <a:p>
            <a:pPr defTabSz="457189">
              <a:lnSpc>
                <a:spcPct val="95000"/>
              </a:lnSpc>
              <a:spcAft>
                <a:spcPts val="600"/>
              </a:spcAft>
            </a:pPr>
            <a:r>
              <a:rPr lang="en-US" sz="1400" dirty="0"/>
              <a:t>Fill in the following details:</a:t>
            </a:r>
            <a:endParaRPr lang="en-US" sz="1400" dirty="0">
              <a:solidFill>
                <a:srgbClr val="000000"/>
              </a:solidFill>
              <a:cs typeface="Arial" panose="020B0604020202020204" pitchFamily="34" charset="0"/>
            </a:endParaRPr>
          </a:p>
        </p:txBody>
      </p:sp>
    </p:spTree>
    <p:extLst>
      <p:ext uri="{BB962C8B-B14F-4D97-AF65-F5344CB8AC3E}">
        <p14:creationId xmlns:p14="http://schemas.microsoft.com/office/powerpoint/2010/main" val="393938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Deploying sites</a:t>
            </a:r>
            <a:endParaRPr lang="en-US" sz="2800" dirty="0"/>
          </a:p>
        </p:txBody>
      </p:sp>
      <p:sp>
        <p:nvSpPr>
          <p:cNvPr id="5" name="TextBox 4">
            <a:extLst>
              <a:ext uri="{FF2B5EF4-FFF2-40B4-BE49-F238E27FC236}">
                <a16:creationId xmlns:a16="http://schemas.microsoft.com/office/drawing/2014/main" id="{53A930CA-4924-0A47-86FB-08D6C435C4C2}"/>
              </a:ext>
            </a:extLst>
          </p:cNvPr>
          <p:cNvSpPr txBox="1"/>
          <p:nvPr/>
        </p:nvSpPr>
        <p:spPr>
          <a:xfrm>
            <a:off x="688854" y="5590712"/>
            <a:ext cx="10265511" cy="297004"/>
          </a:xfrm>
          <a:prstGeom prst="rect">
            <a:avLst/>
          </a:prstGeom>
          <a:noFill/>
        </p:spPr>
        <p:txBody>
          <a:bodyPr wrap="square" rtlCol="0">
            <a:spAutoFit/>
          </a:bodyPr>
          <a:lstStyle/>
          <a:p>
            <a:pPr defTabSz="457189">
              <a:lnSpc>
                <a:spcPct val="95000"/>
              </a:lnSpc>
              <a:spcAft>
                <a:spcPts val="600"/>
              </a:spcAft>
            </a:pPr>
            <a:r>
              <a:rPr lang="en-US" sz="1400" dirty="0"/>
              <a:t>Set the values of the per-device meta fields</a:t>
            </a:r>
            <a:endParaRPr lang="en-US" sz="1400" dirty="0">
              <a:solidFill>
                <a:srgbClr val="000000"/>
              </a:solidFill>
              <a:cs typeface="Arial" panose="020B0604020202020204" pitchFamily="34" charset="0"/>
            </a:endParaRPr>
          </a:p>
        </p:txBody>
      </p:sp>
      <p:sp>
        <p:nvSpPr>
          <p:cNvPr id="6" name="Прямоугольник 5"/>
          <p:cNvSpPr/>
          <p:nvPr/>
        </p:nvSpPr>
        <p:spPr>
          <a:xfrm>
            <a:off x="4610100" y="249158"/>
            <a:ext cx="2698175" cy="355482"/>
          </a:xfrm>
          <a:prstGeom prst="rect">
            <a:avLst/>
          </a:prstGeom>
        </p:spPr>
        <p:txBody>
          <a:bodyPr wrap="none">
            <a:spAutoFit/>
          </a:bodyPr>
          <a:lstStyle/>
          <a:p>
            <a:pPr defTabSz="457189">
              <a:lnSpc>
                <a:spcPct val="95000"/>
              </a:lnSpc>
              <a:spcAft>
                <a:spcPts val="600"/>
              </a:spcAft>
            </a:pPr>
            <a:r>
              <a:rPr lang="en-US" dirty="0"/>
              <a:t>Setting meta field values</a:t>
            </a:r>
            <a:endParaRPr lang="en-US" dirty="0">
              <a:solidFill>
                <a:srgbClr val="000000"/>
              </a:solidFill>
              <a:cs typeface="Arial" panose="020B0604020202020204"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3" y="996902"/>
            <a:ext cx="4475797" cy="395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88" y="1009650"/>
            <a:ext cx="40862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82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095244" cy="487680"/>
          </a:xfrm>
        </p:spPr>
        <p:txBody>
          <a:bodyPr/>
          <a:lstStyle/>
          <a:p>
            <a:r>
              <a:rPr lang="en-US" sz="2800" b="0" dirty="0"/>
              <a:t>Deploying sites</a:t>
            </a:r>
            <a:endParaRPr lang="en-US" sz="2800" dirty="0"/>
          </a:p>
        </p:txBody>
      </p:sp>
      <p:sp>
        <p:nvSpPr>
          <p:cNvPr id="5" name="TextBox 4">
            <a:extLst>
              <a:ext uri="{FF2B5EF4-FFF2-40B4-BE49-F238E27FC236}">
                <a16:creationId xmlns:a16="http://schemas.microsoft.com/office/drawing/2014/main" id="{53A930CA-4924-0A47-86FB-08D6C435C4C2}"/>
              </a:ext>
            </a:extLst>
          </p:cNvPr>
          <p:cNvSpPr txBox="1"/>
          <p:nvPr/>
        </p:nvSpPr>
        <p:spPr>
          <a:xfrm>
            <a:off x="688854" y="5590712"/>
            <a:ext cx="10265511" cy="578620"/>
          </a:xfrm>
          <a:prstGeom prst="rect">
            <a:avLst/>
          </a:prstGeom>
          <a:noFill/>
        </p:spPr>
        <p:txBody>
          <a:bodyPr wrap="square" rtlCol="0">
            <a:spAutoFit/>
          </a:bodyPr>
          <a:lstStyle/>
          <a:p>
            <a:pPr defTabSz="457189">
              <a:lnSpc>
                <a:spcPct val="95000"/>
              </a:lnSpc>
              <a:spcAft>
                <a:spcPts val="600"/>
              </a:spcAft>
            </a:pPr>
            <a:r>
              <a:rPr lang="en-US" sz="1400" dirty="0"/>
              <a:t>Right-click the newly added model device, and select </a:t>
            </a:r>
            <a:r>
              <a:rPr lang="en-US" sz="1400" i="1" dirty="0"/>
              <a:t>Quick Install (Device DB)</a:t>
            </a:r>
            <a:endParaRPr lang="en-US" sz="1400" dirty="0"/>
          </a:p>
          <a:p>
            <a:pPr defTabSz="457189">
              <a:lnSpc>
                <a:spcPct val="95000"/>
              </a:lnSpc>
              <a:spcAft>
                <a:spcPts val="600"/>
              </a:spcAft>
            </a:pPr>
            <a:r>
              <a:rPr lang="en-US" sz="1400" dirty="0"/>
              <a:t>The necessary device configuration is generated, and all the assigned provisioning templates are applied!</a:t>
            </a:r>
            <a:endParaRPr lang="en-US" sz="1400" dirty="0">
              <a:solidFill>
                <a:srgbClr val="000000"/>
              </a:solidFill>
              <a:cs typeface="Arial" panose="020B0604020202020204" pitchFamily="34" charset="0"/>
            </a:endParaRPr>
          </a:p>
        </p:txBody>
      </p:sp>
      <p:sp>
        <p:nvSpPr>
          <p:cNvPr id="6" name="Прямоугольник 5"/>
          <p:cNvSpPr/>
          <p:nvPr/>
        </p:nvSpPr>
        <p:spPr>
          <a:xfrm>
            <a:off x="4610100" y="249158"/>
            <a:ext cx="2544286" cy="355482"/>
          </a:xfrm>
          <a:prstGeom prst="rect">
            <a:avLst/>
          </a:prstGeom>
        </p:spPr>
        <p:txBody>
          <a:bodyPr wrap="none">
            <a:spAutoFit/>
          </a:bodyPr>
          <a:lstStyle/>
          <a:p>
            <a:pPr defTabSz="457189">
              <a:lnSpc>
                <a:spcPct val="95000"/>
              </a:lnSpc>
              <a:spcAft>
                <a:spcPts val="600"/>
              </a:spcAft>
            </a:pPr>
            <a:r>
              <a:rPr lang="en-US" dirty="0"/>
              <a:t>Install the configuration</a:t>
            </a:r>
            <a:endParaRPr lang="en-US" dirty="0">
              <a:solidFill>
                <a:srgbClr val="000000"/>
              </a:solidFill>
              <a:cs typeface="Arial" panose="020B060402020202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65" y="759144"/>
            <a:ext cx="6101715" cy="468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77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Deploying sites</a:t>
            </a:r>
            <a:endParaRPr lang="en-US" sz="2800" dirty="0"/>
          </a:p>
        </p:txBody>
      </p:sp>
      <p:sp>
        <p:nvSpPr>
          <p:cNvPr id="5" name="TextBox 4">
            <a:extLst>
              <a:ext uri="{FF2B5EF4-FFF2-40B4-BE49-F238E27FC236}">
                <a16:creationId xmlns:a16="http://schemas.microsoft.com/office/drawing/2014/main" id="{53A930CA-4924-0A47-86FB-08D6C435C4C2}"/>
              </a:ext>
            </a:extLst>
          </p:cNvPr>
          <p:cNvSpPr txBox="1"/>
          <p:nvPr/>
        </p:nvSpPr>
        <p:spPr>
          <a:xfrm>
            <a:off x="7158235" y="1072052"/>
            <a:ext cx="4774686" cy="1661993"/>
          </a:xfrm>
          <a:prstGeom prst="rect">
            <a:avLst/>
          </a:prstGeom>
          <a:noFill/>
        </p:spPr>
        <p:txBody>
          <a:bodyPr wrap="square" rtlCol="0">
            <a:spAutoFit/>
          </a:bodyPr>
          <a:lstStyle/>
          <a:p>
            <a:r>
              <a:rPr lang="en-US" sz="1400" b="1" dirty="0"/>
              <a:t>1. </a:t>
            </a:r>
            <a:r>
              <a:rPr lang="en-US" sz="1400" dirty="0"/>
              <a:t>In </a:t>
            </a:r>
            <a:r>
              <a:rPr lang="en-US" sz="1400" i="1" dirty="0"/>
              <a:t>Device Manager</a:t>
            </a:r>
            <a:r>
              <a:rPr lang="en-US" sz="1400" dirty="0"/>
              <a:t>, right-click the newly added model device, and select </a:t>
            </a:r>
            <a:r>
              <a:rPr lang="en-US" sz="1400" i="1" dirty="0"/>
              <a:t>Install Wizard</a:t>
            </a:r>
            <a:r>
              <a:rPr lang="en-US" sz="1400" dirty="0"/>
              <a:t>.</a:t>
            </a:r>
          </a:p>
          <a:p>
            <a:r>
              <a:rPr lang="en-US" sz="1400" b="1" dirty="0"/>
              <a:t>2. </a:t>
            </a:r>
            <a:r>
              <a:rPr lang="en-US" sz="1400" dirty="0"/>
              <a:t>Select </a:t>
            </a:r>
            <a:r>
              <a:rPr lang="en-US" sz="1400" i="1" dirty="0"/>
              <a:t>Install Policy Package &amp; Device Settings</a:t>
            </a:r>
            <a:r>
              <a:rPr lang="en-US" sz="1400" dirty="0"/>
              <a:t>.</a:t>
            </a:r>
          </a:p>
          <a:p>
            <a:r>
              <a:rPr lang="en-US" sz="1400" b="1" dirty="0"/>
              <a:t>3. </a:t>
            </a:r>
            <a:r>
              <a:rPr lang="en-US" sz="1400" dirty="0"/>
              <a:t>In the </a:t>
            </a:r>
            <a:r>
              <a:rPr lang="en-US" sz="1400" i="1" dirty="0"/>
              <a:t>Policy Package </a:t>
            </a:r>
            <a:r>
              <a:rPr lang="en-US" sz="1400" dirty="0"/>
              <a:t>list, select the firewall policy package that corresponds to this device (either </a:t>
            </a:r>
            <a:r>
              <a:rPr lang="en-US" sz="1400" i="1" dirty="0"/>
              <a:t>Edge </a:t>
            </a:r>
            <a:r>
              <a:rPr lang="en-US" sz="1400" dirty="0"/>
              <a:t>or </a:t>
            </a:r>
            <a:r>
              <a:rPr lang="en-US" sz="1400" i="1" dirty="0"/>
              <a:t>Hub</a:t>
            </a:r>
            <a:r>
              <a:rPr lang="en-US" sz="1400" dirty="0"/>
              <a:t>),</a:t>
            </a:r>
          </a:p>
          <a:p>
            <a:r>
              <a:rPr lang="en-US" sz="1400" dirty="0"/>
              <a:t>and proceed with the installation.</a:t>
            </a:r>
            <a:endParaRPr lang="en-US" sz="1400" dirty="0">
              <a:solidFill>
                <a:srgbClr val="000000"/>
              </a:solidFill>
              <a:cs typeface="Arial" panose="020B0604020202020204" pitchFamily="34" charset="0"/>
            </a:endParaRPr>
          </a:p>
        </p:txBody>
      </p:sp>
      <p:sp>
        <p:nvSpPr>
          <p:cNvPr id="6" name="Прямоугольник 5"/>
          <p:cNvSpPr/>
          <p:nvPr/>
        </p:nvSpPr>
        <p:spPr>
          <a:xfrm>
            <a:off x="4610100" y="249158"/>
            <a:ext cx="2800767" cy="355482"/>
          </a:xfrm>
          <a:prstGeom prst="rect">
            <a:avLst/>
          </a:prstGeom>
        </p:spPr>
        <p:txBody>
          <a:bodyPr wrap="none">
            <a:spAutoFit/>
          </a:bodyPr>
          <a:lstStyle/>
          <a:p>
            <a:pPr defTabSz="457189">
              <a:lnSpc>
                <a:spcPct val="95000"/>
              </a:lnSpc>
              <a:spcAft>
                <a:spcPts val="600"/>
              </a:spcAft>
            </a:pPr>
            <a:r>
              <a:rPr lang="en-US" dirty="0"/>
              <a:t>Installing policy packages</a:t>
            </a:r>
            <a:endParaRPr lang="en-US" dirty="0">
              <a:solidFill>
                <a:srgbClr val="000000"/>
              </a:solidFill>
              <a:cs typeface="Arial" panose="020B0604020202020204"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 y="632461"/>
            <a:ext cx="6120765" cy="242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48" y="3429000"/>
            <a:ext cx="7037605" cy="179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53A930CA-4924-0A47-86FB-08D6C435C4C2}"/>
              </a:ext>
            </a:extLst>
          </p:cNvPr>
          <p:cNvSpPr txBox="1"/>
          <p:nvPr/>
        </p:nvSpPr>
        <p:spPr>
          <a:xfrm>
            <a:off x="8179315" y="4174271"/>
            <a:ext cx="3532625" cy="307777"/>
          </a:xfrm>
          <a:prstGeom prst="rect">
            <a:avLst/>
          </a:prstGeom>
          <a:noFill/>
        </p:spPr>
        <p:txBody>
          <a:bodyPr wrap="square" rtlCol="0">
            <a:spAutoFit/>
          </a:bodyPr>
          <a:lstStyle/>
          <a:p>
            <a:r>
              <a:rPr lang="en-US" sz="1400" dirty="0"/>
              <a:t>The model device is now ready!</a:t>
            </a:r>
            <a:endParaRPr lang="en-US" sz="1400" dirty="0">
              <a:solidFill>
                <a:srgbClr val="000000"/>
              </a:solidFill>
              <a:cs typeface="Arial" panose="020B0604020202020204" pitchFamily="34" charset="0"/>
            </a:endParaRPr>
          </a:p>
        </p:txBody>
      </p:sp>
    </p:spTree>
    <p:extLst>
      <p:ext uri="{BB962C8B-B14F-4D97-AF65-F5344CB8AC3E}">
        <p14:creationId xmlns:p14="http://schemas.microsoft.com/office/powerpoint/2010/main" val="392339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144781"/>
            <a:ext cx="3979164" cy="487680"/>
          </a:xfrm>
        </p:spPr>
        <p:txBody>
          <a:bodyPr/>
          <a:lstStyle/>
          <a:p>
            <a:r>
              <a:rPr lang="en-US" sz="2800" b="0" dirty="0"/>
              <a:t>Deploying sites</a:t>
            </a:r>
            <a:endParaRPr lang="en-US" sz="2800" dirty="0"/>
          </a:p>
        </p:txBody>
      </p:sp>
      <p:sp>
        <p:nvSpPr>
          <p:cNvPr id="5" name="TextBox 4">
            <a:extLst>
              <a:ext uri="{FF2B5EF4-FFF2-40B4-BE49-F238E27FC236}">
                <a16:creationId xmlns:a16="http://schemas.microsoft.com/office/drawing/2014/main" id="{53A930CA-4924-0A47-86FB-08D6C435C4C2}"/>
              </a:ext>
            </a:extLst>
          </p:cNvPr>
          <p:cNvSpPr txBox="1"/>
          <p:nvPr/>
        </p:nvSpPr>
        <p:spPr>
          <a:xfrm>
            <a:off x="688853" y="5224952"/>
            <a:ext cx="10265511" cy="523220"/>
          </a:xfrm>
          <a:prstGeom prst="rect">
            <a:avLst/>
          </a:prstGeom>
          <a:noFill/>
        </p:spPr>
        <p:txBody>
          <a:bodyPr wrap="square" rtlCol="0">
            <a:spAutoFit/>
          </a:bodyPr>
          <a:lstStyle/>
          <a:p>
            <a:r>
              <a:rPr lang="en-US" sz="1400" dirty="0"/>
              <a:t>For Low-Touch Provisioning, it is required to specify </a:t>
            </a:r>
            <a:r>
              <a:rPr lang="en-US" sz="1400" dirty="0" err="1"/>
              <a:t>FortiManager</a:t>
            </a:r>
            <a:r>
              <a:rPr lang="en-US" sz="1400" dirty="0"/>
              <a:t> details manually by using the following CLI</a:t>
            </a:r>
          </a:p>
          <a:p>
            <a:r>
              <a:rPr lang="en-US" sz="1400" dirty="0"/>
              <a:t>snippet. (Device authorization can be done either using its serial number or a pre-shared key)</a:t>
            </a:r>
            <a:endParaRPr lang="en-US" sz="1400" dirty="0">
              <a:solidFill>
                <a:srgbClr val="000000"/>
              </a:solidFill>
              <a:cs typeface="Arial" panose="020B0604020202020204" pitchFamily="34" charset="0"/>
            </a:endParaRPr>
          </a:p>
        </p:txBody>
      </p:sp>
      <p:sp>
        <p:nvSpPr>
          <p:cNvPr id="6" name="Прямоугольник 5"/>
          <p:cNvSpPr/>
          <p:nvPr/>
        </p:nvSpPr>
        <p:spPr>
          <a:xfrm>
            <a:off x="4610100" y="249158"/>
            <a:ext cx="2236510" cy="355482"/>
          </a:xfrm>
          <a:prstGeom prst="rect">
            <a:avLst/>
          </a:prstGeom>
        </p:spPr>
        <p:txBody>
          <a:bodyPr wrap="none">
            <a:spAutoFit/>
          </a:bodyPr>
          <a:lstStyle/>
          <a:p>
            <a:pPr defTabSz="457189">
              <a:lnSpc>
                <a:spcPct val="95000"/>
              </a:lnSpc>
              <a:spcAft>
                <a:spcPts val="600"/>
              </a:spcAft>
            </a:pPr>
            <a:r>
              <a:rPr lang="en-US" dirty="0"/>
              <a:t>Onboarding devices</a:t>
            </a:r>
            <a:endParaRPr lang="en-US" dirty="0">
              <a:solidFill>
                <a:srgbClr val="000000"/>
              </a:solidFill>
              <a:cs typeface="Arial" panose="020B0604020202020204" pitchFamily="34" charset="0"/>
            </a:endParaRPr>
          </a:p>
        </p:txBody>
      </p:sp>
      <p:sp>
        <p:nvSpPr>
          <p:cNvPr id="3" name="Прямоугольник 2"/>
          <p:cNvSpPr/>
          <p:nvPr/>
        </p:nvSpPr>
        <p:spPr>
          <a:xfrm>
            <a:off x="688852" y="2026057"/>
            <a:ext cx="9346688" cy="2308324"/>
          </a:xfrm>
          <a:prstGeom prst="rect">
            <a:avLst/>
          </a:prstGeom>
          <a:solidFill>
            <a:schemeClr val="bg1">
              <a:lumMod val="95000"/>
            </a:schemeClr>
          </a:solidFill>
          <a:ln w="3175">
            <a:solidFill>
              <a:schemeClr val="tx1"/>
            </a:solidFill>
          </a:ln>
        </p:spPr>
        <p:txBody>
          <a:bodyPr wrap="square">
            <a:spAutoFit/>
          </a:bodyPr>
          <a:lstStyle/>
          <a:p>
            <a:endParaRPr lang="en-US" dirty="0"/>
          </a:p>
          <a:p>
            <a:r>
              <a:rPr lang="en-US" dirty="0"/>
              <a:t>config system central-management</a:t>
            </a:r>
          </a:p>
          <a:p>
            <a:r>
              <a:rPr lang="en-US" dirty="0"/>
              <a:t>    set type </a:t>
            </a:r>
            <a:r>
              <a:rPr lang="en-US" dirty="0" err="1"/>
              <a:t>fortimanager</a:t>
            </a:r>
            <a:endParaRPr lang="en-US" dirty="0"/>
          </a:p>
          <a:p>
            <a:r>
              <a:rPr lang="en-US" dirty="0"/>
              <a:t>    set </a:t>
            </a:r>
            <a:r>
              <a:rPr lang="en-US" dirty="0" err="1"/>
              <a:t>fmg</a:t>
            </a:r>
            <a:r>
              <a:rPr lang="en-US" dirty="0"/>
              <a:t> 212.16.0.15 </a:t>
            </a:r>
          </a:p>
          <a:p>
            <a:r>
              <a:rPr lang="en-US" dirty="0"/>
              <a:t>end</a:t>
            </a:r>
          </a:p>
          <a:p>
            <a:endParaRPr lang="en-US" dirty="0"/>
          </a:p>
          <a:p>
            <a:r>
              <a:rPr lang="en-US" dirty="0"/>
              <a:t>execute central-</a:t>
            </a:r>
            <a:r>
              <a:rPr lang="en-US" dirty="0" err="1"/>
              <a:t>mgmt</a:t>
            </a:r>
            <a:r>
              <a:rPr lang="en-US" dirty="0"/>
              <a:t> register-device FMG-VMTM22002222 secret1-1</a:t>
            </a:r>
          </a:p>
          <a:p>
            <a:endParaRPr lang="en-US" dirty="0"/>
          </a:p>
        </p:txBody>
      </p:sp>
    </p:spTree>
    <p:extLst>
      <p:ext uri="{BB962C8B-B14F-4D97-AF65-F5344CB8AC3E}">
        <p14:creationId xmlns:p14="http://schemas.microsoft.com/office/powerpoint/2010/main" val="21891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20E4CF-46FC-4C67-8F69-87C86822936D}"/>
              </a:ext>
            </a:extLst>
          </p:cNvPr>
          <p:cNvSpPr>
            <a:spLocks noGrp="1"/>
          </p:cNvSpPr>
          <p:nvPr>
            <p:ph idx="1"/>
          </p:nvPr>
        </p:nvSpPr>
        <p:spPr>
          <a:xfrm>
            <a:off x="520651" y="1950145"/>
            <a:ext cx="3853229" cy="2957710"/>
          </a:xfrm>
        </p:spPr>
        <p:txBody>
          <a:bodyPr/>
          <a:lstStyle/>
          <a:p>
            <a:r>
              <a:rPr lang="en-US" dirty="0"/>
              <a:t>Centralized, zero-touch provisioning service</a:t>
            </a:r>
          </a:p>
          <a:p>
            <a:r>
              <a:rPr lang="en-US" dirty="0"/>
              <a:t>Available from FortiCloud at no extra charge</a:t>
            </a:r>
          </a:p>
          <a:p>
            <a:r>
              <a:rPr lang="en-US" dirty="0"/>
              <a:t>Enables easy, remote deployment and configuration of Fortinet devices</a:t>
            </a:r>
          </a:p>
          <a:p>
            <a:pPr marL="0" indent="0">
              <a:buNone/>
            </a:pPr>
            <a:endParaRPr lang="en-US" b="1" dirty="0">
              <a:solidFill>
                <a:srgbClr val="FF0000"/>
              </a:solidFill>
            </a:endParaRP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B41DDA63-8A77-4D07-AD83-B5E2B3CC8ABF}"/>
              </a:ext>
            </a:extLst>
          </p:cNvPr>
          <p:cNvSpPr>
            <a:spLocks noGrp="1"/>
          </p:cNvSpPr>
          <p:nvPr>
            <p:ph type="title"/>
          </p:nvPr>
        </p:nvSpPr>
        <p:spPr/>
        <p:txBody>
          <a:bodyPr/>
          <a:lstStyle/>
          <a:p>
            <a:r>
              <a:rPr lang="en-US" dirty="0"/>
              <a:t>What is </a:t>
            </a:r>
            <a:r>
              <a:rPr lang="en-US" dirty="0" err="1"/>
              <a:t>FortiZTP</a:t>
            </a:r>
            <a:r>
              <a:rPr lang="en-US" dirty="0"/>
              <a:t>?</a:t>
            </a:r>
          </a:p>
        </p:txBody>
      </p:sp>
      <p:pic>
        <p:nvPicPr>
          <p:cNvPr id="5" name="Picture 244">
            <a:extLst>
              <a:ext uri="{FF2B5EF4-FFF2-40B4-BE49-F238E27FC236}">
                <a16:creationId xmlns:a16="http://schemas.microsoft.com/office/drawing/2014/main" id="{67A4D028-E5AD-734F-8AD8-D5F41F01FB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9779012" y="183971"/>
            <a:ext cx="1233545" cy="1233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6EF4BFBE-78ED-514C-B29C-34E0CBA671A6}"/>
              </a:ext>
            </a:extLst>
          </p:cNvPr>
          <p:cNvPicPr>
            <a:picLocks noChangeAspect="1"/>
          </p:cNvPicPr>
          <p:nvPr/>
        </p:nvPicPr>
        <p:blipFill>
          <a:blip r:embed="rId5"/>
          <a:stretch>
            <a:fillRect/>
          </a:stretch>
        </p:blipFill>
        <p:spPr>
          <a:xfrm>
            <a:off x="4266602" y="1590261"/>
            <a:ext cx="7786347" cy="4577564"/>
          </a:xfrm>
          <a:prstGeom prst="rect">
            <a:avLst/>
          </a:prstGeom>
        </p:spPr>
      </p:pic>
      <p:sp>
        <p:nvSpPr>
          <p:cNvPr id="11" name="Oval 10">
            <a:extLst>
              <a:ext uri="{FF2B5EF4-FFF2-40B4-BE49-F238E27FC236}">
                <a16:creationId xmlns:a16="http://schemas.microsoft.com/office/drawing/2014/main" id="{3DABB0C1-270C-DD42-81B6-41AFA23094BD}"/>
              </a:ext>
            </a:extLst>
          </p:cNvPr>
          <p:cNvSpPr/>
          <p:nvPr/>
        </p:nvSpPr>
        <p:spPr>
          <a:xfrm>
            <a:off x="10152331" y="4462669"/>
            <a:ext cx="1432560" cy="445186"/>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4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does </a:t>
            </a:r>
            <a:r>
              <a:rPr lang="en-US" dirty="0" err="1"/>
              <a:t>FortiZTP</a:t>
            </a:r>
            <a:r>
              <a:rPr lang="en-US" dirty="0"/>
              <a:t> Work?</a:t>
            </a:r>
          </a:p>
        </p:txBody>
      </p:sp>
      <p:sp>
        <p:nvSpPr>
          <p:cNvPr id="37" name="Rectangle 36"/>
          <p:cNvSpPr/>
          <p:nvPr/>
        </p:nvSpPr>
        <p:spPr bwMode="gray">
          <a:xfrm>
            <a:off x="3980416" y="1018403"/>
            <a:ext cx="3109443" cy="4572000"/>
          </a:xfrm>
          <a:prstGeom prst="rect">
            <a:avLst/>
          </a:prstGeom>
          <a:solidFill>
            <a:schemeClr val="bg1"/>
          </a:solidFill>
          <a:ln w="12700">
            <a:noFill/>
            <a:round/>
            <a:headEnd/>
            <a:tailEnd/>
          </a:ln>
        </p:spPr>
        <p:txBody>
          <a:bodyPr wrap="square" lIns="182880" tIns="731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dirty="0"/>
          </a:p>
          <a:p>
            <a:pPr marL="228600" lvl="1" indent="-228600">
              <a:lnSpc>
                <a:spcPct val="90000"/>
              </a:lnSpc>
              <a:spcBef>
                <a:spcPts val="600"/>
              </a:spcBef>
              <a:buClr>
                <a:schemeClr val="accent6"/>
              </a:buClr>
              <a:buFont typeface="Arial" panose="020B0604020202020204" pitchFamily="34" charset="0"/>
              <a:buChar char="•"/>
            </a:pPr>
            <a:endParaRPr lang="en-US" sz="1600" dirty="0"/>
          </a:p>
          <a:p>
            <a:pPr marL="0" lvl="1">
              <a:lnSpc>
                <a:spcPct val="90000"/>
              </a:lnSpc>
              <a:spcBef>
                <a:spcPts val="600"/>
              </a:spcBef>
              <a:buClr>
                <a:schemeClr val="accent6"/>
              </a:buClr>
            </a:pPr>
            <a:endParaRPr lang="en-US" sz="1600" dirty="0"/>
          </a:p>
          <a:p>
            <a:pPr marL="228600" lvl="1" indent="-228600">
              <a:lnSpc>
                <a:spcPct val="90000"/>
              </a:lnSpc>
              <a:spcBef>
                <a:spcPts val="600"/>
              </a:spcBef>
              <a:buClr>
                <a:schemeClr val="accent6"/>
              </a:buClr>
              <a:buFont typeface="Arial" panose="020B0604020202020204" pitchFamily="34" charset="0"/>
              <a:buChar char="•"/>
            </a:pPr>
            <a:r>
              <a:rPr lang="en-US" sz="1600" dirty="0"/>
              <a:t>View registered devices,  provisioning status and provision devices in </a:t>
            </a:r>
            <a:r>
              <a:rPr lang="en-US" sz="1600" dirty="0" err="1"/>
              <a:t>FortiZTP</a:t>
            </a:r>
            <a:endParaRPr lang="en-US" sz="1600" dirty="0"/>
          </a:p>
          <a:p>
            <a:pPr marL="228600" lvl="1" indent="-228600">
              <a:lnSpc>
                <a:spcPct val="90000"/>
              </a:lnSpc>
              <a:spcBef>
                <a:spcPts val="600"/>
              </a:spcBef>
              <a:buClr>
                <a:schemeClr val="accent6"/>
              </a:buClr>
              <a:buFont typeface="Arial" panose="020B0604020202020204" pitchFamily="34" charset="0"/>
              <a:buChar char="•"/>
            </a:pPr>
            <a:r>
              <a:rPr lang="en-US" sz="1600" dirty="0"/>
              <a:t>Select device, select target management solution and </a:t>
            </a:r>
            <a:r>
              <a:rPr lang="en-US" sz="1600" dirty="0" err="1"/>
              <a:t>FortiZTP</a:t>
            </a:r>
            <a:r>
              <a:rPr lang="en-US" sz="1600" dirty="0"/>
              <a:t> assigns device to chosen management platform</a:t>
            </a:r>
          </a:p>
          <a:p>
            <a:pPr marL="228600" lvl="1" indent="-228600">
              <a:lnSpc>
                <a:spcPct val="90000"/>
              </a:lnSpc>
              <a:spcBef>
                <a:spcPts val="600"/>
              </a:spcBef>
              <a:buClr>
                <a:schemeClr val="accent6"/>
              </a:buClr>
              <a:buFont typeface="Arial" panose="020B0604020202020204" pitchFamily="34" charset="0"/>
              <a:buChar char="•"/>
            </a:pPr>
            <a:r>
              <a:rPr lang="en-US" sz="1600" dirty="0"/>
              <a:t>Log in to management platform to configure </a:t>
            </a:r>
          </a:p>
          <a:p>
            <a:pPr marL="228600" lvl="1" indent="-228600">
              <a:lnSpc>
                <a:spcPct val="90000"/>
              </a:lnSpc>
              <a:spcBef>
                <a:spcPts val="600"/>
              </a:spcBef>
              <a:buClr>
                <a:schemeClr val="accent6"/>
              </a:buClr>
              <a:buFont typeface="Arial" panose="020B0604020202020204" pitchFamily="34" charset="0"/>
              <a:buChar char="•"/>
            </a:pPr>
            <a:endParaRPr lang="en-US" sz="1600" dirty="0"/>
          </a:p>
        </p:txBody>
      </p:sp>
      <p:sp>
        <p:nvSpPr>
          <p:cNvPr id="38" name="Shape 268"/>
          <p:cNvSpPr txBox="1">
            <a:spLocks/>
          </p:cNvSpPr>
          <p:nvPr/>
        </p:nvSpPr>
        <p:spPr bwMode="gray">
          <a:xfrm>
            <a:off x="3980417" y="980301"/>
            <a:ext cx="3109442" cy="996779"/>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r>
              <a:rPr lang="en-US" sz="1800" b="1" dirty="0">
                <a:solidFill>
                  <a:schemeClr val="bg1"/>
                </a:solidFill>
                <a:latin typeface="+mn-lt"/>
                <a:ea typeface="BentonSans Medium"/>
                <a:sym typeface="BentonSans Medium"/>
              </a:rPr>
              <a:t>Go to fortiztp.forticloud.com to provision device</a:t>
            </a:r>
            <a:endParaRPr lang="en-US" sz="1800" b="1" cap="all" dirty="0">
              <a:solidFill>
                <a:schemeClr val="bg1"/>
              </a:solidFill>
              <a:latin typeface="+mn-lt"/>
              <a:ea typeface="BentonSans Medium"/>
              <a:sym typeface="BentonSans Medium"/>
            </a:endParaRPr>
          </a:p>
        </p:txBody>
      </p:sp>
      <p:sp>
        <p:nvSpPr>
          <p:cNvPr id="47" name="Rectangle 46"/>
          <p:cNvSpPr/>
          <p:nvPr/>
        </p:nvSpPr>
        <p:spPr bwMode="gray">
          <a:xfrm>
            <a:off x="353011" y="1391000"/>
            <a:ext cx="2923589" cy="4197427"/>
          </a:xfrm>
          <a:prstGeom prst="rect">
            <a:avLst/>
          </a:prstGeom>
          <a:solidFill>
            <a:schemeClr val="bg1"/>
          </a:solidFill>
          <a:ln w="12700">
            <a:noFill/>
            <a:round/>
            <a:headEnd/>
            <a:tailEnd/>
          </a:ln>
        </p:spPr>
        <p:txBody>
          <a:bodyPr wrap="square" lIns="182880" tIns="731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dirty="0"/>
          </a:p>
          <a:p>
            <a:pPr marL="228600" lvl="1" indent="-228600">
              <a:lnSpc>
                <a:spcPct val="90000"/>
              </a:lnSpc>
              <a:spcBef>
                <a:spcPts val="600"/>
              </a:spcBef>
              <a:buClr>
                <a:schemeClr val="accent6"/>
              </a:buClr>
              <a:buFont typeface="Arial" panose="020B0604020202020204" pitchFamily="34" charset="0"/>
              <a:buChar char="•"/>
            </a:pPr>
            <a:endParaRPr lang="en-US" sz="1600" dirty="0"/>
          </a:p>
          <a:p>
            <a:pPr marL="228600" lvl="1" indent="-228600">
              <a:lnSpc>
                <a:spcPct val="90000"/>
              </a:lnSpc>
              <a:spcBef>
                <a:spcPts val="600"/>
              </a:spcBef>
              <a:buClr>
                <a:schemeClr val="accent6"/>
              </a:buClr>
              <a:buFont typeface="Arial" panose="020B0604020202020204" pitchFamily="34" charset="0"/>
              <a:buChar char="•"/>
            </a:pPr>
            <a:endParaRPr lang="en-US" sz="1600" dirty="0"/>
          </a:p>
          <a:p>
            <a:pPr marL="228600" lvl="1" indent="-228600">
              <a:lnSpc>
                <a:spcPct val="90000"/>
              </a:lnSpc>
              <a:spcBef>
                <a:spcPts val="600"/>
              </a:spcBef>
              <a:buClr>
                <a:schemeClr val="accent6"/>
              </a:buClr>
              <a:buFont typeface="Arial" panose="020B0604020202020204" pitchFamily="34" charset="0"/>
              <a:buChar char="•"/>
            </a:pPr>
            <a:r>
              <a:rPr lang="en-US" sz="1600" dirty="0"/>
              <a:t>Register Fortinet devices, management services and appliances in FortiCloud Asset Management</a:t>
            </a:r>
          </a:p>
          <a:p>
            <a:pPr marL="0" lvl="1">
              <a:lnSpc>
                <a:spcPct val="90000"/>
              </a:lnSpc>
              <a:spcBef>
                <a:spcPts val="600"/>
              </a:spcBef>
              <a:buClr>
                <a:schemeClr val="accent6"/>
              </a:buClr>
            </a:pPr>
            <a:endParaRPr lang="en-US" sz="1600" dirty="0">
              <a:solidFill>
                <a:srgbClr val="000000"/>
              </a:solidFill>
            </a:endParaRPr>
          </a:p>
        </p:txBody>
      </p:sp>
      <p:sp>
        <p:nvSpPr>
          <p:cNvPr id="48" name="Shape 268"/>
          <p:cNvSpPr txBox="1">
            <a:spLocks/>
          </p:cNvSpPr>
          <p:nvPr/>
        </p:nvSpPr>
        <p:spPr bwMode="gray">
          <a:xfrm>
            <a:off x="342901" y="980302"/>
            <a:ext cx="2933700" cy="996778"/>
          </a:xfrm>
          <a:prstGeom prst="rect">
            <a:avLst/>
          </a:prstGeom>
          <a:solidFill>
            <a:schemeClr val="accent6"/>
          </a:solidFill>
          <a:ln w="12700">
            <a:miter lim="400000"/>
          </a:ln>
          <a:extLst>
            <a:ext uri="{C572A759-6A51-4108-AA02-DFA0A04FC94B}">
              <ma14:wrappingTextBoxFlag xmlns:ma14="http://schemas.microsoft.com/office/mac/drawingml/2011/main" xmlns=""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r>
              <a:rPr lang="en-US" sz="1800" b="1" dirty="0">
                <a:solidFill>
                  <a:schemeClr val="bg1"/>
                </a:solidFill>
                <a:latin typeface="+mn-lt"/>
                <a:ea typeface="BentonSans Medium"/>
                <a:sym typeface="BentonSans Medium"/>
              </a:rPr>
              <a:t>Register device in </a:t>
            </a:r>
            <a:r>
              <a:rPr lang="en-US" sz="1800" b="1" dirty="0" err="1">
                <a:solidFill>
                  <a:schemeClr val="bg1"/>
                </a:solidFill>
                <a:latin typeface="+mn-lt"/>
                <a:ea typeface="BentonSans Medium"/>
                <a:sym typeface="BentonSans Medium"/>
              </a:rPr>
              <a:t>FortiCloud</a:t>
            </a:r>
            <a:r>
              <a:rPr lang="en-US" sz="1800" b="1" dirty="0">
                <a:solidFill>
                  <a:schemeClr val="bg1"/>
                </a:solidFill>
                <a:latin typeface="+mn-lt"/>
                <a:ea typeface="BentonSans Medium"/>
                <a:sym typeface="BentonSans Medium"/>
              </a:rPr>
              <a:t> Asset Management</a:t>
            </a:r>
            <a:endParaRPr lang="en-US" sz="1800" b="1" cap="all" dirty="0">
              <a:solidFill>
                <a:schemeClr val="bg1"/>
              </a:solidFill>
              <a:latin typeface="+mn-lt"/>
              <a:ea typeface="BentonSans Medium"/>
              <a:sym typeface="BentonSans Medium"/>
            </a:endParaRPr>
          </a:p>
        </p:txBody>
      </p:sp>
      <p:pic>
        <p:nvPicPr>
          <p:cNvPr id="9" name="Picture 244">
            <a:extLst>
              <a:ext uri="{FF2B5EF4-FFF2-40B4-BE49-F238E27FC236}">
                <a16:creationId xmlns:a16="http://schemas.microsoft.com/office/drawing/2014/main" id="{AFDDEC3B-A5E5-1949-A577-3A6D1FAB603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6225348" y="1977080"/>
            <a:ext cx="774510" cy="774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entagon 1">
            <a:extLst>
              <a:ext uri="{FF2B5EF4-FFF2-40B4-BE49-F238E27FC236}">
                <a16:creationId xmlns:a16="http://schemas.microsoft.com/office/drawing/2014/main" id="{709CD7BC-D6E4-1649-8511-6A8E6212315E}"/>
              </a:ext>
            </a:extLst>
          </p:cNvPr>
          <p:cNvSpPr/>
          <p:nvPr/>
        </p:nvSpPr>
        <p:spPr>
          <a:xfrm>
            <a:off x="3344044" y="3005082"/>
            <a:ext cx="568929" cy="347718"/>
          </a:xfrm>
          <a:prstGeom prst="homePlat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23">
            <a:extLst>
              <a:ext uri="{FF2B5EF4-FFF2-40B4-BE49-F238E27FC236}">
                <a16:creationId xmlns:a16="http://schemas.microsoft.com/office/drawing/2014/main" id="{11B4D2CB-87C7-D14B-B3E2-2EEA76A865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598" y="1932808"/>
            <a:ext cx="909940" cy="909940"/>
          </a:xfrm>
          <a:prstGeom prst="rect">
            <a:avLst/>
          </a:prstGeom>
        </p:spPr>
      </p:pic>
      <p:pic>
        <p:nvPicPr>
          <p:cNvPr id="3" name="Picture 2">
            <a:extLst>
              <a:ext uri="{FF2B5EF4-FFF2-40B4-BE49-F238E27FC236}">
                <a16:creationId xmlns:a16="http://schemas.microsoft.com/office/drawing/2014/main" id="{E6C3587D-C694-FC10-2CBC-F6F7DBD0FE61}"/>
              </a:ext>
            </a:extLst>
          </p:cNvPr>
          <p:cNvPicPr>
            <a:picLocks noChangeAspect="1"/>
          </p:cNvPicPr>
          <p:nvPr/>
        </p:nvPicPr>
        <p:blipFill>
          <a:blip r:embed="rId7"/>
          <a:stretch>
            <a:fillRect/>
          </a:stretch>
        </p:blipFill>
        <p:spPr>
          <a:xfrm>
            <a:off x="7284840" y="1738692"/>
            <a:ext cx="4669824" cy="3228216"/>
          </a:xfrm>
          <a:prstGeom prst="rect">
            <a:avLst/>
          </a:prstGeom>
        </p:spPr>
      </p:pic>
    </p:spTree>
    <p:extLst>
      <p:ext uri="{BB962C8B-B14F-4D97-AF65-F5344CB8AC3E}">
        <p14:creationId xmlns:p14="http://schemas.microsoft.com/office/powerpoint/2010/main" val="17584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77E5E-7E93-0442-AE7D-13B118B0E67C}"/>
              </a:ext>
            </a:extLst>
          </p:cNvPr>
          <p:cNvSpPr>
            <a:spLocks noGrp="1"/>
          </p:cNvSpPr>
          <p:nvPr>
            <p:ph idx="1"/>
          </p:nvPr>
        </p:nvSpPr>
        <p:spPr>
          <a:xfrm>
            <a:off x="548639" y="680946"/>
            <a:ext cx="11119485" cy="5102088"/>
          </a:xfrm>
        </p:spPr>
        <p:txBody>
          <a:bodyPr/>
          <a:lstStyle/>
          <a:p>
            <a:pPr marL="57150" indent="0" fontAlgn="base">
              <a:spcBef>
                <a:spcPts val="0"/>
              </a:spcBef>
              <a:buNone/>
            </a:pPr>
            <a:r>
              <a:rPr lang="en-US" sz="2400" b="1" dirty="0"/>
              <a:t>What is the difference between </a:t>
            </a:r>
            <a:r>
              <a:rPr lang="en-US" sz="2400" b="1" dirty="0" err="1"/>
              <a:t>FortiZTP</a:t>
            </a:r>
            <a:r>
              <a:rPr lang="en-US" sz="2400" b="1" dirty="0"/>
              <a:t> and </a:t>
            </a:r>
            <a:r>
              <a:rPr lang="en-US" sz="2400" b="1" dirty="0" err="1"/>
              <a:t>FortiDeploy</a:t>
            </a:r>
            <a:r>
              <a:rPr lang="en-US" sz="2400" b="1" dirty="0"/>
              <a:t>?</a:t>
            </a:r>
          </a:p>
          <a:p>
            <a:pPr marL="971550" lvl="1" indent="-514350" fontAlgn="base">
              <a:spcBef>
                <a:spcPts val="0"/>
              </a:spcBef>
              <a:buFont typeface="+mj-lt"/>
              <a:buAutoNum type="alphaLcPeriod"/>
            </a:pPr>
            <a:r>
              <a:rPr lang="en-US" sz="1400" dirty="0" err="1">
                <a:effectLst/>
                <a:latin typeface="+mj-lt"/>
                <a:ea typeface="Times New Roman" panose="02020603050405020304" pitchFamily="18" charset="0"/>
              </a:rPr>
              <a:t>FortiZTP</a:t>
            </a:r>
            <a:r>
              <a:rPr lang="en-US" sz="1400" dirty="0">
                <a:effectLst/>
                <a:latin typeface="+mj-lt"/>
                <a:ea typeface="Times New Roman" panose="02020603050405020304" pitchFamily="18" charset="0"/>
              </a:rPr>
              <a:t> is available at no charge to provide zero-touch provisioning, (individual and bulk), for more Fortinet device types to more Fortinet management service and appliance types.</a:t>
            </a:r>
          </a:p>
          <a:p>
            <a:pPr marL="971550" lvl="1" indent="-514350" fontAlgn="base">
              <a:spcBef>
                <a:spcPts val="0"/>
              </a:spcBef>
              <a:buFont typeface="+mj-lt"/>
              <a:buAutoNum type="alphaLcPeriod"/>
            </a:pPr>
            <a:r>
              <a:rPr lang="en-US" sz="1400" dirty="0" err="1">
                <a:effectLst/>
                <a:latin typeface="+mj-lt"/>
                <a:ea typeface="Times New Roman" panose="02020603050405020304" pitchFamily="18" charset="0"/>
              </a:rPr>
              <a:t>FortiDeploy</a:t>
            </a:r>
            <a:r>
              <a:rPr lang="en-US" sz="1400" dirty="0">
                <a:effectLst/>
                <a:latin typeface="+mj-lt"/>
                <a:ea typeface="Times New Roman" panose="02020603050405020304" pitchFamily="18" charset="0"/>
              </a:rPr>
              <a:t> may be purchased (</a:t>
            </a:r>
            <a:r>
              <a:rPr lang="en-US" sz="1400" dirty="0" err="1">
                <a:effectLst/>
                <a:latin typeface="+mj-lt"/>
                <a:ea typeface="Times New Roman" panose="02020603050405020304" pitchFamily="18" charset="0"/>
              </a:rPr>
              <a:t>FortiDeploy</a:t>
            </a:r>
            <a:r>
              <a:rPr lang="en-US" sz="1400" dirty="0">
                <a:effectLst/>
                <a:latin typeface="+mj-lt"/>
                <a:ea typeface="Times New Roman" panose="02020603050405020304" pitchFamily="18" charset="0"/>
              </a:rPr>
              <a:t> SKU) for bulk registration of FortiGate and </a:t>
            </a:r>
            <a:r>
              <a:rPr lang="en-US" sz="1400" dirty="0" err="1">
                <a:effectLst/>
                <a:latin typeface="+mj-lt"/>
                <a:ea typeface="Times New Roman" panose="02020603050405020304" pitchFamily="18" charset="0"/>
              </a:rPr>
              <a:t>FortiAP</a:t>
            </a:r>
            <a:r>
              <a:rPr lang="en-US" sz="1400" dirty="0">
                <a:effectLst/>
                <a:latin typeface="+mj-lt"/>
                <a:ea typeface="Times New Roman" panose="02020603050405020304" pitchFamily="18" charset="0"/>
              </a:rPr>
              <a:t> devices.</a:t>
            </a:r>
          </a:p>
          <a:p>
            <a:pPr marL="971550" lvl="1" indent="-514350" fontAlgn="base">
              <a:spcBef>
                <a:spcPts val="0"/>
              </a:spcBef>
              <a:buFont typeface="+mj-lt"/>
              <a:buAutoNum type="alphaLcPeriod"/>
            </a:pPr>
            <a:endParaRPr lang="en-US" sz="2000" dirty="0">
              <a:effectLst/>
              <a:latin typeface="+mj-lt"/>
              <a:ea typeface="Times New Roman" panose="02020603050405020304" pitchFamily="18" charset="0"/>
            </a:endParaRPr>
          </a:p>
          <a:p>
            <a:pPr marL="457200" lvl="1" indent="0" fontAlgn="base">
              <a:spcBef>
                <a:spcPts val="0"/>
              </a:spcBef>
              <a:buNone/>
            </a:pPr>
            <a:endParaRPr lang="en-US" sz="2200" dirty="0">
              <a:latin typeface="+mj-lt"/>
              <a:ea typeface="Times New Roman" panose="02020603050405020304" pitchFamily="18" charset="0"/>
            </a:endParaRPr>
          </a:p>
          <a:p>
            <a:pPr marL="457200" lvl="1" indent="0" fontAlgn="base">
              <a:spcBef>
                <a:spcPts val="0"/>
              </a:spcBef>
              <a:buNone/>
            </a:pPr>
            <a:endParaRPr lang="en-US" sz="2200" dirty="0">
              <a:latin typeface="+mj-lt"/>
              <a:ea typeface="Times New Roman" panose="02020603050405020304" pitchFamily="18" charset="0"/>
            </a:endParaRPr>
          </a:p>
          <a:p>
            <a:pPr marL="457200" lvl="1" indent="0" fontAlgn="base">
              <a:spcBef>
                <a:spcPts val="0"/>
              </a:spcBef>
              <a:buNone/>
            </a:pPr>
            <a:endParaRPr lang="en-US" sz="2200" dirty="0">
              <a:latin typeface="+mj-lt"/>
              <a:ea typeface="Times New Roman" panose="02020603050405020304" pitchFamily="18" charset="0"/>
            </a:endParaRPr>
          </a:p>
          <a:p>
            <a:pPr marL="457200" lvl="1" indent="0" fontAlgn="base">
              <a:spcBef>
                <a:spcPts val="0"/>
              </a:spcBef>
              <a:buNone/>
            </a:pPr>
            <a:endParaRPr lang="en-US" sz="2200" dirty="0">
              <a:latin typeface="+mj-lt"/>
              <a:ea typeface="Times New Roman" panose="02020603050405020304" pitchFamily="18" charset="0"/>
            </a:endParaRPr>
          </a:p>
          <a:p>
            <a:pPr marL="57150" indent="0" fontAlgn="base">
              <a:spcBef>
                <a:spcPts val="0"/>
              </a:spcBef>
              <a:buNone/>
            </a:pPr>
            <a:endParaRPr lang="en-US" sz="2400" b="1" dirty="0">
              <a:latin typeface="+mj-lt"/>
              <a:ea typeface="Times New Roman" panose="02020603050405020304" pitchFamily="18" charset="0"/>
            </a:endParaRPr>
          </a:p>
          <a:p>
            <a:pPr marL="57150" indent="0" fontAlgn="base">
              <a:spcBef>
                <a:spcPts val="0"/>
              </a:spcBef>
              <a:buNone/>
            </a:pPr>
            <a:r>
              <a:rPr lang="en-US" sz="2400" b="1" dirty="0">
                <a:latin typeface="+mj-lt"/>
                <a:ea typeface="Times New Roman" panose="02020603050405020304" pitchFamily="18" charset="0"/>
              </a:rPr>
              <a:t>To use </a:t>
            </a:r>
            <a:r>
              <a:rPr lang="en-US" sz="2400" b="1" dirty="0" err="1">
                <a:latin typeface="+mj-lt"/>
                <a:ea typeface="Times New Roman" panose="02020603050405020304" pitchFamily="18" charset="0"/>
              </a:rPr>
              <a:t>FortiZTP</a:t>
            </a:r>
            <a:r>
              <a:rPr lang="en-US" sz="2400" b="1" dirty="0">
                <a:latin typeface="+mj-lt"/>
                <a:ea typeface="Times New Roman" panose="02020603050405020304" pitchFamily="18" charset="0"/>
              </a:rPr>
              <a:t>, do I need to purchase </a:t>
            </a:r>
            <a:r>
              <a:rPr lang="en-US" sz="2400" b="1" dirty="0" err="1">
                <a:latin typeface="+mj-lt"/>
                <a:ea typeface="Times New Roman" panose="02020603050405020304" pitchFamily="18" charset="0"/>
              </a:rPr>
              <a:t>FortiDeploy</a:t>
            </a:r>
            <a:r>
              <a:rPr lang="en-US" sz="2400" b="1" dirty="0">
                <a:latin typeface="+mj-lt"/>
                <a:ea typeface="Times New Roman" panose="02020603050405020304" pitchFamily="18" charset="0"/>
              </a:rPr>
              <a:t>?</a:t>
            </a:r>
            <a:endParaRPr lang="en-US" sz="2000" b="1" dirty="0">
              <a:latin typeface="+mj-lt"/>
              <a:ea typeface="Times New Roman" panose="02020603050405020304" pitchFamily="18" charset="0"/>
            </a:endParaRPr>
          </a:p>
          <a:p>
            <a:pPr marL="971550" lvl="1" indent="-514350" fontAlgn="base">
              <a:spcBef>
                <a:spcPts val="0"/>
              </a:spcBef>
              <a:buFont typeface="+mj-lt"/>
              <a:buAutoNum type="alphaLcPeriod"/>
            </a:pPr>
            <a:r>
              <a:rPr lang="en-US" sz="1400" dirty="0">
                <a:effectLst/>
                <a:latin typeface="+mj-lt"/>
                <a:ea typeface="Times New Roman" panose="02020603050405020304" pitchFamily="18" charset="0"/>
              </a:rPr>
              <a:t>No, </a:t>
            </a:r>
            <a:r>
              <a:rPr lang="en-US" sz="1400" dirty="0" err="1">
                <a:effectLst/>
                <a:latin typeface="+mj-lt"/>
                <a:ea typeface="Times New Roman" panose="02020603050405020304" pitchFamily="18" charset="0"/>
              </a:rPr>
              <a:t>FortiZTP</a:t>
            </a:r>
            <a:r>
              <a:rPr lang="en-US" sz="1400" dirty="0">
                <a:effectLst/>
                <a:latin typeface="+mj-lt"/>
                <a:ea typeface="Times New Roman" panose="02020603050405020304" pitchFamily="18" charset="0"/>
              </a:rPr>
              <a:t> does not require purchase of </a:t>
            </a:r>
            <a:r>
              <a:rPr lang="en-US" sz="1400" dirty="0" err="1">
                <a:effectLst/>
                <a:latin typeface="+mj-lt"/>
                <a:ea typeface="Times New Roman" panose="02020603050405020304" pitchFamily="18" charset="0"/>
              </a:rPr>
              <a:t>FortiDeploy</a:t>
            </a:r>
            <a:r>
              <a:rPr lang="en-US" sz="1400" dirty="0">
                <a:effectLst/>
                <a:latin typeface="+mj-lt"/>
                <a:ea typeface="Times New Roman" panose="02020603050405020304" pitchFamily="18" charset="0"/>
              </a:rPr>
              <a:t> SKU. </a:t>
            </a:r>
            <a:r>
              <a:rPr lang="en-US" sz="1400" dirty="0" err="1">
                <a:effectLst/>
                <a:latin typeface="+mj-lt"/>
                <a:ea typeface="Times New Roman" panose="02020603050405020304" pitchFamily="18" charset="0"/>
              </a:rPr>
              <a:t>FortiDeploy</a:t>
            </a:r>
            <a:r>
              <a:rPr lang="en-US" sz="1400" dirty="0">
                <a:effectLst/>
                <a:latin typeface="+mj-lt"/>
                <a:ea typeface="Times New Roman" panose="02020603050405020304" pitchFamily="18" charset="0"/>
              </a:rPr>
              <a:t> is only necessary for bulk registration of devices if a FortiCloud account is not associated with the order at time of order and the customer does not want to manually add devices to FortiCloud Asset Management.</a:t>
            </a:r>
          </a:p>
          <a:p>
            <a:pPr marL="457200" lvl="1" indent="0" fontAlgn="base">
              <a:spcBef>
                <a:spcPts val="0"/>
              </a:spcBef>
              <a:buNone/>
            </a:pPr>
            <a:endParaRPr lang="en-US" sz="1400" dirty="0">
              <a:effectLst/>
              <a:latin typeface="+mj-lt"/>
              <a:ea typeface="Times New Roman" panose="02020603050405020304" pitchFamily="18" charset="0"/>
            </a:endParaRPr>
          </a:p>
          <a:p>
            <a:pPr marL="0" marR="0" lvl="0" indent="0" fontAlgn="base">
              <a:spcBef>
                <a:spcPts val="0"/>
              </a:spcBef>
              <a:spcAft>
                <a:spcPts val="0"/>
              </a:spcAft>
              <a:buNone/>
            </a:pPr>
            <a:r>
              <a:rPr lang="en-US" dirty="0">
                <a:effectLst/>
                <a:latin typeface="+mj-lt"/>
                <a:ea typeface="Times New Roman" panose="02020603050405020304" pitchFamily="18" charset="0"/>
              </a:rPr>
              <a:t>     See </a:t>
            </a:r>
            <a:r>
              <a:rPr lang="en-US" u="sng" dirty="0">
                <a:solidFill>
                  <a:srgbClr val="0563C1"/>
                </a:solidFill>
                <a:effectLst/>
                <a:latin typeface="+mj-lt"/>
                <a:ea typeface="Times New Roman" panose="02020603050405020304" pitchFamily="18" charset="0"/>
                <a:hlinkClick r:id="rId3"/>
              </a:rPr>
              <a:t>FortiZTP admin guide</a:t>
            </a:r>
            <a:r>
              <a:rPr lang="en-US" dirty="0">
                <a:effectLst/>
                <a:latin typeface="+mj-lt"/>
                <a:ea typeface="Times New Roman" panose="02020603050405020304" pitchFamily="18" charset="0"/>
              </a:rPr>
              <a:t> for more information.</a:t>
            </a:r>
          </a:p>
          <a:p>
            <a:pPr marL="571500" indent="-514350" fontAlgn="base">
              <a:spcBef>
                <a:spcPts val="0"/>
              </a:spcBef>
              <a:buFont typeface="+mj-lt"/>
              <a:buAutoNum type="arabicPeriod"/>
            </a:pPr>
            <a:endParaRPr lang="en-US" sz="2000" dirty="0">
              <a:effectLst/>
              <a:latin typeface="+mj-lt"/>
              <a:ea typeface="Times New Roman" panose="02020603050405020304" pitchFamily="18" charset="0"/>
            </a:endParaRPr>
          </a:p>
          <a:p>
            <a:pPr marL="571500" indent="-514350" fontAlgn="base">
              <a:spcBef>
                <a:spcPts val="0"/>
              </a:spcBef>
              <a:buFont typeface="+mj-lt"/>
              <a:buAutoNum type="arabicPeriod"/>
            </a:pPr>
            <a:endParaRPr lang="en-US" sz="2600" dirty="0">
              <a:effectLst/>
              <a:latin typeface="+mj-lt"/>
              <a:ea typeface="Times New Roman" panose="02020603050405020304" pitchFamily="18" charset="0"/>
            </a:endParaRPr>
          </a:p>
          <a:p>
            <a:pPr marL="971550" lvl="1" indent="-514350" fontAlgn="base">
              <a:spcBef>
                <a:spcPts val="0"/>
              </a:spcBef>
              <a:buFont typeface="+mj-lt"/>
              <a:buAutoNum type="arabicPeriod"/>
            </a:pPr>
            <a:endParaRPr lang="en-US" sz="2200" dirty="0">
              <a:effectLst/>
              <a:latin typeface="+mj-lt"/>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0ADD4CE9-6763-E142-B8E3-BCF855A4D340}"/>
              </a:ext>
            </a:extLst>
          </p:cNvPr>
          <p:cNvSpPr>
            <a:spLocks noGrp="1"/>
          </p:cNvSpPr>
          <p:nvPr>
            <p:ph type="title"/>
          </p:nvPr>
        </p:nvSpPr>
        <p:spPr>
          <a:xfrm>
            <a:off x="353011" y="161926"/>
            <a:ext cx="11315114" cy="405002"/>
          </a:xfrm>
        </p:spPr>
        <p:txBody>
          <a:bodyPr/>
          <a:lstStyle/>
          <a:p>
            <a:r>
              <a:rPr lang="en-US" sz="2800" dirty="0"/>
              <a:t>FAQs:</a:t>
            </a:r>
            <a:endParaRPr lang="en-US" dirty="0"/>
          </a:p>
        </p:txBody>
      </p:sp>
      <p:graphicFrame>
        <p:nvGraphicFramePr>
          <p:cNvPr id="4" name="Table 4">
            <a:extLst>
              <a:ext uri="{FF2B5EF4-FFF2-40B4-BE49-F238E27FC236}">
                <a16:creationId xmlns:a16="http://schemas.microsoft.com/office/drawing/2014/main" id="{51070F63-5C47-C84A-98BD-B5501D2BB4A8}"/>
              </a:ext>
            </a:extLst>
          </p:cNvPr>
          <p:cNvGraphicFramePr>
            <a:graphicFrameLocks noGrp="1"/>
          </p:cNvGraphicFramePr>
          <p:nvPr>
            <p:extLst>
              <p:ext uri="{D42A27DB-BD31-4B8C-83A1-F6EECF244321}">
                <p14:modId xmlns:p14="http://schemas.microsoft.com/office/powerpoint/2010/main" val="153294335"/>
              </p:ext>
            </p:extLst>
          </p:nvPr>
        </p:nvGraphicFramePr>
        <p:xfrm>
          <a:off x="1424833" y="1824830"/>
          <a:ext cx="8127999" cy="1407160"/>
        </p:xfrm>
        <a:graphic>
          <a:graphicData uri="http://schemas.openxmlformats.org/drawingml/2006/table">
            <a:tbl>
              <a:tblPr firstRow="1" bandRow="1">
                <a:tableStyleId>{93296810-A885-4BE3-A3E7-6D5BEEA58F35}</a:tableStyleId>
              </a:tblPr>
              <a:tblGrid>
                <a:gridCol w="1774394">
                  <a:extLst>
                    <a:ext uri="{9D8B030D-6E8A-4147-A177-3AD203B41FA5}">
                      <a16:colId xmlns:a16="http://schemas.microsoft.com/office/drawing/2014/main" val="3985967792"/>
                    </a:ext>
                  </a:extLst>
                </a:gridCol>
                <a:gridCol w="3644272">
                  <a:extLst>
                    <a:ext uri="{9D8B030D-6E8A-4147-A177-3AD203B41FA5}">
                      <a16:colId xmlns:a16="http://schemas.microsoft.com/office/drawing/2014/main" val="700446807"/>
                    </a:ext>
                  </a:extLst>
                </a:gridCol>
                <a:gridCol w="2709333">
                  <a:extLst>
                    <a:ext uri="{9D8B030D-6E8A-4147-A177-3AD203B41FA5}">
                      <a16:colId xmlns:a16="http://schemas.microsoft.com/office/drawing/2014/main" val="2856278510"/>
                    </a:ext>
                  </a:extLst>
                </a:gridCol>
              </a:tblGrid>
              <a:tr h="370840">
                <a:tc>
                  <a:txBody>
                    <a:bodyPr/>
                    <a:lstStyle/>
                    <a:p>
                      <a:endParaRPr lang="en-US" sz="1400" dirty="0"/>
                    </a:p>
                  </a:txBody>
                  <a:tcPr/>
                </a:tc>
                <a:tc>
                  <a:txBody>
                    <a:bodyPr/>
                    <a:lstStyle/>
                    <a:p>
                      <a:r>
                        <a:rPr lang="en-US" sz="1400" dirty="0" err="1"/>
                        <a:t>FortiZTP</a:t>
                      </a:r>
                      <a:endParaRPr lang="en-US" sz="1400" dirty="0"/>
                    </a:p>
                  </a:txBody>
                  <a:tcPr/>
                </a:tc>
                <a:tc>
                  <a:txBody>
                    <a:bodyPr/>
                    <a:lstStyle/>
                    <a:p>
                      <a:r>
                        <a:rPr lang="en-US" sz="1400" dirty="0" err="1"/>
                        <a:t>FortiDeploy</a:t>
                      </a:r>
                      <a:endParaRPr lang="en-US" sz="1400" dirty="0"/>
                    </a:p>
                  </a:txBody>
                  <a:tcPr/>
                </a:tc>
                <a:extLst>
                  <a:ext uri="{0D108BD9-81ED-4DB2-BD59-A6C34878D82A}">
                    <a16:rowId xmlns:a16="http://schemas.microsoft.com/office/drawing/2014/main" val="988129446"/>
                  </a:ext>
                </a:extLst>
              </a:tr>
              <a:tr h="370840">
                <a:tc>
                  <a:txBody>
                    <a:bodyPr/>
                    <a:lstStyle/>
                    <a:p>
                      <a:r>
                        <a:rPr lang="en-US" sz="1400" dirty="0"/>
                        <a:t>Device Support</a:t>
                      </a:r>
                    </a:p>
                  </a:txBody>
                  <a:tcPr/>
                </a:tc>
                <a:tc>
                  <a:txBody>
                    <a:bodyPr/>
                    <a:lstStyle/>
                    <a:p>
                      <a:r>
                        <a:rPr lang="en-US" sz="1400" dirty="0"/>
                        <a:t>FortiGate, </a:t>
                      </a:r>
                      <a:r>
                        <a:rPr lang="en-US" sz="1400" dirty="0" err="1"/>
                        <a:t>FortiAP</a:t>
                      </a:r>
                      <a:r>
                        <a:rPr lang="en-US" sz="1400" dirty="0"/>
                        <a:t>, </a:t>
                      </a:r>
                      <a:r>
                        <a:rPr lang="en-US" sz="1400" dirty="0" err="1"/>
                        <a:t>FortiSwitch</a:t>
                      </a:r>
                      <a:r>
                        <a:rPr lang="en-US" sz="1400" dirty="0"/>
                        <a:t>, </a:t>
                      </a:r>
                      <a:r>
                        <a:rPr lang="en-US" sz="1400" dirty="0" err="1"/>
                        <a:t>FortiExtender</a:t>
                      </a:r>
                      <a:endParaRPr lang="en-US" sz="1400" dirty="0"/>
                    </a:p>
                  </a:txBody>
                  <a:tcPr/>
                </a:tc>
                <a:tc>
                  <a:txBody>
                    <a:bodyPr/>
                    <a:lstStyle/>
                    <a:p>
                      <a:r>
                        <a:rPr lang="en-US" sz="1400" dirty="0" err="1"/>
                        <a:t>FortGate</a:t>
                      </a:r>
                      <a:r>
                        <a:rPr lang="en-US" sz="1400" dirty="0"/>
                        <a:t>, </a:t>
                      </a:r>
                      <a:r>
                        <a:rPr lang="en-US" sz="1400" dirty="0" err="1"/>
                        <a:t>FortiAP</a:t>
                      </a:r>
                      <a:endParaRPr lang="en-US" sz="1400" dirty="0"/>
                    </a:p>
                  </a:txBody>
                  <a:tcPr/>
                </a:tc>
                <a:extLst>
                  <a:ext uri="{0D108BD9-81ED-4DB2-BD59-A6C34878D82A}">
                    <a16:rowId xmlns:a16="http://schemas.microsoft.com/office/drawing/2014/main" val="4055842329"/>
                  </a:ext>
                </a:extLst>
              </a:tr>
              <a:tr h="370840">
                <a:tc>
                  <a:txBody>
                    <a:bodyPr/>
                    <a:lstStyle/>
                    <a:p>
                      <a:r>
                        <a:rPr lang="en-US" sz="1400" dirty="0"/>
                        <a:t>Bulk Provisioning</a:t>
                      </a:r>
                    </a:p>
                  </a:txBody>
                  <a:tcPr/>
                </a:tc>
                <a:tc>
                  <a:txBody>
                    <a:bodyPr/>
                    <a:lstStyle/>
                    <a:p>
                      <a:r>
                        <a:rPr lang="en-US" sz="1400" dirty="0"/>
                        <a:t>Free (Device must be registered in FortiCloud Asset Management)</a:t>
                      </a:r>
                    </a:p>
                  </a:txBody>
                  <a:tcPr/>
                </a:tc>
                <a:tc>
                  <a:txBody>
                    <a:bodyPr/>
                    <a:lstStyle/>
                    <a:p>
                      <a:r>
                        <a:rPr lang="en-US" sz="1400" dirty="0"/>
                        <a:t>Requires purchase of </a:t>
                      </a:r>
                      <a:r>
                        <a:rPr lang="en-US" sz="1400" dirty="0" err="1"/>
                        <a:t>FortiDeploy</a:t>
                      </a:r>
                      <a:r>
                        <a:rPr lang="en-US" sz="1400" dirty="0"/>
                        <a:t> SKU</a:t>
                      </a:r>
                    </a:p>
                  </a:txBody>
                  <a:tcPr/>
                </a:tc>
                <a:extLst>
                  <a:ext uri="{0D108BD9-81ED-4DB2-BD59-A6C34878D82A}">
                    <a16:rowId xmlns:a16="http://schemas.microsoft.com/office/drawing/2014/main" val="237103835"/>
                  </a:ext>
                </a:extLst>
              </a:tr>
            </a:tbl>
          </a:graphicData>
        </a:graphic>
      </p:graphicFrame>
    </p:spTree>
    <p:extLst>
      <p:ext uri="{BB962C8B-B14F-4D97-AF65-F5344CB8AC3E}">
        <p14:creationId xmlns:p14="http://schemas.microsoft.com/office/powerpoint/2010/main" val="253593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27C371-7522-ED91-4695-BF7A0DAF8CAB}"/>
              </a:ext>
            </a:extLst>
          </p:cNvPr>
          <p:cNvSpPr txBox="1"/>
          <p:nvPr/>
        </p:nvSpPr>
        <p:spPr>
          <a:xfrm>
            <a:off x="1535279" y="2438399"/>
            <a:ext cx="4932578" cy="842939"/>
          </a:xfrm>
          <a:prstGeom prst="rect">
            <a:avLst/>
          </a:prstGeom>
          <a:noFill/>
          <a:ln w="0">
            <a:noFill/>
          </a:ln>
        </p:spPr>
        <p:txBody>
          <a:bodyPr lIns="90000" tIns="45000" rIns="90000" bIns="4500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1" normalizeH="0" baseline="0" noProof="0" dirty="0">
                <a:ln>
                  <a:noFill/>
                </a:ln>
                <a:solidFill>
                  <a:srgbClr val="000000"/>
                </a:solidFill>
                <a:effectLst/>
                <a:uLnTx/>
                <a:uFillTx/>
                <a:latin typeface="Arial"/>
                <a:ea typeface="Inter"/>
              </a:rPr>
              <a:t>SD-WAN Design</a:t>
            </a:r>
            <a:r>
              <a:rPr lang="en-US" sz="3600" b="1" spc="-1" dirty="0">
                <a:solidFill>
                  <a:srgbClr val="000000"/>
                </a:solidFill>
                <a:latin typeface="Arial"/>
                <a:ea typeface="Inter"/>
              </a:rPr>
              <a:t>s</a:t>
            </a:r>
            <a:endParaRPr kumimoji="0" lang="en-US" sz="3600" b="0" i="0" u="none" strike="noStrike" kern="1200" cap="none" spc="-1" normalizeH="0" baseline="0" noProof="0" dirty="0">
              <a:ln>
                <a:noFill/>
              </a:ln>
              <a:solidFill>
                <a:srgbClr val="000000"/>
              </a:solidFill>
              <a:effectLst/>
              <a:uLnTx/>
              <a:uFillTx/>
              <a:latin typeface="Arial"/>
            </a:endParaRPr>
          </a:p>
        </p:txBody>
      </p:sp>
      <p:sp>
        <p:nvSpPr>
          <p:cNvPr id="7" name="Subtitle 3">
            <a:extLst>
              <a:ext uri="{FF2B5EF4-FFF2-40B4-BE49-F238E27FC236}">
                <a16:creationId xmlns:a16="http://schemas.microsoft.com/office/drawing/2014/main" id="{4927C2BD-11FC-A6BF-2179-D1622767B6C6}"/>
              </a:ext>
            </a:extLst>
          </p:cNvPr>
          <p:cNvSpPr txBox="1"/>
          <p:nvPr/>
        </p:nvSpPr>
        <p:spPr>
          <a:xfrm>
            <a:off x="1321619" y="3681486"/>
            <a:ext cx="4970639" cy="460964"/>
          </a:xfrm>
          <a:prstGeom prst="rect">
            <a:avLst/>
          </a:prstGeom>
          <a:noFill/>
          <a:ln w="0">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2000" b="0" i="0" u="none" strike="noStrike" kern="1200" cap="none" spc="-1" normalizeH="0" baseline="0" noProof="0" dirty="0">
                <a:ln>
                  <a:noFill/>
                </a:ln>
                <a:solidFill>
                  <a:srgbClr val="000000"/>
                </a:solidFill>
                <a:effectLst/>
                <a:uLnTx/>
                <a:uFillTx/>
                <a:latin typeface="Arial"/>
                <a:ea typeface="Inter"/>
              </a:rPr>
              <a:t>“BGP per overlay” and “BGP on loopback”</a:t>
            </a:r>
            <a:endParaRPr lang="en-US" sz="2000" spc="-1" dirty="0">
              <a:solidFill>
                <a:srgbClr val="000000"/>
              </a:solidFill>
              <a:latin typeface="Arial"/>
              <a:ea typeface="Inter"/>
            </a:endParaRPr>
          </a:p>
        </p:txBody>
      </p:sp>
    </p:spTree>
    <p:extLst>
      <p:ext uri="{BB962C8B-B14F-4D97-AF65-F5344CB8AC3E}">
        <p14:creationId xmlns:p14="http://schemas.microsoft.com/office/powerpoint/2010/main" val="37285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сновной текст о SD-WAN">
            <a:extLst>
              <a:ext uri="{FF2B5EF4-FFF2-40B4-BE49-F238E27FC236}">
                <a16:creationId xmlns:a16="http://schemas.microsoft.com/office/drawing/2014/main" id="{5B4AC761-0E18-4FBC-831F-B1958D93F0E6}"/>
              </a:ext>
            </a:extLst>
          </p:cNvPr>
          <p:cNvSpPr/>
          <p:nvPr/>
        </p:nvSpPr>
        <p:spPr>
          <a:xfrm>
            <a:off x="677102" y="2493406"/>
            <a:ext cx="10552886" cy="1482714"/>
          </a:xfrm>
          <a:prstGeom prst="rect">
            <a:avLst/>
          </a:prstGeom>
        </p:spPr>
        <p:txBody>
          <a:bodyPr wrap="square">
            <a:spAutoFit/>
          </a:bodyPr>
          <a:lstStyle/>
          <a:p>
            <a:pPr algn="ctr">
              <a:lnSpc>
                <a:spcPct val="130000"/>
              </a:lnSpc>
            </a:pPr>
            <a:r>
              <a:rPr lang="ru-RU" sz="2400" dirty="0">
                <a:solidFill>
                  <a:srgbClr val="253746"/>
                </a:solidFill>
              </a:rPr>
              <a:t>Це функціональність </a:t>
            </a:r>
            <a:r>
              <a:rPr lang="en-US" sz="2400" dirty="0">
                <a:solidFill>
                  <a:srgbClr val="253746"/>
                </a:solidFill>
              </a:rPr>
              <a:t>FortiGate </a:t>
            </a:r>
            <a:r>
              <a:rPr lang="ru-RU" sz="2400" dirty="0">
                <a:solidFill>
                  <a:srgbClr val="253746"/>
                </a:solidFill>
              </a:rPr>
              <a:t>для інтелектуального балансування сервісів, додатків  на  основі їх критичності і             вимог до </a:t>
            </a:r>
            <a:r>
              <a:rPr lang="en-US" sz="2400" dirty="0">
                <a:solidFill>
                  <a:srgbClr val="253746"/>
                </a:solidFill>
              </a:rPr>
              <a:t>QoS </a:t>
            </a:r>
          </a:p>
          <a:p>
            <a:pPr algn="ctr">
              <a:lnSpc>
                <a:spcPct val="130000"/>
              </a:lnSpc>
            </a:pPr>
            <a:r>
              <a:rPr lang="ru-RU" sz="2400" dirty="0">
                <a:solidFill>
                  <a:srgbClr val="253746"/>
                </a:solidFill>
              </a:rPr>
              <a:t>по оверлейній мережі        із застосуванням    безпеки </a:t>
            </a:r>
            <a:r>
              <a:rPr lang="en-US" sz="2400" dirty="0">
                <a:solidFill>
                  <a:srgbClr val="253746"/>
                </a:solidFill>
              </a:rPr>
              <a:t>NGFW.</a:t>
            </a:r>
            <a:endParaRPr lang="ru-RU" sz="2400" dirty="0">
              <a:solidFill>
                <a:srgbClr val="253746"/>
              </a:solidFill>
            </a:endParaRPr>
          </a:p>
        </p:txBody>
      </p:sp>
      <p:sp>
        <p:nvSpPr>
          <p:cNvPr id="88" name="Group 6 - Текстовка">
            <a:extLst>
              <a:ext uri="{FF2B5EF4-FFF2-40B4-BE49-F238E27FC236}">
                <a16:creationId xmlns:a16="http://schemas.microsoft.com/office/drawing/2014/main" id="{5F9690D5-3C58-47F1-B029-F79BA0DB485A}"/>
              </a:ext>
            </a:extLst>
          </p:cNvPr>
          <p:cNvSpPr txBox="1"/>
          <p:nvPr/>
        </p:nvSpPr>
        <p:spPr>
          <a:xfrm>
            <a:off x="7832069" y="5181649"/>
            <a:ext cx="3836054" cy="584775"/>
          </a:xfrm>
          <a:prstGeom prst="rect">
            <a:avLst/>
          </a:prstGeom>
          <a:noFill/>
        </p:spPr>
        <p:txBody>
          <a:bodyPr wrap="square" rtlCol="0">
            <a:spAutoFit/>
          </a:bodyPr>
          <a:lstStyle/>
          <a:p>
            <a:pPr marL="285750" indent="-285750">
              <a:buFont typeface="Wingdings" panose="05000000000000000000" pitchFamily="2" charset="2"/>
              <a:buChar char="ü"/>
            </a:pPr>
            <a:r>
              <a:rPr lang="ru-RU" sz="1600" kern="0" spc="-30" dirty="0" err="1">
                <a:solidFill>
                  <a:srgbClr val="00CC66"/>
                </a:solidFill>
              </a:rPr>
              <a:t>Функції</a:t>
            </a:r>
            <a:r>
              <a:rPr lang="ru-RU" sz="1600" kern="0" spc="-30" dirty="0">
                <a:solidFill>
                  <a:srgbClr val="00CC66"/>
                </a:solidFill>
              </a:rPr>
              <a:t> </a:t>
            </a:r>
            <a:r>
              <a:rPr lang="ru-RU" sz="1600" kern="0" spc="-30" dirty="0" err="1">
                <a:solidFill>
                  <a:srgbClr val="00CC66"/>
                </a:solidFill>
              </a:rPr>
              <a:t>безпеки</a:t>
            </a:r>
            <a:r>
              <a:rPr lang="ru-RU" sz="1600" kern="0" spc="-30" dirty="0">
                <a:solidFill>
                  <a:srgbClr val="00CC66"/>
                </a:solidFill>
              </a:rPr>
              <a:t> </a:t>
            </a:r>
            <a:r>
              <a:rPr lang="en-US" sz="1600" kern="0" spc="-30" dirty="0">
                <a:solidFill>
                  <a:srgbClr val="00CC66"/>
                </a:solidFill>
              </a:rPr>
              <a:t>NGFW</a:t>
            </a:r>
            <a:r>
              <a:rPr lang="ru-RU" sz="1600" kern="0" spc="-30" dirty="0">
                <a:solidFill>
                  <a:srgbClr val="00CC66"/>
                </a:solidFill>
              </a:rPr>
              <a:t> </a:t>
            </a:r>
            <a:r>
              <a:rPr lang="ru-RU" sz="1600" kern="0" spc="-30" dirty="0" err="1">
                <a:solidFill>
                  <a:srgbClr val="00CC66"/>
                </a:solidFill>
              </a:rPr>
              <a:t>від</a:t>
            </a:r>
            <a:r>
              <a:rPr lang="ru-RU" sz="1600" kern="0" spc="-30" dirty="0">
                <a:solidFill>
                  <a:srgbClr val="00CC66"/>
                </a:solidFill>
              </a:rPr>
              <a:t> </a:t>
            </a:r>
            <a:r>
              <a:rPr lang="en-US" sz="1600" kern="0" spc="-30" dirty="0">
                <a:solidFill>
                  <a:srgbClr val="00CC66"/>
                </a:solidFill>
              </a:rPr>
              <a:t>FortiGate</a:t>
            </a:r>
            <a:endParaRPr lang="ru-RU" sz="1600" kern="0" spc="-30" dirty="0">
              <a:solidFill>
                <a:srgbClr val="00CC66"/>
              </a:solidFill>
            </a:endParaRPr>
          </a:p>
          <a:p>
            <a:pPr marL="285750" indent="-285750">
              <a:buFont typeface="Wingdings" panose="05000000000000000000" pitchFamily="2" charset="2"/>
              <a:buChar char="ü"/>
            </a:pPr>
            <a:r>
              <a:rPr lang="ru-RU" sz="1600" kern="0" spc="-30" dirty="0" err="1">
                <a:solidFill>
                  <a:srgbClr val="00CC66"/>
                </a:solidFill>
              </a:rPr>
              <a:t>Інспекція</a:t>
            </a:r>
            <a:r>
              <a:rPr lang="ru-RU" sz="1600" kern="0" spc="-30" dirty="0">
                <a:solidFill>
                  <a:srgbClr val="00CC66"/>
                </a:solidFill>
              </a:rPr>
              <a:t> </a:t>
            </a:r>
            <a:r>
              <a:rPr lang="en-US" sz="1600" kern="0" spc="-30" dirty="0">
                <a:solidFill>
                  <a:srgbClr val="00CC66"/>
                </a:solidFill>
              </a:rPr>
              <a:t>SSL</a:t>
            </a:r>
            <a:r>
              <a:rPr lang="ru-RU" sz="1600" kern="0" spc="-30" dirty="0">
                <a:solidFill>
                  <a:srgbClr val="00CC66"/>
                </a:solidFill>
              </a:rPr>
              <a:t> (</a:t>
            </a:r>
            <a:r>
              <a:rPr lang="ru-RU" sz="1600" kern="0" spc="-30" dirty="0" err="1">
                <a:solidFill>
                  <a:srgbClr val="00CC66"/>
                </a:solidFill>
              </a:rPr>
              <a:t>включаючи</a:t>
            </a:r>
            <a:r>
              <a:rPr lang="ru-RU" sz="1600" kern="0" spc="-30" dirty="0">
                <a:solidFill>
                  <a:srgbClr val="00CC66"/>
                </a:solidFill>
              </a:rPr>
              <a:t> </a:t>
            </a:r>
            <a:r>
              <a:rPr lang="en-US" sz="1600" kern="0" spc="-30" dirty="0">
                <a:solidFill>
                  <a:srgbClr val="00CC66"/>
                </a:solidFill>
              </a:rPr>
              <a:t>TLS 1.3</a:t>
            </a:r>
            <a:r>
              <a:rPr lang="ru-RU" sz="1600" kern="0" spc="-30" dirty="0">
                <a:solidFill>
                  <a:srgbClr val="00CC66"/>
                </a:solidFill>
              </a:rPr>
              <a:t>)</a:t>
            </a:r>
            <a:endParaRPr lang="en-US" sz="1600" kern="0" spc="-30" dirty="0">
              <a:solidFill>
                <a:srgbClr val="00CC66"/>
              </a:solidFill>
            </a:endParaRPr>
          </a:p>
        </p:txBody>
      </p:sp>
      <p:grpSp>
        <p:nvGrpSpPr>
          <p:cNvPr id="89" name="Group 6 - Ссылка">
            <a:extLst>
              <a:ext uri="{FF2B5EF4-FFF2-40B4-BE49-F238E27FC236}">
                <a16:creationId xmlns:a16="http://schemas.microsoft.com/office/drawing/2014/main" id="{A5947966-D14B-4288-92BF-8C2332D9C819}"/>
              </a:ext>
            </a:extLst>
          </p:cNvPr>
          <p:cNvGrpSpPr/>
          <p:nvPr/>
        </p:nvGrpSpPr>
        <p:grpSpPr>
          <a:xfrm>
            <a:off x="7730252" y="3899827"/>
            <a:ext cx="182310" cy="2216641"/>
            <a:chOff x="9042350" y="3884881"/>
            <a:chExt cx="182310" cy="2216641"/>
          </a:xfrm>
        </p:grpSpPr>
        <p:sp>
          <p:nvSpPr>
            <p:cNvPr id="90" name="Oval 89">
              <a:extLst>
                <a:ext uri="{FF2B5EF4-FFF2-40B4-BE49-F238E27FC236}">
                  <a16:creationId xmlns:a16="http://schemas.microsoft.com/office/drawing/2014/main" id="{2DC3C9B0-E39E-46CC-9CDB-4CF81C4B5F0D}"/>
                </a:ext>
              </a:extLst>
            </p:cNvPr>
            <p:cNvSpPr/>
            <p:nvPr/>
          </p:nvSpPr>
          <p:spPr bwMode="invGray">
            <a:xfrm>
              <a:off x="9042350" y="5919212"/>
              <a:ext cx="182310" cy="182310"/>
            </a:xfrm>
            <a:prstGeom prst="ellipse">
              <a:avLst/>
            </a:prstGeom>
            <a:solidFill>
              <a:srgbClr val="FFFFFF"/>
            </a:solidFill>
            <a:ln w="12700" cmpd="sng">
              <a:solidFill>
                <a:srgbClr val="00CC6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1" name="Straight Connector 90">
              <a:extLst>
                <a:ext uri="{FF2B5EF4-FFF2-40B4-BE49-F238E27FC236}">
                  <a16:creationId xmlns:a16="http://schemas.microsoft.com/office/drawing/2014/main" id="{1BDF18E4-C358-4BAC-8800-635FE8A2B2AF}"/>
                </a:ext>
              </a:extLst>
            </p:cNvPr>
            <p:cNvCxnSpPr>
              <a:cxnSpLocks/>
              <a:endCxn id="90" idx="0"/>
            </p:cNvCxnSpPr>
            <p:nvPr/>
          </p:nvCxnSpPr>
          <p:spPr>
            <a:xfrm>
              <a:off x="9133504" y="3884881"/>
              <a:ext cx="1" cy="2034331"/>
            </a:xfrm>
            <a:prstGeom prst="line">
              <a:avLst/>
            </a:prstGeom>
            <a:ln w="12700">
              <a:solidFill>
                <a:srgbClr val="00CC66"/>
              </a:solidFill>
            </a:ln>
            <a:effectLst/>
          </p:spPr>
          <p:style>
            <a:lnRef idx="2">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A8D11D76-9816-463E-963B-A74E948B1ADE}"/>
                </a:ext>
              </a:extLst>
            </p:cNvPr>
            <p:cNvSpPr/>
            <p:nvPr/>
          </p:nvSpPr>
          <p:spPr bwMode="invGray">
            <a:xfrm>
              <a:off x="9080715" y="5957577"/>
              <a:ext cx="105579" cy="105579"/>
            </a:xfrm>
            <a:prstGeom prst="ellipse">
              <a:avLst/>
            </a:prstGeom>
            <a:solidFill>
              <a:srgbClr val="00CC66"/>
            </a:solidFill>
            <a:ln w="12700" cmpd="sng">
              <a:solidFill>
                <a:srgbClr val="00CC6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6 - Безопасности NGFW">
            <a:extLst>
              <a:ext uri="{FF2B5EF4-FFF2-40B4-BE49-F238E27FC236}">
                <a16:creationId xmlns:a16="http://schemas.microsoft.com/office/drawing/2014/main" id="{52E1487F-4ED5-4EC0-969D-A7E62C88984E}"/>
              </a:ext>
            </a:extLst>
          </p:cNvPr>
          <p:cNvGrpSpPr/>
          <p:nvPr/>
        </p:nvGrpSpPr>
        <p:grpSpPr>
          <a:xfrm>
            <a:off x="7922409" y="3486500"/>
            <a:ext cx="2922625" cy="461665"/>
            <a:chOff x="7141600" y="3564952"/>
            <a:chExt cx="2849988" cy="479999"/>
          </a:xfrm>
        </p:grpSpPr>
        <p:sp>
          <p:nvSpPr>
            <p:cNvPr id="62" name="Rounded Rectangle 320">
              <a:extLst>
                <a:ext uri="{FF2B5EF4-FFF2-40B4-BE49-F238E27FC236}">
                  <a16:creationId xmlns:a16="http://schemas.microsoft.com/office/drawing/2014/main" id="{825FFCC8-D55C-4F07-8A75-3990015A8164}"/>
                </a:ext>
              </a:extLst>
            </p:cNvPr>
            <p:cNvSpPr/>
            <p:nvPr/>
          </p:nvSpPr>
          <p:spPr bwMode="invGray">
            <a:xfrm>
              <a:off x="7141600" y="3637362"/>
              <a:ext cx="2849988" cy="335182"/>
            </a:xfrm>
            <a:prstGeom prst="roundRect">
              <a:avLst/>
            </a:prstGeom>
            <a:solidFill>
              <a:srgbClr val="00CC66"/>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832B96B3-F040-41B1-9876-513895945718}"/>
                </a:ext>
              </a:extLst>
            </p:cNvPr>
            <p:cNvSpPr/>
            <p:nvPr/>
          </p:nvSpPr>
          <p:spPr>
            <a:xfrm>
              <a:off x="7180660" y="3564952"/>
              <a:ext cx="2469109" cy="479999"/>
            </a:xfrm>
            <a:prstGeom prst="rect">
              <a:avLst/>
            </a:prstGeom>
          </p:spPr>
          <p:txBody>
            <a:bodyPr wrap="square">
              <a:spAutoFit/>
            </a:bodyPr>
            <a:lstStyle/>
            <a:p>
              <a:pPr algn="ctr"/>
              <a:r>
                <a:rPr lang="ru-RU" sz="2400" dirty="0" err="1">
                  <a:solidFill>
                    <a:srgbClr val="FFFFFF"/>
                  </a:solidFill>
                </a:rPr>
                <a:t>безпеки</a:t>
              </a:r>
              <a:r>
                <a:rPr lang="ru-RU" sz="2400" dirty="0">
                  <a:solidFill>
                    <a:srgbClr val="FFFFFF"/>
                  </a:solidFill>
                </a:rPr>
                <a:t> </a:t>
              </a:r>
              <a:r>
                <a:rPr lang="en-US" sz="2400" dirty="0">
                  <a:solidFill>
                    <a:srgbClr val="FFFFFF"/>
                  </a:solidFill>
                </a:rPr>
                <a:t>NGFW.</a:t>
              </a:r>
              <a:endParaRPr lang="ru-RU" sz="2400" dirty="0">
                <a:solidFill>
                  <a:srgbClr val="FFFFFF"/>
                </a:solidFill>
              </a:endParaRPr>
            </a:p>
          </p:txBody>
        </p:sp>
      </p:grpSp>
      <p:sp>
        <p:nvSpPr>
          <p:cNvPr id="87" name="Group 5 -  Текстовка">
            <a:extLst>
              <a:ext uri="{FF2B5EF4-FFF2-40B4-BE49-F238E27FC236}">
                <a16:creationId xmlns:a16="http://schemas.microsoft.com/office/drawing/2014/main" id="{4ECF1BFE-B726-4B1D-81D7-A3DA15670930}"/>
              </a:ext>
            </a:extLst>
          </p:cNvPr>
          <p:cNvSpPr txBox="1"/>
          <p:nvPr/>
        </p:nvSpPr>
        <p:spPr>
          <a:xfrm>
            <a:off x="4520293" y="3990587"/>
            <a:ext cx="3248324" cy="1323439"/>
          </a:xfrm>
          <a:prstGeom prst="rect">
            <a:avLst/>
          </a:prstGeom>
          <a:noFill/>
        </p:spPr>
        <p:txBody>
          <a:bodyPr wrap="square" rtlCol="0">
            <a:spAutoFit/>
          </a:bodyPr>
          <a:lstStyle/>
          <a:p>
            <a:pPr marL="285750" indent="-285750">
              <a:buFont typeface="Wingdings" panose="05000000000000000000" pitchFamily="2" charset="2"/>
              <a:buChar char="ü"/>
            </a:pPr>
            <a:r>
              <a:rPr lang="ru-RU" sz="1600" kern="0" spc="-30" dirty="0">
                <a:solidFill>
                  <a:srgbClr val="003E51"/>
                </a:solidFill>
              </a:rPr>
              <a:t>Будь-</a:t>
            </a:r>
            <a:r>
              <a:rPr lang="ru-RU" sz="1600" kern="0" spc="-30" dirty="0" err="1">
                <a:solidFill>
                  <a:srgbClr val="003E51"/>
                </a:solidFill>
              </a:rPr>
              <a:t>який</a:t>
            </a:r>
            <a:r>
              <a:rPr lang="ru-RU" sz="1600" kern="0" spc="-30" dirty="0">
                <a:solidFill>
                  <a:srgbClr val="003E51"/>
                </a:solidFill>
              </a:rPr>
              <a:t> тип </a:t>
            </a:r>
            <a:r>
              <a:rPr lang="en-US" sz="1600" kern="0" spc="-30" dirty="0">
                <a:solidFill>
                  <a:srgbClr val="003E51"/>
                </a:solidFill>
              </a:rPr>
              <a:t>WAN</a:t>
            </a:r>
            <a:r>
              <a:rPr lang="uk-UA" sz="1600" kern="0" spc="-30" dirty="0">
                <a:solidFill>
                  <a:srgbClr val="003E51"/>
                </a:solidFill>
              </a:rPr>
              <a:t> </a:t>
            </a:r>
            <a:r>
              <a:rPr lang="ru-RU" sz="1600" kern="0" spc="-30" dirty="0" err="1">
                <a:solidFill>
                  <a:srgbClr val="003E51"/>
                </a:solidFill>
              </a:rPr>
              <a:t>підключень</a:t>
            </a:r>
            <a:endParaRPr lang="ru-RU" sz="1600" kern="0" spc="-30" dirty="0">
              <a:solidFill>
                <a:srgbClr val="003E51"/>
              </a:solidFill>
            </a:endParaRPr>
          </a:p>
          <a:p>
            <a:pPr marL="285750" indent="-285750">
              <a:buFont typeface="Wingdings" panose="05000000000000000000" pitchFamily="2" charset="2"/>
              <a:buChar char="ü"/>
            </a:pPr>
            <a:r>
              <a:rPr lang="ru-RU" sz="1600" kern="0" spc="-30" dirty="0" err="1">
                <a:solidFill>
                  <a:srgbClr val="003E51"/>
                </a:solidFill>
              </a:rPr>
              <a:t>Прискорення</a:t>
            </a:r>
            <a:r>
              <a:rPr lang="ru-RU" sz="1600" kern="0" spc="-30" dirty="0">
                <a:solidFill>
                  <a:srgbClr val="003E51"/>
                </a:solidFill>
              </a:rPr>
              <a:t> на </a:t>
            </a:r>
            <a:r>
              <a:rPr lang="en-US" sz="1600" kern="0" spc="-30" dirty="0">
                <a:solidFill>
                  <a:srgbClr val="003E51"/>
                </a:solidFill>
              </a:rPr>
              <a:t>ASIC</a:t>
            </a:r>
          </a:p>
          <a:p>
            <a:pPr marL="285750" indent="-285750">
              <a:buFont typeface="Wingdings" panose="05000000000000000000" pitchFamily="2" charset="2"/>
              <a:buChar char="ü"/>
            </a:pPr>
            <a:r>
              <a:rPr lang="ru-RU" sz="1600" kern="0" spc="-30" dirty="0" err="1">
                <a:solidFill>
                  <a:srgbClr val="003E51"/>
                </a:solidFill>
              </a:rPr>
              <a:t>Мобільні</a:t>
            </a:r>
            <a:r>
              <a:rPr lang="ru-RU" sz="1600" kern="0" spc="-30" dirty="0">
                <a:solidFill>
                  <a:srgbClr val="003E51"/>
                </a:solidFill>
              </a:rPr>
              <a:t> </a:t>
            </a:r>
            <a:r>
              <a:rPr lang="ru-RU" sz="1600" kern="0" spc="-30" dirty="0" err="1">
                <a:solidFill>
                  <a:srgbClr val="003E51"/>
                </a:solidFill>
              </a:rPr>
              <a:t>мережі</a:t>
            </a:r>
            <a:r>
              <a:rPr lang="ru-RU" sz="1600" kern="0" spc="-30" dirty="0">
                <a:solidFill>
                  <a:srgbClr val="003E51"/>
                </a:solidFill>
              </a:rPr>
              <a:t> 3</a:t>
            </a:r>
            <a:r>
              <a:rPr lang="en-US" sz="1600" kern="0" spc="-30" dirty="0">
                <a:solidFill>
                  <a:srgbClr val="003E51"/>
                </a:solidFill>
              </a:rPr>
              <a:t>G/4G</a:t>
            </a:r>
          </a:p>
          <a:p>
            <a:pPr marL="285750" indent="-285750">
              <a:buFont typeface="Wingdings" panose="05000000000000000000" pitchFamily="2" charset="2"/>
              <a:buChar char="ü"/>
            </a:pPr>
            <a:r>
              <a:rPr lang="ru-RU" sz="1600" kern="0" spc="-30" dirty="0" err="1">
                <a:solidFill>
                  <a:srgbClr val="003E51"/>
                </a:solidFill>
              </a:rPr>
              <a:t>Тунелі</a:t>
            </a:r>
            <a:r>
              <a:rPr lang="ru-RU" sz="1600" kern="0" spc="-30" dirty="0">
                <a:solidFill>
                  <a:srgbClr val="003E51"/>
                </a:solidFill>
              </a:rPr>
              <a:t> </a:t>
            </a:r>
            <a:r>
              <a:rPr lang="en-US" sz="1600" kern="0" spc="-30" dirty="0">
                <a:solidFill>
                  <a:srgbClr val="003E51"/>
                </a:solidFill>
              </a:rPr>
              <a:t>VPN</a:t>
            </a:r>
            <a:r>
              <a:rPr lang="ru-RU" sz="1600" kern="0" spc="-30" dirty="0">
                <a:solidFill>
                  <a:srgbClr val="003E51"/>
                </a:solidFill>
              </a:rPr>
              <a:t>, </a:t>
            </a:r>
            <a:r>
              <a:rPr lang="en-US" sz="1600" kern="0" spc="-30" dirty="0">
                <a:solidFill>
                  <a:srgbClr val="003E51"/>
                </a:solidFill>
              </a:rPr>
              <a:t>GRE…</a:t>
            </a:r>
            <a:endParaRPr lang="ru-RU" sz="1600" kern="0" spc="-30" dirty="0">
              <a:solidFill>
                <a:srgbClr val="003E51"/>
              </a:solidFill>
            </a:endParaRPr>
          </a:p>
        </p:txBody>
      </p:sp>
      <p:grpSp>
        <p:nvGrpSpPr>
          <p:cNvPr id="83" name="Group 5 - Cсылка">
            <a:extLst>
              <a:ext uri="{FF2B5EF4-FFF2-40B4-BE49-F238E27FC236}">
                <a16:creationId xmlns:a16="http://schemas.microsoft.com/office/drawing/2014/main" id="{99915EB8-2878-467D-9890-5ADA9A473965}"/>
              </a:ext>
            </a:extLst>
          </p:cNvPr>
          <p:cNvGrpSpPr/>
          <p:nvPr/>
        </p:nvGrpSpPr>
        <p:grpSpPr>
          <a:xfrm>
            <a:off x="4429139" y="3935539"/>
            <a:ext cx="182310" cy="1364911"/>
            <a:chOff x="4574328" y="3735345"/>
            <a:chExt cx="182310" cy="1451209"/>
          </a:xfrm>
        </p:grpSpPr>
        <p:sp>
          <p:nvSpPr>
            <p:cNvPr id="84" name="Oval 83">
              <a:extLst>
                <a:ext uri="{FF2B5EF4-FFF2-40B4-BE49-F238E27FC236}">
                  <a16:creationId xmlns:a16="http://schemas.microsoft.com/office/drawing/2014/main" id="{ABAD8493-CE0A-4AF3-BC30-2EDB6B071D9F}"/>
                </a:ext>
              </a:extLst>
            </p:cNvPr>
            <p:cNvSpPr/>
            <p:nvPr/>
          </p:nvSpPr>
          <p:spPr bwMode="invGray">
            <a:xfrm>
              <a:off x="4574328" y="5004244"/>
              <a:ext cx="182310" cy="182310"/>
            </a:xfrm>
            <a:prstGeom prst="ellipse">
              <a:avLst/>
            </a:prstGeom>
            <a:solidFill>
              <a:srgbClr val="FFFFFF"/>
            </a:solidFill>
            <a:ln w="12700" cmpd="sng">
              <a:solidFill>
                <a:srgbClr val="003E5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FEBBCA29-23D0-4D98-AD35-41704C2529C0}"/>
                </a:ext>
              </a:extLst>
            </p:cNvPr>
            <p:cNvCxnSpPr>
              <a:cxnSpLocks/>
              <a:endCxn id="84" idx="0"/>
            </p:cNvCxnSpPr>
            <p:nvPr/>
          </p:nvCxnSpPr>
          <p:spPr>
            <a:xfrm>
              <a:off x="4665483" y="3735345"/>
              <a:ext cx="0" cy="1268898"/>
            </a:xfrm>
            <a:prstGeom prst="line">
              <a:avLst/>
            </a:prstGeom>
            <a:ln w="12700">
              <a:solidFill>
                <a:srgbClr val="003E51"/>
              </a:solidFill>
            </a:ln>
            <a:effectLst/>
          </p:spPr>
          <p:style>
            <a:lnRef idx="2">
              <a:schemeClr val="accent1"/>
            </a:lnRef>
            <a:fillRef idx="0">
              <a:schemeClr val="accent1"/>
            </a:fillRef>
            <a:effectRef idx="1">
              <a:schemeClr val="accent1"/>
            </a:effectRef>
            <a:fontRef idx="minor">
              <a:schemeClr val="tx1"/>
            </a:fontRef>
          </p:style>
        </p:cxnSp>
        <p:sp>
          <p:nvSpPr>
            <p:cNvPr id="86" name="Oval 85">
              <a:extLst>
                <a:ext uri="{FF2B5EF4-FFF2-40B4-BE49-F238E27FC236}">
                  <a16:creationId xmlns:a16="http://schemas.microsoft.com/office/drawing/2014/main" id="{35DFAEC6-B9FC-4ADB-A871-4ED030157CBE}"/>
                </a:ext>
              </a:extLst>
            </p:cNvPr>
            <p:cNvSpPr/>
            <p:nvPr/>
          </p:nvSpPr>
          <p:spPr bwMode="invGray">
            <a:xfrm>
              <a:off x="4612691" y="5045613"/>
              <a:ext cx="105579" cy="105579"/>
            </a:xfrm>
            <a:prstGeom prst="ellipse">
              <a:avLst/>
            </a:prstGeom>
            <a:solidFill>
              <a:srgbClr val="003E51"/>
            </a:solidFill>
            <a:ln w="12700" cmpd="sng">
              <a:solidFill>
                <a:srgbClr val="003E5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 name="Group 5 - Оверлейной сети">
            <a:extLst>
              <a:ext uri="{FF2B5EF4-FFF2-40B4-BE49-F238E27FC236}">
                <a16:creationId xmlns:a16="http://schemas.microsoft.com/office/drawing/2014/main" id="{994B0AEB-5809-4D76-BA94-99FB1A9643B1}"/>
              </a:ext>
            </a:extLst>
          </p:cNvPr>
          <p:cNvGrpSpPr/>
          <p:nvPr/>
        </p:nvGrpSpPr>
        <p:grpSpPr>
          <a:xfrm>
            <a:off x="1796874" y="3477588"/>
            <a:ext cx="3218188" cy="479740"/>
            <a:chOff x="2366984" y="3612843"/>
            <a:chExt cx="2597058" cy="386412"/>
          </a:xfrm>
        </p:grpSpPr>
        <p:sp>
          <p:nvSpPr>
            <p:cNvPr id="59" name="Тёмно-синяя заливка">
              <a:extLst>
                <a:ext uri="{FF2B5EF4-FFF2-40B4-BE49-F238E27FC236}">
                  <a16:creationId xmlns:a16="http://schemas.microsoft.com/office/drawing/2014/main" id="{2C71D985-1FB2-4EC1-971A-1ABFE666B7F3}"/>
                </a:ext>
              </a:extLst>
            </p:cNvPr>
            <p:cNvSpPr/>
            <p:nvPr/>
          </p:nvSpPr>
          <p:spPr bwMode="invGray">
            <a:xfrm>
              <a:off x="2520307" y="3657509"/>
              <a:ext cx="2394580" cy="335181"/>
            </a:xfrm>
            <a:prstGeom prst="roundRect">
              <a:avLst/>
            </a:prstGeom>
            <a:solidFill>
              <a:srgbClr val="003E51"/>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Текст - Оверлейной сети">
              <a:extLst>
                <a:ext uri="{FF2B5EF4-FFF2-40B4-BE49-F238E27FC236}">
                  <a16:creationId xmlns:a16="http://schemas.microsoft.com/office/drawing/2014/main" id="{765115B0-E741-4E39-B9C0-D3E44E842CAF}"/>
                </a:ext>
              </a:extLst>
            </p:cNvPr>
            <p:cNvSpPr/>
            <p:nvPr/>
          </p:nvSpPr>
          <p:spPr>
            <a:xfrm>
              <a:off x="2366984" y="3612843"/>
              <a:ext cx="2597058" cy="386412"/>
            </a:xfrm>
            <a:prstGeom prst="rect">
              <a:avLst/>
            </a:prstGeom>
          </p:spPr>
          <p:txBody>
            <a:bodyPr wrap="square">
              <a:spAutoFit/>
            </a:bodyPr>
            <a:lstStyle/>
            <a:p>
              <a:pPr algn="ctr"/>
              <a:r>
                <a:rPr lang="ru-RU" sz="2400" dirty="0" err="1">
                  <a:solidFill>
                    <a:schemeClr val="bg1"/>
                  </a:solidFill>
                </a:rPr>
                <a:t>оверлейній</a:t>
              </a:r>
              <a:r>
                <a:rPr lang="ru-RU" sz="2400" dirty="0">
                  <a:solidFill>
                    <a:schemeClr val="bg1"/>
                  </a:solidFill>
                </a:rPr>
                <a:t> </a:t>
              </a:r>
              <a:r>
                <a:rPr lang="ru-RU" sz="2400" dirty="0" err="1">
                  <a:solidFill>
                    <a:schemeClr val="bg1"/>
                  </a:solidFill>
                </a:rPr>
                <a:t>мережі</a:t>
              </a:r>
              <a:endParaRPr lang="ru-RU" sz="2400" dirty="0">
                <a:solidFill>
                  <a:schemeClr val="bg1"/>
                </a:solidFill>
              </a:endParaRPr>
            </a:p>
          </p:txBody>
        </p:sp>
      </p:grpSp>
      <p:sp>
        <p:nvSpPr>
          <p:cNvPr id="97" name="Group 4 - Текстовка">
            <a:extLst>
              <a:ext uri="{FF2B5EF4-FFF2-40B4-BE49-F238E27FC236}">
                <a16:creationId xmlns:a16="http://schemas.microsoft.com/office/drawing/2014/main" id="{EDE4E2F6-2034-4684-8788-F73395FA1F28}"/>
              </a:ext>
            </a:extLst>
          </p:cNvPr>
          <p:cNvSpPr txBox="1"/>
          <p:nvPr/>
        </p:nvSpPr>
        <p:spPr>
          <a:xfrm>
            <a:off x="10076609" y="3868905"/>
            <a:ext cx="1971697" cy="1323439"/>
          </a:xfrm>
          <a:prstGeom prst="rect">
            <a:avLst/>
          </a:prstGeom>
          <a:noFill/>
        </p:spPr>
        <p:txBody>
          <a:bodyPr wrap="square" rtlCol="0">
            <a:spAutoFit/>
          </a:bodyPr>
          <a:lstStyle/>
          <a:p>
            <a:pPr marL="180000" indent="-180000">
              <a:buFont typeface="Wingdings" panose="05000000000000000000" pitchFamily="2" charset="2"/>
              <a:buChar char="ü"/>
            </a:pPr>
            <a:r>
              <a:rPr lang="ru-RU" sz="1600" kern="0" spc="-30" dirty="0">
                <a:solidFill>
                  <a:srgbClr val="FF8200"/>
                </a:solidFill>
              </a:rPr>
              <a:t>Черги,  пріоритезація та</a:t>
            </a:r>
          </a:p>
          <a:p>
            <a:pPr marL="180000"/>
            <a:r>
              <a:rPr lang="ru-RU" sz="1600" kern="0" spc="-30" dirty="0">
                <a:solidFill>
                  <a:srgbClr val="FF8200"/>
                </a:solidFill>
              </a:rPr>
              <a:t>шейпинг</a:t>
            </a:r>
          </a:p>
          <a:p>
            <a:pPr marL="180000" indent="-180000">
              <a:buFont typeface="Wingdings" panose="05000000000000000000" pitchFamily="2" charset="2"/>
              <a:buChar char="ü"/>
            </a:pPr>
            <a:r>
              <a:rPr lang="ru-RU" sz="1600" kern="0" spc="-30" dirty="0" err="1">
                <a:solidFill>
                  <a:srgbClr val="FF8200"/>
                </a:solidFill>
              </a:rPr>
              <a:t>Гарантування</a:t>
            </a:r>
            <a:r>
              <a:rPr lang="ru-RU" sz="1600" kern="0" spc="-30" dirty="0">
                <a:solidFill>
                  <a:srgbClr val="FF8200"/>
                </a:solidFill>
              </a:rPr>
              <a:t>     </a:t>
            </a:r>
            <a:r>
              <a:rPr lang="ru-RU" sz="1600" kern="0" spc="-30" dirty="0" err="1">
                <a:solidFill>
                  <a:srgbClr val="FF8200"/>
                </a:solidFill>
              </a:rPr>
              <a:t>полоси</a:t>
            </a:r>
            <a:endParaRPr lang="en-US" sz="1600" kern="0" spc="-30" dirty="0">
              <a:solidFill>
                <a:srgbClr val="FF8200"/>
              </a:solidFill>
            </a:endParaRPr>
          </a:p>
        </p:txBody>
      </p:sp>
      <p:grpSp>
        <p:nvGrpSpPr>
          <p:cNvPr id="93" name="Group 4 - Ссылка">
            <a:extLst>
              <a:ext uri="{FF2B5EF4-FFF2-40B4-BE49-F238E27FC236}">
                <a16:creationId xmlns:a16="http://schemas.microsoft.com/office/drawing/2014/main" id="{396FCEC5-E38B-4114-9F48-FEAA5F952F8D}"/>
              </a:ext>
            </a:extLst>
          </p:cNvPr>
          <p:cNvGrpSpPr/>
          <p:nvPr/>
        </p:nvGrpSpPr>
        <p:grpSpPr>
          <a:xfrm>
            <a:off x="9974769" y="3439645"/>
            <a:ext cx="175849" cy="1469699"/>
            <a:chOff x="10034729" y="3446613"/>
            <a:chExt cx="175849" cy="1469699"/>
          </a:xfrm>
        </p:grpSpPr>
        <p:cxnSp>
          <p:nvCxnSpPr>
            <p:cNvPr id="94" name="Straight Connector 93">
              <a:extLst>
                <a:ext uri="{FF2B5EF4-FFF2-40B4-BE49-F238E27FC236}">
                  <a16:creationId xmlns:a16="http://schemas.microsoft.com/office/drawing/2014/main" id="{AE814440-2E62-40E3-A39B-C797A7DE95F4}"/>
                </a:ext>
              </a:extLst>
            </p:cNvPr>
            <p:cNvCxnSpPr>
              <a:cxnSpLocks/>
              <a:endCxn id="95" idx="0"/>
            </p:cNvCxnSpPr>
            <p:nvPr/>
          </p:nvCxnSpPr>
          <p:spPr>
            <a:xfrm>
              <a:off x="10122654" y="3446613"/>
              <a:ext cx="0" cy="1293939"/>
            </a:xfrm>
            <a:prstGeom prst="line">
              <a:avLst/>
            </a:prstGeom>
            <a:ln w="12700">
              <a:solidFill>
                <a:srgbClr val="FF8200"/>
              </a:solidFill>
            </a:ln>
            <a:effectLst/>
          </p:spPr>
          <p:style>
            <a:lnRef idx="2">
              <a:schemeClr val="accent1"/>
            </a:lnRef>
            <a:fillRef idx="0">
              <a:schemeClr val="accent1"/>
            </a:fillRef>
            <a:effectRef idx="1">
              <a:schemeClr val="accent1"/>
            </a:effectRef>
            <a:fontRef idx="minor">
              <a:schemeClr val="tx1"/>
            </a:fontRef>
          </p:style>
        </p:cxnSp>
        <p:sp>
          <p:nvSpPr>
            <p:cNvPr id="95" name="Oval 94">
              <a:extLst>
                <a:ext uri="{FF2B5EF4-FFF2-40B4-BE49-F238E27FC236}">
                  <a16:creationId xmlns:a16="http://schemas.microsoft.com/office/drawing/2014/main" id="{50033641-FB1A-481F-9EBE-BF1379C4BCDA}"/>
                </a:ext>
              </a:extLst>
            </p:cNvPr>
            <p:cNvSpPr/>
            <p:nvPr/>
          </p:nvSpPr>
          <p:spPr bwMode="invGray">
            <a:xfrm>
              <a:off x="10034729" y="4740552"/>
              <a:ext cx="175849" cy="175760"/>
            </a:xfrm>
            <a:prstGeom prst="ellipse">
              <a:avLst/>
            </a:prstGeom>
            <a:solidFill>
              <a:srgbClr val="FFFFFF"/>
            </a:solidFill>
            <a:ln w="12700" cmpd="sng">
              <a:solidFill>
                <a:srgbClr val="FF82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a:extLst>
                <a:ext uri="{FF2B5EF4-FFF2-40B4-BE49-F238E27FC236}">
                  <a16:creationId xmlns:a16="http://schemas.microsoft.com/office/drawing/2014/main" id="{B3611F15-EFED-48AB-A571-D34FFA1A0975}"/>
                </a:ext>
              </a:extLst>
            </p:cNvPr>
            <p:cNvSpPr/>
            <p:nvPr/>
          </p:nvSpPr>
          <p:spPr bwMode="invGray">
            <a:xfrm>
              <a:off x="10069864" y="4775325"/>
              <a:ext cx="105579" cy="105579"/>
            </a:xfrm>
            <a:prstGeom prst="ellipse">
              <a:avLst/>
            </a:prstGeom>
            <a:solidFill>
              <a:srgbClr val="FF8200"/>
            </a:solidFill>
            <a:ln w="12700" cmpd="sng">
              <a:solidFill>
                <a:srgbClr val="FF82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4 - Qos">
            <a:extLst>
              <a:ext uri="{FF2B5EF4-FFF2-40B4-BE49-F238E27FC236}">
                <a16:creationId xmlns:a16="http://schemas.microsoft.com/office/drawing/2014/main" id="{45AE6DFB-B680-4514-AC12-01791D01746D}"/>
              </a:ext>
            </a:extLst>
          </p:cNvPr>
          <p:cNvGrpSpPr/>
          <p:nvPr/>
        </p:nvGrpSpPr>
        <p:grpSpPr>
          <a:xfrm>
            <a:off x="7985046" y="3027154"/>
            <a:ext cx="3137207" cy="461665"/>
            <a:chOff x="7863262" y="3195844"/>
            <a:chExt cx="2781296" cy="461665"/>
          </a:xfrm>
        </p:grpSpPr>
        <p:sp>
          <p:nvSpPr>
            <p:cNvPr id="64" name="Оранжевая заливка">
              <a:extLst>
                <a:ext uri="{FF2B5EF4-FFF2-40B4-BE49-F238E27FC236}">
                  <a16:creationId xmlns:a16="http://schemas.microsoft.com/office/drawing/2014/main" id="{04306D1F-3CEC-438F-90A2-8207A61342DD}"/>
                </a:ext>
              </a:extLst>
            </p:cNvPr>
            <p:cNvSpPr/>
            <p:nvPr/>
          </p:nvSpPr>
          <p:spPr bwMode="invGray">
            <a:xfrm>
              <a:off x="7907593" y="3261278"/>
              <a:ext cx="2642628" cy="340867"/>
            </a:xfrm>
            <a:prstGeom prst="roundRect">
              <a:avLst/>
            </a:prstGeom>
            <a:solidFill>
              <a:srgbClr val="FF8200"/>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rgbClr val="FFFFFF"/>
                </a:solidFill>
              </a:endParaRPr>
            </a:p>
          </p:txBody>
        </p:sp>
        <p:sp>
          <p:nvSpPr>
            <p:cNvPr id="65" name="Текст">
              <a:extLst>
                <a:ext uri="{FF2B5EF4-FFF2-40B4-BE49-F238E27FC236}">
                  <a16:creationId xmlns:a16="http://schemas.microsoft.com/office/drawing/2014/main" id="{A323304E-4227-4472-83D3-DEEBC2C3122F}"/>
                </a:ext>
              </a:extLst>
            </p:cNvPr>
            <p:cNvSpPr/>
            <p:nvPr/>
          </p:nvSpPr>
          <p:spPr>
            <a:xfrm>
              <a:off x="7863262" y="3195844"/>
              <a:ext cx="2781296" cy="461665"/>
            </a:xfrm>
            <a:prstGeom prst="rect">
              <a:avLst/>
            </a:prstGeom>
            <a:noFill/>
          </p:spPr>
          <p:txBody>
            <a:bodyPr wrap="square">
              <a:spAutoFit/>
            </a:bodyPr>
            <a:lstStyle/>
            <a:p>
              <a:pPr algn="ctr"/>
              <a:r>
                <a:rPr lang="ru-RU" sz="2400" dirty="0" err="1">
                  <a:solidFill>
                    <a:schemeClr val="bg1"/>
                  </a:solidFill>
                </a:rPr>
                <a:t>вимог</a:t>
              </a:r>
              <a:r>
                <a:rPr lang="ru-RU" sz="2400" dirty="0">
                  <a:solidFill>
                    <a:schemeClr val="bg1"/>
                  </a:solidFill>
                </a:rPr>
                <a:t> до </a:t>
              </a:r>
              <a:r>
                <a:rPr lang="en-US" sz="2400" dirty="0">
                  <a:solidFill>
                    <a:schemeClr val="bg1"/>
                  </a:solidFill>
                </a:rPr>
                <a:t>QoS</a:t>
              </a:r>
              <a:endParaRPr lang="ru-RU" sz="2400" dirty="0">
                <a:solidFill>
                  <a:schemeClr val="bg1"/>
                </a:solidFill>
              </a:endParaRPr>
            </a:p>
          </p:txBody>
        </p:sp>
      </p:grpSp>
      <p:sp>
        <p:nvSpPr>
          <p:cNvPr id="77" name="Group 3 - Текстовка">
            <a:extLst>
              <a:ext uri="{FF2B5EF4-FFF2-40B4-BE49-F238E27FC236}">
                <a16:creationId xmlns:a16="http://schemas.microsoft.com/office/drawing/2014/main" id="{733D4EE6-EB57-4A54-9104-BA36A5A48772}"/>
              </a:ext>
            </a:extLst>
          </p:cNvPr>
          <p:cNvSpPr txBox="1"/>
          <p:nvPr/>
        </p:nvSpPr>
        <p:spPr>
          <a:xfrm>
            <a:off x="1375393" y="5128981"/>
            <a:ext cx="4865592" cy="1077218"/>
          </a:xfrm>
          <a:prstGeom prst="rect">
            <a:avLst/>
          </a:prstGeom>
          <a:noFill/>
        </p:spPr>
        <p:txBody>
          <a:bodyPr wrap="square" rtlCol="0">
            <a:spAutoFit/>
          </a:bodyPr>
          <a:lstStyle/>
          <a:p>
            <a:pPr marL="285750" indent="-285750">
              <a:buFont typeface="Wingdings" panose="05000000000000000000" pitchFamily="2" charset="2"/>
              <a:buChar char="ü"/>
            </a:pPr>
            <a:r>
              <a:rPr lang="ru-RU" sz="1600" kern="0" spc="-30" dirty="0" err="1">
                <a:solidFill>
                  <a:srgbClr val="9064CC"/>
                </a:solidFill>
              </a:rPr>
              <a:t>Протоколи</a:t>
            </a:r>
            <a:r>
              <a:rPr lang="ru-RU" sz="1600" kern="0" spc="-30" dirty="0">
                <a:solidFill>
                  <a:srgbClr val="9064CC"/>
                </a:solidFill>
              </a:rPr>
              <a:t> і </a:t>
            </a:r>
            <a:r>
              <a:rPr lang="ru-RU" sz="1600" kern="0" spc="-30" dirty="0" err="1">
                <a:solidFill>
                  <a:srgbClr val="9064CC"/>
                </a:solidFill>
              </a:rPr>
              <a:t>сервіси</a:t>
            </a:r>
            <a:endParaRPr lang="ru-RU" sz="1600" kern="0" spc="-30" dirty="0">
              <a:solidFill>
                <a:srgbClr val="9064CC"/>
              </a:solidFill>
            </a:endParaRPr>
          </a:p>
          <a:p>
            <a:pPr marL="285750" indent="-285750">
              <a:buFont typeface="Wingdings" panose="05000000000000000000" pitchFamily="2" charset="2"/>
              <a:buChar char="ü"/>
            </a:pPr>
            <a:r>
              <a:rPr lang="ru-RU" sz="1600" kern="0" spc="-30" dirty="0">
                <a:solidFill>
                  <a:srgbClr val="9064CC"/>
                </a:solidFill>
              </a:rPr>
              <a:t>База </a:t>
            </a:r>
            <a:r>
              <a:rPr lang="ru-RU" sz="1600" kern="0" spc="-30" dirty="0" err="1">
                <a:solidFill>
                  <a:srgbClr val="9064CC"/>
                </a:solidFill>
              </a:rPr>
              <a:t>інтернет-ресурсів</a:t>
            </a:r>
            <a:r>
              <a:rPr lang="ru-RU" sz="1600" kern="0" spc="-30" dirty="0">
                <a:solidFill>
                  <a:srgbClr val="9064CC"/>
                </a:solidFill>
              </a:rPr>
              <a:t> </a:t>
            </a:r>
            <a:r>
              <a:rPr lang="en-US" sz="1600" kern="0" spc="-30" dirty="0">
                <a:solidFill>
                  <a:srgbClr val="9064CC"/>
                </a:solidFill>
              </a:rPr>
              <a:t>(ISDB)</a:t>
            </a:r>
          </a:p>
          <a:p>
            <a:pPr marL="285750" indent="-285750">
              <a:buFont typeface="Wingdings" panose="05000000000000000000" pitchFamily="2" charset="2"/>
              <a:buChar char="ü"/>
            </a:pPr>
            <a:r>
              <a:rPr lang="ru-RU" sz="1600" kern="0" spc="-30" dirty="0" err="1">
                <a:solidFill>
                  <a:srgbClr val="9064CC"/>
                </a:solidFill>
              </a:rPr>
              <a:t>Видимість</a:t>
            </a:r>
            <a:r>
              <a:rPr lang="ru-RU" sz="1600" kern="0" spc="-30" dirty="0">
                <a:solidFill>
                  <a:srgbClr val="9064CC"/>
                </a:solidFill>
              </a:rPr>
              <a:t>, </a:t>
            </a:r>
            <a:r>
              <a:rPr lang="ru-RU" sz="1600" kern="0" spc="-30" dirty="0" err="1">
                <a:solidFill>
                  <a:srgbClr val="9064CC"/>
                </a:solidFill>
              </a:rPr>
              <a:t>керування</a:t>
            </a:r>
            <a:r>
              <a:rPr lang="ru-RU" sz="1600" kern="0" spc="-30" dirty="0">
                <a:solidFill>
                  <a:srgbClr val="9064CC"/>
                </a:solidFill>
              </a:rPr>
              <a:t> на </a:t>
            </a:r>
            <a:r>
              <a:rPr lang="ru-RU" sz="1600" kern="0" spc="-30" dirty="0" err="1">
                <a:solidFill>
                  <a:srgbClr val="9064CC"/>
                </a:solidFill>
              </a:rPr>
              <a:t>рівні</a:t>
            </a:r>
            <a:endParaRPr lang="ru-RU" sz="1600" kern="0" spc="-30" dirty="0">
              <a:solidFill>
                <a:srgbClr val="9064CC"/>
              </a:solidFill>
            </a:endParaRPr>
          </a:p>
          <a:p>
            <a:r>
              <a:rPr lang="ru-RU" sz="1600" kern="0" spc="-30" dirty="0">
                <a:solidFill>
                  <a:srgbClr val="9064CC"/>
                </a:solidFill>
              </a:rPr>
              <a:t>      </a:t>
            </a:r>
            <a:r>
              <a:rPr lang="ru-RU" sz="1600" kern="0" spc="-30" dirty="0" err="1">
                <a:solidFill>
                  <a:srgbClr val="9064CC"/>
                </a:solidFill>
              </a:rPr>
              <a:t>додатків</a:t>
            </a:r>
            <a:r>
              <a:rPr lang="ru-RU" sz="1600" kern="0" spc="-30" dirty="0">
                <a:solidFill>
                  <a:srgbClr val="9064CC"/>
                </a:solidFill>
              </a:rPr>
              <a:t> </a:t>
            </a:r>
            <a:r>
              <a:rPr lang="en-US" sz="1600" kern="0" spc="-30" dirty="0">
                <a:solidFill>
                  <a:srgbClr val="9064CC"/>
                </a:solidFill>
              </a:rPr>
              <a:t>L7</a:t>
            </a:r>
            <a:r>
              <a:rPr lang="ru-RU" sz="1600" kern="0" spc="-30" dirty="0">
                <a:solidFill>
                  <a:srgbClr val="9064CC"/>
                </a:solidFill>
              </a:rPr>
              <a:t> і </a:t>
            </a:r>
            <a:r>
              <a:rPr lang="en-US" sz="1600" kern="0" spc="-30" dirty="0">
                <a:solidFill>
                  <a:srgbClr val="9064CC"/>
                </a:solidFill>
              </a:rPr>
              <a:t>FQDN </a:t>
            </a:r>
            <a:r>
              <a:rPr lang="ru-RU" sz="1600" kern="0" spc="-30" dirty="0">
                <a:solidFill>
                  <a:srgbClr val="9064CC"/>
                </a:solidFill>
              </a:rPr>
              <a:t>(</a:t>
            </a:r>
            <a:r>
              <a:rPr lang="en-US" sz="1600" kern="0" spc="-30" dirty="0">
                <a:solidFill>
                  <a:srgbClr val="9064CC"/>
                </a:solidFill>
              </a:rPr>
              <a:t>Application awareness</a:t>
            </a:r>
            <a:r>
              <a:rPr lang="ru-RU" sz="1600" kern="0" spc="-30" dirty="0">
                <a:solidFill>
                  <a:srgbClr val="9064CC"/>
                </a:solidFill>
              </a:rPr>
              <a:t>)</a:t>
            </a:r>
            <a:endParaRPr lang="en-US" sz="1600" kern="0" spc="-30" dirty="0">
              <a:solidFill>
                <a:srgbClr val="9064CC"/>
              </a:solidFill>
            </a:endParaRPr>
          </a:p>
        </p:txBody>
      </p:sp>
      <p:grpSp>
        <p:nvGrpSpPr>
          <p:cNvPr id="78" name="Group 3 - Ссылка">
            <a:extLst>
              <a:ext uri="{FF2B5EF4-FFF2-40B4-BE49-F238E27FC236}">
                <a16:creationId xmlns:a16="http://schemas.microsoft.com/office/drawing/2014/main" id="{78FDCD17-4059-4A07-9042-B754535417B8}"/>
              </a:ext>
            </a:extLst>
          </p:cNvPr>
          <p:cNvGrpSpPr/>
          <p:nvPr/>
        </p:nvGrpSpPr>
        <p:grpSpPr>
          <a:xfrm>
            <a:off x="1278364" y="3433455"/>
            <a:ext cx="182310" cy="2751251"/>
            <a:chOff x="1616186" y="3470911"/>
            <a:chExt cx="182310" cy="2751251"/>
          </a:xfrm>
        </p:grpSpPr>
        <p:cxnSp>
          <p:nvCxnSpPr>
            <p:cNvPr id="79" name="Straight Connector 78">
              <a:extLst>
                <a:ext uri="{FF2B5EF4-FFF2-40B4-BE49-F238E27FC236}">
                  <a16:creationId xmlns:a16="http://schemas.microsoft.com/office/drawing/2014/main" id="{D5ACB49A-76B1-4734-9DC0-BB3DCD4302C9}"/>
                </a:ext>
              </a:extLst>
            </p:cNvPr>
            <p:cNvCxnSpPr>
              <a:cxnSpLocks/>
              <a:endCxn id="81" idx="0"/>
            </p:cNvCxnSpPr>
            <p:nvPr/>
          </p:nvCxnSpPr>
          <p:spPr>
            <a:xfrm>
              <a:off x="1707340" y="3470911"/>
              <a:ext cx="1" cy="2568941"/>
            </a:xfrm>
            <a:prstGeom prst="line">
              <a:avLst/>
            </a:prstGeom>
            <a:ln w="12700">
              <a:solidFill>
                <a:srgbClr val="9064CC"/>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1A44457B-307B-419F-870F-F87C930131E6}"/>
                </a:ext>
              </a:extLst>
            </p:cNvPr>
            <p:cNvGrpSpPr/>
            <p:nvPr/>
          </p:nvGrpSpPr>
          <p:grpSpPr>
            <a:xfrm>
              <a:off x="1616186" y="6039852"/>
              <a:ext cx="182310" cy="182310"/>
              <a:chOff x="8502902" y="1369739"/>
              <a:chExt cx="708380" cy="708380"/>
            </a:xfrm>
          </p:grpSpPr>
          <p:sp>
            <p:nvSpPr>
              <p:cNvPr id="81" name="Oval 80">
                <a:extLst>
                  <a:ext uri="{FF2B5EF4-FFF2-40B4-BE49-F238E27FC236}">
                    <a16:creationId xmlns:a16="http://schemas.microsoft.com/office/drawing/2014/main" id="{5ABEC30A-A3A5-4314-939B-E1404AB896F1}"/>
                  </a:ext>
                </a:extLst>
              </p:cNvPr>
              <p:cNvSpPr/>
              <p:nvPr/>
            </p:nvSpPr>
            <p:spPr bwMode="invGray">
              <a:xfrm>
                <a:off x="8502902" y="1369739"/>
                <a:ext cx="708380" cy="708380"/>
              </a:xfrm>
              <a:prstGeom prst="ellipse">
                <a:avLst/>
              </a:prstGeom>
              <a:solidFill>
                <a:srgbClr val="FFFFFF"/>
              </a:solidFill>
              <a:ln w="12700" cmpd="sng">
                <a:solidFill>
                  <a:srgbClr val="9064CC"/>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B7D7F8E6-A640-446C-AAF0-B1F3EC237EDF}"/>
                  </a:ext>
                </a:extLst>
              </p:cNvPr>
              <p:cNvSpPr/>
              <p:nvPr/>
            </p:nvSpPr>
            <p:spPr bwMode="invGray">
              <a:xfrm>
                <a:off x="8651972" y="1518809"/>
                <a:ext cx="410236" cy="410236"/>
              </a:xfrm>
              <a:prstGeom prst="ellipse">
                <a:avLst/>
              </a:prstGeom>
              <a:solidFill>
                <a:srgbClr val="9064CC"/>
              </a:solidFill>
              <a:ln w="12700" cmpd="sng">
                <a:solidFill>
                  <a:srgbClr val="9064CC"/>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3 - Сервисов и приложений">
            <a:extLst>
              <a:ext uri="{FF2B5EF4-FFF2-40B4-BE49-F238E27FC236}">
                <a16:creationId xmlns:a16="http://schemas.microsoft.com/office/drawing/2014/main" id="{E56FBFD8-5319-4A10-915A-7F5D8A1DA666}"/>
              </a:ext>
            </a:extLst>
          </p:cNvPr>
          <p:cNvGrpSpPr/>
          <p:nvPr/>
        </p:nvGrpSpPr>
        <p:grpSpPr>
          <a:xfrm>
            <a:off x="769029" y="3027515"/>
            <a:ext cx="3804051" cy="461665"/>
            <a:chOff x="915214" y="3198266"/>
            <a:chExt cx="3379060" cy="461665"/>
          </a:xfrm>
        </p:grpSpPr>
        <p:sp>
          <p:nvSpPr>
            <p:cNvPr id="57" name="Фиолетовая заливка">
              <a:extLst>
                <a:ext uri="{FF2B5EF4-FFF2-40B4-BE49-F238E27FC236}">
                  <a16:creationId xmlns:a16="http://schemas.microsoft.com/office/drawing/2014/main" id="{99DAB276-B190-470B-9B42-CDACCC1E281C}"/>
                </a:ext>
              </a:extLst>
            </p:cNvPr>
            <p:cNvSpPr/>
            <p:nvPr/>
          </p:nvSpPr>
          <p:spPr bwMode="invGray">
            <a:xfrm>
              <a:off x="1223706" y="3278636"/>
              <a:ext cx="2515512" cy="335183"/>
            </a:xfrm>
            <a:prstGeom prst="roundRect">
              <a:avLst/>
            </a:prstGeom>
            <a:solidFill>
              <a:srgbClr val="9064CC"/>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Текст">
              <a:extLst>
                <a:ext uri="{FF2B5EF4-FFF2-40B4-BE49-F238E27FC236}">
                  <a16:creationId xmlns:a16="http://schemas.microsoft.com/office/drawing/2014/main" id="{DA093CBA-DAB2-417A-94A0-52CFF926C5F5}"/>
                </a:ext>
              </a:extLst>
            </p:cNvPr>
            <p:cNvSpPr/>
            <p:nvPr/>
          </p:nvSpPr>
          <p:spPr>
            <a:xfrm>
              <a:off x="915214" y="3198266"/>
              <a:ext cx="3379060" cy="461665"/>
            </a:xfrm>
            <a:prstGeom prst="rect">
              <a:avLst/>
            </a:prstGeom>
          </p:spPr>
          <p:txBody>
            <a:bodyPr wrap="square">
              <a:spAutoFit/>
            </a:bodyPr>
            <a:lstStyle/>
            <a:p>
              <a:pPr algn="ctr"/>
              <a:r>
                <a:rPr lang="ru-RU" sz="2400" dirty="0" err="1">
                  <a:solidFill>
                    <a:srgbClr val="FFFFFF"/>
                  </a:solidFill>
                </a:rPr>
                <a:t>сервісів</a:t>
              </a:r>
              <a:r>
                <a:rPr lang="ru-RU" sz="2400" dirty="0">
                  <a:solidFill>
                    <a:srgbClr val="FFFFFF"/>
                  </a:solidFill>
                </a:rPr>
                <a:t>, </a:t>
              </a:r>
              <a:r>
                <a:rPr lang="ru-RU" sz="2400" dirty="0" err="1">
                  <a:solidFill>
                    <a:srgbClr val="FFFFFF"/>
                  </a:solidFill>
                </a:rPr>
                <a:t>додатків</a:t>
              </a:r>
              <a:endParaRPr lang="ru-RU" sz="2400" dirty="0">
                <a:solidFill>
                  <a:srgbClr val="FFFFFF"/>
                </a:solidFill>
              </a:endParaRPr>
            </a:p>
          </p:txBody>
        </p:sp>
      </p:grpSp>
      <p:sp>
        <p:nvSpPr>
          <p:cNvPr id="71" name="Group 2 - Текстовка">
            <a:extLst>
              <a:ext uri="{FF2B5EF4-FFF2-40B4-BE49-F238E27FC236}">
                <a16:creationId xmlns:a16="http://schemas.microsoft.com/office/drawing/2014/main" id="{BEDD4EF5-1AE2-4B1F-82BE-BD1B0D92A7B1}"/>
              </a:ext>
            </a:extLst>
          </p:cNvPr>
          <p:cNvSpPr txBox="1"/>
          <p:nvPr/>
        </p:nvSpPr>
        <p:spPr>
          <a:xfrm>
            <a:off x="6299513" y="1562767"/>
            <a:ext cx="5560698" cy="830997"/>
          </a:xfrm>
          <a:prstGeom prst="rect">
            <a:avLst/>
          </a:prstGeom>
          <a:noFill/>
        </p:spPr>
        <p:txBody>
          <a:bodyPr wrap="square" rtlCol="0">
            <a:spAutoFit/>
          </a:bodyPr>
          <a:lstStyle/>
          <a:p>
            <a:pPr marL="285750" indent="-285750">
              <a:buFont typeface="Wingdings" panose="05000000000000000000" pitchFamily="2" charset="2"/>
              <a:buChar char="ü"/>
            </a:pPr>
            <a:r>
              <a:rPr lang="ru-RU" sz="1600" kern="0" spc="-30" dirty="0" err="1">
                <a:solidFill>
                  <a:schemeClr val="accent2"/>
                </a:solidFill>
              </a:rPr>
              <a:t>Моніторинг</a:t>
            </a:r>
            <a:r>
              <a:rPr lang="ru-RU" sz="1600" kern="0" spc="-30" dirty="0">
                <a:solidFill>
                  <a:schemeClr val="accent2"/>
                </a:solidFill>
              </a:rPr>
              <a:t> </a:t>
            </a:r>
            <a:r>
              <a:rPr lang="en-US" sz="1600" kern="0" spc="-30" dirty="0">
                <a:solidFill>
                  <a:schemeClr val="accent2"/>
                </a:solidFill>
              </a:rPr>
              <a:t>SLA</a:t>
            </a:r>
            <a:r>
              <a:rPr lang="ru-RU" sz="1600" kern="0" spc="-30" dirty="0">
                <a:solidFill>
                  <a:schemeClr val="accent2"/>
                </a:solidFill>
              </a:rPr>
              <a:t> (</a:t>
            </a:r>
            <a:r>
              <a:rPr lang="en-US" sz="1600" kern="0" spc="-30" dirty="0">
                <a:solidFill>
                  <a:schemeClr val="accent2"/>
                </a:solidFill>
              </a:rPr>
              <a:t>jitter</a:t>
            </a:r>
            <a:r>
              <a:rPr lang="ru-RU" sz="1600" kern="0" spc="-30" dirty="0">
                <a:solidFill>
                  <a:schemeClr val="accent2"/>
                </a:solidFill>
              </a:rPr>
              <a:t>, </a:t>
            </a:r>
            <a:r>
              <a:rPr lang="en-US" sz="1600" kern="0" spc="-30" dirty="0">
                <a:solidFill>
                  <a:schemeClr val="accent2"/>
                </a:solidFill>
              </a:rPr>
              <a:t>delay</a:t>
            </a:r>
            <a:r>
              <a:rPr lang="ru-RU" sz="1600" kern="0" spc="-30" dirty="0">
                <a:solidFill>
                  <a:schemeClr val="accent2"/>
                </a:solidFill>
              </a:rPr>
              <a:t>, </a:t>
            </a:r>
            <a:r>
              <a:rPr lang="en-US" sz="1600" kern="0" spc="-30" dirty="0">
                <a:solidFill>
                  <a:schemeClr val="accent2"/>
                </a:solidFill>
              </a:rPr>
              <a:t>pkt loss</a:t>
            </a:r>
            <a:r>
              <a:rPr lang="ru-RU" sz="1600" kern="0" spc="-30" dirty="0">
                <a:solidFill>
                  <a:schemeClr val="accent2"/>
                </a:solidFill>
              </a:rPr>
              <a:t> </a:t>
            </a:r>
            <a:r>
              <a:rPr lang="uk-UA" sz="1600" kern="0" spc="-30" dirty="0">
                <a:solidFill>
                  <a:schemeClr val="accent2"/>
                </a:solidFill>
              </a:rPr>
              <a:t>та</a:t>
            </a:r>
            <a:r>
              <a:rPr lang="ru-RU" sz="1600" kern="0" spc="-30" dirty="0">
                <a:solidFill>
                  <a:schemeClr val="accent2"/>
                </a:solidFill>
              </a:rPr>
              <a:t> </a:t>
            </a:r>
            <a:r>
              <a:rPr lang="ru-RU" sz="1600" kern="0" spc="-30" dirty="0" err="1">
                <a:solidFill>
                  <a:schemeClr val="accent2"/>
                </a:solidFill>
              </a:rPr>
              <a:t>ін</a:t>
            </a:r>
            <a:r>
              <a:rPr lang="en-US" sz="1600" kern="0" spc="-30" dirty="0">
                <a:solidFill>
                  <a:schemeClr val="accent2"/>
                </a:solidFill>
              </a:rPr>
              <a:t>.</a:t>
            </a:r>
            <a:r>
              <a:rPr lang="ru-RU" sz="1600" kern="0" spc="-30" dirty="0">
                <a:solidFill>
                  <a:schemeClr val="accent2"/>
                </a:solidFill>
              </a:rPr>
              <a:t>)</a:t>
            </a:r>
          </a:p>
          <a:p>
            <a:pPr marL="285750" indent="-285750">
              <a:buFont typeface="Wingdings" panose="05000000000000000000" pitchFamily="2" charset="2"/>
              <a:buChar char="ü"/>
            </a:pPr>
            <a:r>
              <a:rPr lang="ru-RU" sz="1600" kern="0" spc="-30" dirty="0" err="1">
                <a:solidFill>
                  <a:schemeClr val="accent2"/>
                </a:solidFill>
              </a:rPr>
              <a:t>Гнучкі</a:t>
            </a:r>
            <a:r>
              <a:rPr lang="ru-RU" sz="1600" kern="0" spc="-30" dirty="0">
                <a:solidFill>
                  <a:schemeClr val="accent2"/>
                </a:solidFill>
              </a:rPr>
              <a:t> правила </a:t>
            </a:r>
            <a:r>
              <a:rPr lang="ru-RU" sz="1600" kern="0" spc="-30" dirty="0" err="1">
                <a:solidFill>
                  <a:schemeClr val="accent2"/>
                </a:solidFill>
              </a:rPr>
              <a:t>керування</a:t>
            </a:r>
            <a:r>
              <a:rPr lang="ru-RU" sz="1600" kern="0" spc="-30" dirty="0">
                <a:solidFill>
                  <a:schemeClr val="accent2"/>
                </a:solidFill>
              </a:rPr>
              <a:t> </a:t>
            </a:r>
            <a:r>
              <a:rPr lang="ru-RU" sz="1600" kern="0" spc="-30" dirty="0" err="1">
                <a:solidFill>
                  <a:schemeClr val="accent2"/>
                </a:solidFill>
              </a:rPr>
              <a:t>трафіком</a:t>
            </a:r>
            <a:endParaRPr lang="en-US" sz="1600" kern="0" spc="-30" dirty="0">
              <a:solidFill>
                <a:schemeClr val="accent2"/>
              </a:solidFill>
            </a:endParaRPr>
          </a:p>
          <a:p>
            <a:pPr marL="285750" indent="-285750">
              <a:buFont typeface="Wingdings" panose="05000000000000000000" pitchFamily="2" charset="2"/>
              <a:buChar char="ü"/>
            </a:pPr>
            <a:r>
              <a:rPr lang="ru-RU" sz="1600" kern="0" spc="-30" dirty="0" err="1">
                <a:solidFill>
                  <a:schemeClr val="accent2"/>
                </a:solidFill>
              </a:rPr>
              <a:t>Врахування</a:t>
            </a:r>
            <a:r>
              <a:rPr lang="ru-RU" sz="1600" kern="0" spc="-30" dirty="0">
                <a:solidFill>
                  <a:schemeClr val="accent2"/>
                </a:solidFill>
              </a:rPr>
              <a:t> </a:t>
            </a:r>
            <a:r>
              <a:rPr lang="ru-RU" sz="1600" kern="0" spc="-30" dirty="0" err="1">
                <a:solidFill>
                  <a:schemeClr val="accent2"/>
                </a:solidFill>
              </a:rPr>
              <a:t>якості</a:t>
            </a:r>
            <a:r>
              <a:rPr lang="ru-RU" sz="1600" kern="0" spc="-30" dirty="0">
                <a:solidFill>
                  <a:schemeClr val="accent2"/>
                </a:solidFill>
              </a:rPr>
              <a:t> в реальному </a:t>
            </a:r>
            <a:r>
              <a:rPr lang="ru-RU" sz="1600" kern="0" spc="-30" dirty="0" err="1">
                <a:solidFill>
                  <a:schemeClr val="accent2"/>
                </a:solidFill>
              </a:rPr>
              <a:t>часі</a:t>
            </a:r>
            <a:endParaRPr lang="en-US" sz="1600" kern="0" spc="-30" dirty="0">
              <a:solidFill>
                <a:schemeClr val="accent2"/>
              </a:solidFill>
            </a:endParaRPr>
          </a:p>
        </p:txBody>
      </p:sp>
      <p:grpSp>
        <p:nvGrpSpPr>
          <p:cNvPr id="72" name="Group 2 - Ссылка">
            <a:extLst>
              <a:ext uri="{FF2B5EF4-FFF2-40B4-BE49-F238E27FC236}">
                <a16:creationId xmlns:a16="http://schemas.microsoft.com/office/drawing/2014/main" id="{4D0ADFD1-DD78-40EC-9D36-C76F97C48C7B}"/>
              </a:ext>
            </a:extLst>
          </p:cNvPr>
          <p:cNvGrpSpPr/>
          <p:nvPr/>
        </p:nvGrpSpPr>
        <p:grpSpPr>
          <a:xfrm>
            <a:off x="6188379" y="1466935"/>
            <a:ext cx="210523" cy="1199078"/>
            <a:chOff x="6096000" y="1245269"/>
            <a:chExt cx="210523" cy="1199078"/>
          </a:xfrm>
        </p:grpSpPr>
        <p:cxnSp>
          <p:nvCxnSpPr>
            <p:cNvPr id="73" name="Straight Connector 72">
              <a:extLst>
                <a:ext uri="{FF2B5EF4-FFF2-40B4-BE49-F238E27FC236}">
                  <a16:creationId xmlns:a16="http://schemas.microsoft.com/office/drawing/2014/main" id="{5305AEDD-5270-4100-8CA2-66C520861043}"/>
                </a:ext>
              </a:extLst>
            </p:cNvPr>
            <p:cNvCxnSpPr>
              <a:cxnSpLocks/>
              <a:stCxn id="75" idx="4"/>
            </p:cNvCxnSpPr>
            <p:nvPr/>
          </p:nvCxnSpPr>
          <p:spPr>
            <a:xfrm>
              <a:off x="6201262" y="1452097"/>
              <a:ext cx="17575" cy="99225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64156F92-47AE-4819-AD66-50957B759F20}"/>
                </a:ext>
              </a:extLst>
            </p:cNvPr>
            <p:cNvGrpSpPr/>
            <p:nvPr/>
          </p:nvGrpSpPr>
          <p:grpSpPr>
            <a:xfrm>
              <a:off x="6096000" y="1245269"/>
              <a:ext cx="210523" cy="206828"/>
              <a:chOff x="6070412" y="612611"/>
              <a:chExt cx="708375" cy="803647"/>
            </a:xfrm>
          </p:grpSpPr>
          <p:sp>
            <p:nvSpPr>
              <p:cNvPr id="75" name="Oval 74">
                <a:extLst>
                  <a:ext uri="{FF2B5EF4-FFF2-40B4-BE49-F238E27FC236}">
                    <a16:creationId xmlns:a16="http://schemas.microsoft.com/office/drawing/2014/main" id="{B907B29C-318E-4AB9-8021-45427DC76116}"/>
                  </a:ext>
                </a:extLst>
              </p:cNvPr>
              <p:cNvSpPr/>
              <p:nvPr/>
            </p:nvSpPr>
            <p:spPr bwMode="invGray">
              <a:xfrm>
                <a:off x="6070412" y="612611"/>
                <a:ext cx="708375" cy="803647"/>
              </a:xfrm>
              <a:prstGeom prst="ellipse">
                <a:avLst/>
              </a:prstGeom>
              <a:solidFill>
                <a:srgbClr val="FFFFFF"/>
              </a:solidFill>
              <a:ln w="12700" cmpd="sng">
                <a:solidFill>
                  <a:srgbClr val="24609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a:extLst>
                  <a:ext uri="{FF2B5EF4-FFF2-40B4-BE49-F238E27FC236}">
                    <a16:creationId xmlns:a16="http://schemas.microsoft.com/office/drawing/2014/main" id="{6330C45E-5A12-4D0E-891C-BBA2293CF0B5}"/>
                  </a:ext>
                </a:extLst>
              </p:cNvPr>
              <p:cNvSpPr/>
              <p:nvPr/>
            </p:nvSpPr>
            <p:spPr bwMode="invGray">
              <a:xfrm>
                <a:off x="6247426" y="794903"/>
                <a:ext cx="382178" cy="438744"/>
              </a:xfrm>
              <a:prstGeom prst="ellipse">
                <a:avLst/>
              </a:prstGeom>
              <a:solidFill>
                <a:schemeClr val="accent2"/>
              </a:solidFill>
              <a:ln w="12700" cmpd="sng">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 name="Group 2 - Балансировка">
            <a:extLst>
              <a:ext uri="{FF2B5EF4-FFF2-40B4-BE49-F238E27FC236}">
                <a16:creationId xmlns:a16="http://schemas.microsoft.com/office/drawing/2014/main" id="{60090245-FA6B-451F-A44C-DE0F7CFE262D}"/>
              </a:ext>
            </a:extLst>
          </p:cNvPr>
          <p:cNvGrpSpPr/>
          <p:nvPr/>
        </p:nvGrpSpPr>
        <p:grpSpPr>
          <a:xfrm>
            <a:off x="6096001" y="2550289"/>
            <a:ext cx="4910054" cy="461665"/>
            <a:chOff x="6437839" y="2568144"/>
            <a:chExt cx="4813947" cy="461665"/>
          </a:xfrm>
        </p:grpSpPr>
        <p:sp>
          <p:nvSpPr>
            <p:cNvPr id="54" name="Синяя заливка - Балансировка">
              <a:extLst>
                <a:ext uri="{FF2B5EF4-FFF2-40B4-BE49-F238E27FC236}">
                  <a16:creationId xmlns:a16="http://schemas.microsoft.com/office/drawing/2014/main" id="{710746FA-2716-402D-8811-C005065F60C4}"/>
                </a:ext>
              </a:extLst>
            </p:cNvPr>
            <p:cNvSpPr/>
            <p:nvPr/>
          </p:nvSpPr>
          <p:spPr bwMode="invGray">
            <a:xfrm>
              <a:off x="6486718" y="2663189"/>
              <a:ext cx="4716768" cy="335182"/>
            </a:xfrm>
            <a:prstGeom prst="roundRect">
              <a:avLst/>
            </a:prstGeom>
            <a:solidFill>
              <a:schemeClr val="accent2"/>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Текст - Балансировка">
              <a:extLst>
                <a:ext uri="{FF2B5EF4-FFF2-40B4-BE49-F238E27FC236}">
                  <a16:creationId xmlns:a16="http://schemas.microsoft.com/office/drawing/2014/main" id="{3F0CBBC1-3FC7-4C16-B940-47C4B0CD5327}"/>
                </a:ext>
              </a:extLst>
            </p:cNvPr>
            <p:cNvSpPr/>
            <p:nvPr/>
          </p:nvSpPr>
          <p:spPr>
            <a:xfrm>
              <a:off x="6437839" y="2568144"/>
              <a:ext cx="4813947" cy="461665"/>
            </a:xfrm>
            <a:prstGeom prst="rect">
              <a:avLst/>
            </a:prstGeom>
          </p:spPr>
          <p:txBody>
            <a:bodyPr wrap="none">
              <a:spAutoFit/>
            </a:bodyPr>
            <a:lstStyle/>
            <a:p>
              <a:pPr algn="ctr"/>
              <a:r>
                <a:rPr lang="ru-RU" sz="2400" dirty="0" err="1">
                  <a:solidFill>
                    <a:schemeClr val="bg1"/>
                  </a:solidFill>
                </a:rPr>
                <a:t>інтелектуального</a:t>
              </a:r>
              <a:r>
                <a:rPr lang="ru-RU" sz="2400" dirty="0">
                  <a:solidFill>
                    <a:schemeClr val="bg1"/>
                  </a:solidFill>
                </a:rPr>
                <a:t> </a:t>
              </a:r>
              <a:r>
                <a:rPr lang="ru-RU" sz="2400" dirty="0" err="1">
                  <a:solidFill>
                    <a:schemeClr val="bg1"/>
                  </a:solidFill>
                </a:rPr>
                <a:t>балансування</a:t>
              </a:r>
              <a:r>
                <a:rPr lang="ru-RU" sz="2400" dirty="0">
                  <a:solidFill>
                    <a:schemeClr val="bg1"/>
                  </a:solidFill>
                </a:rPr>
                <a:t> </a:t>
              </a:r>
            </a:p>
          </p:txBody>
        </p:sp>
      </p:grpSp>
      <p:sp>
        <p:nvSpPr>
          <p:cNvPr id="66" name="Group 1 - Текстовка">
            <a:extLst>
              <a:ext uri="{FF2B5EF4-FFF2-40B4-BE49-F238E27FC236}">
                <a16:creationId xmlns:a16="http://schemas.microsoft.com/office/drawing/2014/main" id="{BD088BA9-19B1-4A49-8F32-101E7243C201}"/>
              </a:ext>
            </a:extLst>
          </p:cNvPr>
          <p:cNvSpPr txBox="1"/>
          <p:nvPr/>
        </p:nvSpPr>
        <p:spPr>
          <a:xfrm>
            <a:off x="1796874" y="1605920"/>
            <a:ext cx="3198633" cy="830997"/>
          </a:xfrm>
          <a:prstGeom prst="rect">
            <a:avLst/>
          </a:prstGeom>
          <a:noFill/>
        </p:spPr>
        <p:txBody>
          <a:bodyPr wrap="none" rtlCol="0">
            <a:spAutoFit/>
          </a:bodyPr>
          <a:lstStyle/>
          <a:p>
            <a:pPr marL="285750" indent="-285750">
              <a:buFont typeface="Wingdings" panose="05000000000000000000" pitchFamily="2" charset="2"/>
              <a:buChar char="ü"/>
            </a:pPr>
            <a:r>
              <a:rPr lang="ru-RU" sz="1600" kern="0" spc="-30" dirty="0">
                <a:solidFill>
                  <a:schemeClr val="accent6"/>
                </a:solidFill>
              </a:rPr>
              <a:t>Включений до складу </a:t>
            </a:r>
            <a:r>
              <a:rPr lang="en-US" sz="1600" kern="0" spc="-30" dirty="0" err="1">
                <a:solidFill>
                  <a:schemeClr val="accent6"/>
                </a:solidFill>
              </a:rPr>
              <a:t>FortiOS</a:t>
            </a:r>
            <a:endParaRPr lang="ru-RU" sz="1600" kern="0" spc="-30" dirty="0">
              <a:solidFill>
                <a:schemeClr val="accent6"/>
              </a:solidFill>
            </a:endParaRPr>
          </a:p>
          <a:p>
            <a:pPr marL="285750" indent="-285750">
              <a:buFont typeface="Wingdings" panose="05000000000000000000" pitchFamily="2" charset="2"/>
              <a:buChar char="ü"/>
            </a:pPr>
            <a:r>
              <a:rPr lang="ru-RU" sz="1600" kern="0" spc="-30" dirty="0" err="1">
                <a:solidFill>
                  <a:schemeClr val="accent6"/>
                </a:solidFill>
              </a:rPr>
              <a:t>Працює</a:t>
            </a:r>
            <a:r>
              <a:rPr lang="ru-RU" sz="1600" kern="0" spc="-30" dirty="0">
                <a:solidFill>
                  <a:schemeClr val="accent6"/>
                </a:solidFill>
              </a:rPr>
              <a:t> на </a:t>
            </a:r>
            <a:r>
              <a:rPr lang="ru-RU" sz="1600" kern="0" spc="-30" dirty="0" err="1">
                <a:solidFill>
                  <a:schemeClr val="accent6"/>
                </a:solidFill>
              </a:rPr>
              <a:t>всіх</a:t>
            </a:r>
            <a:r>
              <a:rPr lang="ru-RU" sz="1600" kern="0" spc="-30" dirty="0">
                <a:solidFill>
                  <a:schemeClr val="accent6"/>
                </a:solidFill>
              </a:rPr>
              <a:t> </a:t>
            </a:r>
            <a:r>
              <a:rPr lang="en-US" sz="1600" kern="0" spc="-30" dirty="0">
                <a:solidFill>
                  <a:schemeClr val="accent6"/>
                </a:solidFill>
              </a:rPr>
              <a:t>FortiGate</a:t>
            </a:r>
          </a:p>
          <a:p>
            <a:pPr marL="285750" indent="-285750">
              <a:buFont typeface="Wingdings" panose="05000000000000000000" pitchFamily="2" charset="2"/>
              <a:buChar char="ü"/>
            </a:pPr>
            <a:r>
              <a:rPr lang="ru-RU" sz="1600" kern="0" spc="-30" dirty="0">
                <a:solidFill>
                  <a:schemeClr val="accent6"/>
                </a:solidFill>
              </a:rPr>
              <a:t>Не </a:t>
            </a:r>
            <a:r>
              <a:rPr lang="ru-RU" sz="1600" kern="0" spc="-30" dirty="0" err="1">
                <a:solidFill>
                  <a:schemeClr val="accent6"/>
                </a:solidFill>
              </a:rPr>
              <a:t>ліцензується</a:t>
            </a:r>
            <a:endParaRPr lang="en-US" sz="1600" kern="0" spc="-30" dirty="0">
              <a:solidFill>
                <a:schemeClr val="accent6"/>
              </a:solidFill>
            </a:endParaRPr>
          </a:p>
        </p:txBody>
      </p:sp>
      <p:grpSp>
        <p:nvGrpSpPr>
          <p:cNvPr id="67" name="Group 1 - Ссылка">
            <a:extLst>
              <a:ext uri="{FF2B5EF4-FFF2-40B4-BE49-F238E27FC236}">
                <a16:creationId xmlns:a16="http://schemas.microsoft.com/office/drawing/2014/main" id="{AF873B01-7310-4FD6-9839-FDF995A96A5E}"/>
              </a:ext>
            </a:extLst>
          </p:cNvPr>
          <p:cNvGrpSpPr/>
          <p:nvPr/>
        </p:nvGrpSpPr>
        <p:grpSpPr>
          <a:xfrm>
            <a:off x="1705719" y="1465056"/>
            <a:ext cx="182310" cy="1200957"/>
            <a:chOff x="1951451" y="1465056"/>
            <a:chExt cx="182310" cy="1200957"/>
          </a:xfrm>
        </p:grpSpPr>
        <p:sp>
          <p:nvSpPr>
            <p:cNvPr id="68" name="Oval 67">
              <a:extLst>
                <a:ext uri="{FF2B5EF4-FFF2-40B4-BE49-F238E27FC236}">
                  <a16:creationId xmlns:a16="http://schemas.microsoft.com/office/drawing/2014/main" id="{68CCC3C3-5A42-4D53-97E1-43035BC13EF2}"/>
                </a:ext>
              </a:extLst>
            </p:cNvPr>
            <p:cNvSpPr/>
            <p:nvPr/>
          </p:nvSpPr>
          <p:spPr bwMode="invGray">
            <a:xfrm>
              <a:off x="1951451" y="1465056"/>
              <a:ext cx="182310" cy="182310"/>
            </a:xfrm>
            <a:prstGeom prst="ellipse">
              <a:avLst/>
            </a:prstGeom>
            <a:solidFill>
              <a:srgbClr val="FFFFFF"/>
            </a:solidFill>
            <a:ln w="12700" cmpd="sng">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a:extLst>
                <a:ext uri="{FF2B5EF4-FFF2-40B4-BE49-F238E27FC236}">
                  <a16:creationId xmlns:a16="http://schemas.microsoft.com/office/drawing/2014/main" id="{FEE05EAD-E2E9-477A-8877-D7B623FF4083}"/>
                </a:ext>
              </a:extLst>
            </p:cNvPr>
            <p:cNvSpPr/>
            <p:nvPr/>
          </p:nvSpPr>
          <p:spPr bwMode="invGray">
            <a:xfrm>
              <a:off x="1990846" y="1502427"/>
              <a:ext cx="105579" cy="105579"/>
            </a:xfrm>
            <a:prstGeom prst="ellipse">
              <a:avLst/>
            </a:prstGeom>
            <a:solidFill>
              <a:schemeClr val="accent6"/>
            </a:solidFill>
            <a:ln w="12700" cmpd="sng">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 name="Straight Connector 69">
              <a:extLst>
                <a:ext uri="{FF2B5EF4-FFF2-40B4-BE49-F238E27FC236}">
                  <a16:creationId xmlns:a16="http://schemas.microsoft.com/office/drawing/2014/main" id="{E0F37063-A40F-45B0-9533-20558B425928}"/>
                </a:ext>
              </a:extLst>
            </p:cNvPr>
            <p:cNvCxnSpPr>
              <a:cxnSpLocks/>
              <a:stCxn id="68" idx="4"/>
            </p:cNvCxnSpPr>
            <p:nvPr/>
          </p:nvCxnSpPr>
          <p:spPr>
            <a:xfrm>
              <a:off x="2042606" y="1647366"/>
              <a:ext cx="0" cy="101864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 Функциональность">
            <a:extLst>
              <a:ext uri="{FF2B5EF4-FFF2-40B4-BE49-F238E27FC236}">
                <a16:creationId xmlns:a16="http://schemas.microsoft.com/office/drawing/2014/main" id="{EDA6735D-DBEB-40D9-8E85-B283160999F8}"/>
              </a:ext>
            </a:extLst>
          </p:cNvPr>
          <p:cNvGrpSpPr/>
          <p:nvPr/>
        </p:nvGrpSpPr>
        <p:grpSpPr>
          <a:xfrm>
            <a:off x="1497269" y="2550704"/>
            <a:ext cx="2810048" cy="461665"/>
            <a:chOff x="1710503" y="2827848"/>
            <a:chExt cx="2903822" cy="461665"/>
          </a:xfrm>
        </p:grpSpPr>
        <p:sp>
          <p:nvSpPr>
            <p:cNvPr id="53" name="Красная заливка">
              <a:extLst>
                <a:ext uri="{FF2B5EF4-FFF2-40B4-BE49-F238E27FC236}">
                  <a16:creationId xmlns:a16="http://schemas.microsoft.com/office/drawing/2014/main" id="{D54F7AB9-6678-46C1-B034-023D77C9AF6D}"/>
                </a:ext>
              </a:extLst>
            </p:cNvPr>
            <p:cNvSpPr/>
            <p:nvPr/>
          </p:nvSpPr>
          <p:spPr bwMode="invGray">
            <a:xfrm>
              <a:off x="1794352" y="2909817"/>
              <a:ext cx="2726874" cy="335181"/>
            </a:xfrm>
            <a:prstGeom prst="roundRect">
              <a:avLst/>
            </a:prstGeom>
            <a:solidFill>
              <a:schemeClr val="accent6"/>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dirty="0">
                <a:solidFill>
                  <a:srgbClr val="FFFFFF"/>
                </a:solidFill>
              </a:endParaRPr>
            </a:p>
          </p:txBody>
        </p:sp>
        <p:sp>
          <p:nvSpPr>
            <p:cNvPr id="61" name="Текст">
              <a:extLst>
                <a:ext uri="{FF2B5EF4-FFF2-40B4-BE49-F238E27FC236}">
                  <a16:creationId xmlns:a16="http://schemas.microsoft.com/office/drawing/2014/main" id="{9C589808-5AB2-4313-97FE-5023E3DF9668}"/>
                </a:ext>
              </a:extLst>
            </p:cNvPr>
            <p:cNvSpPr/>
            <p:nvPr/>
          </p:nvSpPr>
          <p:spPr>
            <a:xfrm>
              <a:off x="1710503" y="2827848"/>
              <a:ext cx="2903822" cy="461665"/>
            </a:xfrm>
            <a:prstGeom prst="rect">
              <a:avLst/>
            </a:prstGeom>
          </p:spPr>
          <p:txBody>
            <a:bodyPr wrap="square">
              <a:spAutoFit/>
            </a:bodyPr>
            <a:lstStyle/>
            <a:p>
              <a:pPr algn="ctr"/>
              <a:r>
                <a:rPr lang="ru-RU" sz="2400" dirty="0" err="1">
                  <a:solidFill>
                    <a:srgbClr val="FFFFFF"/>
                  </a:solidFill>
                </a:rPr>
                <a:t>функціональність</a:t>
              </a:r>
              <a:endParaRPr lang="ru-RU" sz="2400" dirty="0">
                <a:solidFill>
                  <a:srgbClr val="FFFFFF"/>
                </a:solidFill>
              </a:endParaRPr>
            </a:p>
          </p:txBody>
        </p:sp>
      </p:grpSp>
      <p:sp>
        <p:nvSpPr>
          <p:cNvPr id="4" name="Заглавие слайда"/>
          <p:cNvSpPr>
            <a:spLocks noGrp="1"/>
          </p:cNvSpPr>
          <p:nvPr>
            <p:ph type="title"/>
          </p:nvPr>
        </p:nvSpPr>
        <p:spPr/>
        <p:txBody>
          <a:bodyPr/>
          <a:lstStyle/>
          <a:p>
            <a:r>
              <a:rPr lang="en-US" sz="3600" dirty="0">
                <a:solidFill>
                  <a:srgbClr val="C00000"/>
                </a:solidFill>
              </a:rPr>
              <a:t>SD-WAN</a:t>
            </a:r>
            <a:r>
              <a:rPr lang="en-US" sz="3600" dirty="0">
                <a:solidFill>
                  <a:schemeClr val="accent6"/>
                </a:solidFill>
              </a:rPr>
              <a:t> </a:t>
            </a:r>
            <a:r>
              <a:rPr lang="ru-RU" sz="3600" dirty="0"/>
              <a:t> </a:t>
            </a:r>
            <a:r>
              <a:rPr lang="ru-RU" sz="3600" dirty="0" err="1"/>
              <a:t>від</a:t>
            </a:r>
            <a:r>
              <a:rPr lang="ru-RU" sz="3600" dirty="0"/>
              <a:t> </a:t>
            </a:r>
            <a:r>
              <a:rPr lang="en-US" sz="3600" dirty="0"/>
              <a:t>Fortinet</a:t>
            </a:r>
            <a:r>
              <a:rPr lang="ru-RU" sz="3600" dirty="0"/>
              <a:t> (</a:t>
            </a:r>
            <a:r>
              <a:rPr lang="en-US" sz="3600" dirty="0"/>
              <a:t>Secure SD-WAN</a:t>
            </a:r>
            <a:r>
              <a:rPr lang="ru-RU" sz="3600" dirty="0"/>
              <a:t>)</a:t>
            </a:r>
            <a:br>
              <a:rPr lang="en-US" sz="3600" dirty="0"/>
            </a:br>
            <a:r>
              <a:rPr lang="ru-RU" sz="3600" dirty="0"/>
              <a:t>одним слайдом</a:t>
            </a:r>
            <a:endParaRPr lang="en-US" sz="3600" dirty="0"/>
          </a:p>
        </p:txBody>
      </p:sp>
    </p:spTree>
    <p:extLst>
      <p:ext uri="{BB962C8B-B14F-4D97-AF65-F5344CB8AC3E}">
        <p14:creationId xmlns:p14="http://schemas.microsoft.com/office/powerpoint/2010/main" val="4259124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animEffect transition="in" filter="fade">
                                      <p:cBhvr>
                                        <p:cTn id="14" dur="500"/>
                                        <p:tgtEl>
                                          <p:spTgt spid="6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53" presetClass="entr" presetSubtype="16" fill="hold" nodeType="afterEffect">
                                  <p:stCondLst>
                                    <p:cond delay="1500"/>
                                  </p:stCondLst>
                                  <p:childTnLst>
                                    <p:set>
                                      <p:cBhvr>
                                        <p:cTn id="22" dur="1" fill="hold">
                                          <p:stCondLst>
                                            <p:cond delay="0"/>
                                          </p:stCondLst>
                                        </p:cTn>
                                        <p:tgtEl>
                                          <p:spTgt spid="72"/>
                                        </p:tgtEl>
                                        <p:attrNameLst>
                                          <p:attrName>style.visibility</p:attrName>
                                        </p:attrNameLst>
                                      </p:cBhvr>
                                      <p:to>
                                        <p:strVal val="visible"/>
                                      </p:to>
                                    </p:set>
                                    <p:anim calcmode="lin" valueType="num">
                                      <p:cBhvr>
                                        <p:cTn id="23" dur="500" fill="hold"/>
                                        <p:tgtEl>
                                          <p:spTgt spid="72"/>
                                        </p:tgtEl>
                                        <p:attrNameLst>
                                          <p:attrName>ppt_w</p:attrName>
                                        </p:attrNameLst>
                                      </p:cBhvr>
                                      <p:tavLst>
                                        <p:tav tm="0">
                                          <p:val>
                                            <p:fltVal val="0"/>
                                          </p:val>
                                        </p:tav>
                                        <p:tav tm="100000">
                                          <p:val>
                                            <p:strVal val="#ppt_w"/>
                                          </p:val>
                                        </p:tav>
                                      </p:tavLst>
                                    </p:anim>
                                    <p:anim calcmode="lin" valueType="num">
                                      <p:cBhvr>
                                        <p:cTn id="24" dur="500" fill="hold"/>
                                        <p:tgtEl>
                                          <p:spTgt spid="72"/>
                                        </p:tgtEl>
                                        <p:attrNameLst>
                                          <p:attrName>ppt_h</p:attrName>
                                        </p:attrNameLst>
                                      </p:cBhvr>
                                      <p:tavLst>
                                        <p:tav tm="0">
                                          <p:val>
                                            <p:fltVal val="0"/>
                                          </p:val>
                                        </p:tav>
                                        <p:tav tm="100000">
                                          <p:val>
                                            <p:strVal val="#ppt_h"/>
                                          </p:val>
                                        </p:tav>
                                      </p:tavLst>
                                    </p:anim>
                                    <p:animEffect transition="in" filter="fade">
                                      <p:cBhvr>
                                        <p:cTn id="25" dur="500"/>
                                        <p:tgtEl>
                                          <p:spTgt spid="72"/>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fltVal val="0"/>
                                          </p:val>
                                        </p:tav>
                                        <p:tav tm="100000">
                                          <p:val>
                                            <p:strVal val="#ppt_h"/>
                                          </p:val>
                                        </p:tav>
                                      </p:tavLst>
                                    </p:anim>
                                    <p:animEffect transition="in" filter="fade">
                                      <p:cBhvr>
                                        <p:cTn id="30" dur="500"/>
                                        <p:tgtEl>
                                          <p:spTgt spid="71"/>
                                        </p:tgtEl>
                                      </p:cBhvr>
                                    </p:animEffect>
                                  </p:childTnLst>
                                </p:cTn>
                              </p:par>
                              <p:par>
                                <p:cTn id="31" presetID="53" presetClass="entr" presetSubtype="16"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2500"/>
                            </p:stCondLst>
                            <p:childTnLst>
                              <p:par>
                                <p:cTn id="37" presetID="53" presetClass="entr" presetSubtype="16" fill="hold" nodeType="afterEffect">
                                  <p:stCondLst>
                                    <p:cond delay="1500"/>
                                  </p:stCondLst>
                                  <p:childTnLst>
                                    <p:set>
                                      <p:cBhvr>
                                        <p:cTn id="38" dur="1" fill="hold">
                                          <p:stCondLst>
                                            <p:cond delay="0"/>
                                          </p:stCondLst>
                                        </p:cTn>
                                        <p:tgtEl>
                                          <p:spTgt spid="78"/>
                                        </p:tgtEl>
                                        <p:attrNameLst>
                                          <p:attrName>style.visibility</p:attrName>
                                        </p:attrNameLst>
                                      </p:cBhvr>
                                      <p:to>
                                        <p:strVal val="visible"/>
                                      </p:to>
                                    </p:set>
                                    <p:anim calcmode="lin" valueType="num">
                                      <p:cBhvr>
                                        <p:cTn id="39" dur="500" fill="hold"/>
                                        <p:tgtEl>
                                          <p:spTgt spid="78"/>
                                        </p:tgtEl>
                                        <p:attrNameLst>
                                          <p:attrName>ppt_w</p:attrName>
                                        </p:attrNameLst>
                                      </p:cBhvr>
                                      <p:tavLst>
                                        <p:tav tm="0">
                                          <p:val>
                                            <p:fltVal val="0"/>
                                          </p:val>
                                        </p:tav>
                                        <p:tav tm="100000">
                                          <p:val>
                                            <p:strVal val="#ppt_w"/>
                                          </p:val>
                                        </p:tav>
                                      </p:tavLst>
                                    </p:anim>
                                    <p:anim calcmode="lin" valueType="num">
                                      <p:cBhvr>
                                        <p:cTn id="40" dur="500" fill="hold"/>
                                        <p:tgtEl>
                                          <p:spTgt spid="78"/>
                                        </p:tgtEl>
                                        <p:attrNameLst>
                                          <p:attrName>ppt_h</p:attrName>
                                        </p:attrNameLst>
                                      </p:cBhvr>
                                      <p:tavLst>
                                        <p:tav tm="0">
                                          <p:val>
                                            <p:fltVal val="0"/>
                                          </p:val>
                                        </p:tav>
                                        <p:tav tm="100000">
                                          <p:val>
                                            <p:strVal val="#ppt_h"/>
                                          </p:val>
                                        </p:tav>
                                      </p:tavLst>
                                    </p:anim>
                                    <p:animEffect transition="in" filter="fade">
                                      <p:cBhvr>
                                        <p:cTn id="41" dur="500"/>
                                        <p:tgtEl>
                                          <p:spTgt spid="78"/>
                                        </p:tgtEl>
                                      </p:cBhvr>
                                    </p:animEffect>
                                  </p:childTnLst>
                                </p:cTn>
                              </p:par>
                              <p:par>
                                <p:cTn id="42" presetID="53" presetClass="entr" presetSubtype="16" fill="hold" grpId="0" nodeType="withEffect">
                                  <p:stCondLst>
                                    <p:cond delay="1500"/>
                                  </p:stCondLst>
                                  <p:childTnLst>
                                    <p:set>
                                      <p:cBhvr>
                                        <p:cTn id="43" dur="1" fill="hold">
                                          <p:stCondLst>
                                            <p:cond delay="0"/>
                                          </p:stCondLst>
                                        </p:cTn>
                                        <p:tgtEl>
                                          <p:spTgt spid="77"/>
                                        </p:tgtEl>
                                        <p:attrNameLst>
                                          <p:attrName>style.visibility</p:attrName>
                                        </p:attrNameLst>
                                      </p:cBhvr>
                                      <p:to>
                                        <p:strVal val="visible"/>
                                      </p:to>
                                    </p:set>
                                    <p:anim calcmode="lin" valueType="num">
                                      <p:cBhvr>
                                        <p:cTn id="44" dur="500" fill="hold"/>
                                        <p:tgtEl>
                                          <p:spTgt spid="77"/>
                                        </p:tgtEl>
                                        <p:attrNameLst>
                                          <p:attrName>ppt_w</p:attrName>
                                        </p:attrNameLst>
                                      </p:cBhvr>
                                      <p:tavLst>
                                        <p:tav tm="0">
                                          <p:val>
                                            <p:fltVal val="0"/>
                                          </p:val>
                                        </p:tav>
                                        <p:tav tm="100000">
                                          <p:val>
                                            <p:strVal val="#ppt_w"/>
                                          </p:val>
                                        </p:tav>
                                      </p:tavLst>
                                    </p:anim>
                                    <p:anim calcmode="lin" valueType="num">
                                      <p:cBhvr>
                                        <p:cTn id="45" dur="500" fill="hold"/>
                                        <p:tgtEl>
                                          <p:spTgt spid="77"/>
                                        </p:tgtEl>
                                        <p:attrNameLst>
                                          <p:attrName>ppt_h</p:attrName>
                                        </p:attrNameLst>
                                      </p:cBhvr>
                                      <p:tavLst>
                                        <p:tav tm="0">
                                          <p:val>
                                            <p:fltVal val="0"/>
                                          </p:val>
                                        </p:tav>
                                        <p:tav tm="100000">
                                          <p:val>
                                            <p:strVal val="#ppt_h"/>
                                          </p:val>
                                        </p:tav>
                                      </p:tavLst>
                                    </p:anim>
                                    <p:animEffect transition="in" filter="fade">
                                      <p:cBhvr>
                                        <p:cTn id="46" dur="500"/>
                                        <p:tgtEl>
                                          <p:spTgt spid="77"/>
                                        </p:tgtEl>
                                      </p:cBhvr>
                                    </p:animEffect>
                                  </p:childTnLst>
                                </p:cTn>
                              </p:par>
                              <p:par>
                                <p:cTn id="47" presetID="53" presetClass="entr" presetSubtype="16" fill="hold" nodeType="withEffect">
                                  <p:stCondLst>
                                    <p:cond delay="150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4500"/>
                            </p:stCondLst>
                            <p:childTnLst>
                              <p:par>
                                <p:cTn id="53" presetID="53" presetClass="entr" presetSubtype="16" fill="hold" nodeType="afterEffect">
                                  <p:stCondLst>
                                    <p:cond delay="1500"/>
                                  </p:stCondLst>
                                  <p:childTnLst>
                                    <p:set>
                                      <p:cBhvr>
                                        <p:cTn id="54" dur="1" fill="hold">
                                          <p:stCondLst>
                                            <p:cond delay="0"/>
                                          </p:stCondLst>
                                        </p:cTn>
                                        <p:tgtEl>
                                          <p:spTgt spid="93"/>
                                        </p:tgtEl>
                                        <p:attrNameLst>
                                          <p:attrName>style.visibility</p:attrName>
                                        </p:attrNameLst>
                                      </p:cBhvr>
                                      <p:to>
                                        <p:strVal val="visible"/>
                                      </p:to>
                                    </p:set>
                                    <p:anim calcmode="lin" valueType="num">
                                      <p:cBhvr>
                                        <p:cTn id="55" dur="500" fill="hold"/>
                                        <p:tgtEl>
                                          <p:spTgt spid="93"/>
                                        </p:tgtEl>
                                        <p:attrNameLst>
                                          <p:attrName>ppt_w</p:attrName>
                                        </p:attrNameLst>
                                      </p:cBhvr>
                                      <p:tavLst>
                                        <p:tav tm="0">
                                          <p:val>
                                            <p:fltVal val="0"/>
                                          </p:val>
                                        </p:tav>
                                        <p:tav tm="100000">
                                          <p:val>
                                            <p:strVal val="#ppt_w"/>
                                          </p:val>
                                        </p:tav>
                                      </p:tavLst>
                                    </p:anim>
                                    <p:anim calcmode="lin" valueType="num">
                                      <p:cBhvr>
                                        <p:cTn id="56" dur="500" fill="hold"/>
                                        <p:tgtEl>
                                          <p:spTgt spid="93"/>
                                        </p:tgtEl>
                                        <p:attrNameLst>
                                          <p:attrName>ppt_h</p:attrName>
                                        </p:attrNameLst>
                                      </p:cBhvr>
                                      <p:tavLst>
                                        <p:tav tm="0">
                                          <p:val>
                                            <p:fltVal val="0"/>
                                          </p:val>
                                        </p:tav>
                                        <p:tav tm="100000">
                                          <p:val>
                                            <p:strVal val="#ppt_h"/>
                                          </p:val>
                                        </p:tav>
                                      </p:tavLst>
                                    </p:anim>
                                    <p:animEffect transition="in" filter="fade">
                                      <p:cBhvr>
                                        <p:cTn id="57" dur="500"/>
                                        <p:tgtEl>
                                          <p:spTgt spid="93"/>
                                        </p:tgtEl>
                                      </p:cBhvr>
                                    </p:animEffect>
                                  </p:childTnLst>
                                </p:cTn>
                              </p:par>
                              <p:par>
                                <p:cTn id="58" presetID="53" presetClass="entr" presetSubtype="16" fill="hold" grpId="0" nodeType="withEffect">
                                  <p:stCondLst>
                                    <p:cond delay="1500"/>
                                  </p:stCondLst>
                                  <p:childTnLst>
                                    <p:set>
                                      <p:cBhvr>
                                        <p:cTn id="59" dur="1" fill="hold">
                                          <p:stCondLst>
                                            <p:cond delay="0"/>
                                          </p:stCondLst>
                                        </p:cTn>
                                        <p:tgtEl>
                                          <p:spTgt spid="97"/>
                                        </p:tgtEl>
                                        <p:attrNameLst>
                                          <p:attrName>style.visibility</p:attrName>
                                        </p:attrNameLst>
                                      </p:cBhvr>
                                      <p:to>
                                        <p:strVal val="visible"/>
                                      </p:to>
                                    </p:set>
                                    <p:anim calcmode="lin" valueType="num">
                                      <p:cBhvr>
                                        <p:cTn id="60" dur="500" fill="hold"/>
                                        <p:tgtEl>
                                          <p:spTgt spid="97"/>
                                        </p:tgtEl>
                                        <p:attrNameLst>
                                          <p:attrName>ppt_w</p:attrName>
                                        </p:attrNameLst>
                                      </p:cBhvr>
                                      <p:tavLst>
                                        <p:tav tm="0">
                                          <p:val>
                                            <p:fltVal val="0"/>
                                          </p:val>
                                        </p:tav>
                                        <p:tav tm="100000">
                                          <p:val>
                                            <p:strVal val="#ppt_w"/>
                                          </p:val>
                                        </p:tav>
                                      </p:tavLst>
                                    </p:anim>
                                    <p:anim calcmode="lin" valueType="num">
                                      <p:cBhvr>
                                        <p:cTn id="61" dur="500" fill="hold"/>
                                        <p:tgtEl>
                                          <p:spTgt spid="97"/>
                                        </p:tgtEl>
                                        <p:attrNameLst>
                                          <p:attrName>ppt_h</p:attrName>
                                        </p:attrNameLst>
                                      </p:cBhvr>
                                      <p:tavLst>
                                        <p:tav tm="0">
                                          <p:val>
                                            <p:fltVal val="0"/>
                                          </p:val>
                                        </p:tav>
                                        <p:tav tm="100000">
                                          <p:val>
                                            <p:strVal val="#ppt_h"/>
                                          </p:val>
                                        </p:tav>
                                      </p:tavLst>
                                    </p:anim>
                                    <p:animEffect transition="in" filter="fade">
                                      <p:cBhvr>
                                        <p:cTn id="62" dur="500"/>
                                        <p:tgtEl>
                                          <p:spTgt spid="97"/>
                                        </p:tgtEl>
                                      </p:cBhvr>
                                    </p:animEffect>
                                  </p:childTnLst>
                                </p:cTn>
                              </p:par>
                              <p:par>
                                <p:cTn id="63" presetID="53" presetClass="entr" presetSubtype="16" fill="hold" nodeType="withEffect">
                                  <p:stCondLst>
                                    <p:cond delay="150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6500"/>
                            </p:stCondLst>
                            <p:childTnLst>
                              <p:par>
                                <p:cTn id="69" presetID="53" presetClass="entr" presetSubtype="16" fill="hold" nodeType="afterEffect">
                                  <p:stCondLst>
                                    <p:cond delay="1500"/>
                                  </p:stCondLst>
                                  <p:childTnLst>
                                    <p:set>
                                      <p:cBhvr>
                                        <p:cTn id="70" dur="1" fill="hold">
                                          <p:stCondLst>
                                            <p:cond delay="0"/>
                                          </p:stCondLst>
                                        </p:cTn>
                                        <p:tgtEl>
                                          <p:spTgt spid="83"/>
                                        </p:tgtEl>
                                        <p:attrNameLst>
                                          <p:attrName>style.visibility</p:attrName>
                                        </p:attrNameLst>
                                      </p:cBhvr>
                                      <p:to>
                                        <p:strVal val="visible"/>
                                      </p:to>
                                    </p:set>
                                    <p:anim calcmode="lin" valueType="num">
                                      <p:cBhvr>
                                        <p:cTn id="71" dur="500" fill="hold"/>
                                        <p:tgtEl>
                                          <p:spTgt spid="83"/>
                                        </p:tgtEl>
                                        <p:attrNameLst>
                                          <p:attrName>ppt_w</p:attrName>
                                        </p:attrNameLst>
                                      </p:cBhvr>
                                      <p:tavLst>
                                        <p:tav tm="0">
                                          <p:val>
                                            <p:fltVal val="0"/>
                                          </p:val>
                                        </p:tav>
                                        <p:tav tm="100000">
                                          <p:val>
                                            <p:strVal val="#ppt_w"/>
                                          </p:val>
                                        </p:tav>
                                      </p:tavLst>
                                    </p:anim>
                                    <p:anim calcmode="lin" valueType="num">
                                      <p:cBhvr>
                                        <p:cTn id="72" dur="500" fill="hold"/>
                                        <p:tgtEl>
                                          <p:spTgt spid="83"/>
                                        </p:tgtEl>
                                        <p:attrNameLst>
                                          <p:attrName>ppt_h</p:attrName>
                                        </p:attrNameLst>
                                      </p:cBhvr>
                                      <p:tavLst>
                                        <p:tav tm="0">
                                          <p:val>
                                            <p:fltVal val="0"/>
                                          </p:val>
                                        </p:tav>
                                        <p:tav tm="100000">
                                          <p:val>
                                            <p:strVal val="#ppt_h"/>
                                          </p:val>
                                        </p:tav>
                                      </p:tavLst>
                                    </p:anim>
                                    <p:animEffect transition="in" filter="fade">
                                      <p:cBhvr>
                                        <p:cTn id="73" dur="500"/>
                                        <p:tgtEl>
                                          <p:spTgt spid="83"/>
                                        </p:tgtEl>
                                      </p:cBhvr>
                                    </p:animEffect>
                                  </p:childTnLst>
                                </p:cTn>
                              </p:par>
                              <p:par>
                                <p:cTn id="74" presetID="53" presetClass="entr" presetSubtype="16" fill="hold" grpId="0" nodeType="withEffect">
                                  <p:stCondLst>
                                    <p:cond delay="1500"/>
                                  </p:stCondLst>
                                  <p:childTnLst>
                                    <p:set>
                                      <p:cBhvr>
                                        <p:cTn id="75" dur="1" fill="hold">
                                          <p:stCondLst>
                                            <p:cond delay="0"/>
                                          </p:stCondLst>
                                        </p:cTn>
                                        <p:tgtEl>
                                          <p:spTgt spid="87"/>
                                        </p:tgtEl>
                                        <p:attrNameLst>
                                          <p:attrName>style.visibility</p:attrName>
                                        </p:attrNameLst>
                                      </p:cBhvr>
                                      <p:to>
                                        <p:strVal val="visible"/>
                                      </p:to>
                                    </p:set>
                                    <p:anim calcmode="lin" valueType="num">
                                      <p:cBhvr>
                                        <p:cTn id="76" dur="500" fill="hold"/>
                                        <p:tgtEl>
                                          <p:spTgt spid="87"/>
                                        </p:tgtEl>
                                        <p:attrNameLst>
                                          <p:attrName>ppt_w</p:attrName>
                                        </p:attrNameLst>
                                      </p:cBhvr>
                                      <p:tavLst>
                                        <p:tav tm="0">
                                          <p:val>
                                            <p:fltVal val="0"/>
                                          </p:val>
                                        </p:tav>
                                        <p:tav tm="100000">
                                          <p:val>
                                            <p:strVal val="#ppt_w"/>
                                          </p:val>
                                        </p:tav>
                                      </p:tavLst>
                                    </p:anim>
                                    <p:anim calcmode="lin" valueType="num">
                                      <p:cBhvr>
                                        <p:cTn id="77" dur="500" fill="hold"/>
                                        <p:tgtEl>
                                          <p:spTgt spid="87"/>
                                        </p:tgtEl>
                                        <p:attrNameLst>
                                          <p:attrName>ppt_h</p:attrName>
                                        </p:attrNameLst>
                                      </p:cBhvr>
                                      <p:tavLst>
                                        <p:tav tm="0">
                                          <p:val>
                                            <p:fltVal val="0"/>
                                          </p:val>
                                        </p:tav>
                                        <p:tav tm="100000">
                                          <p:val>
                                            <p:strVal val="#ppt_h"/>
                                          </p:val>
                                        </p:tav>
                                      </p:tavLst>
                                    </p:anim>
                                    <p:animEffect transition="in" filter="fade">
                                      <p:cBhvr>
                                        <p:cTn id="78" dur="500"/>
                                        <p:tgtEl>
                                          <p:spTgt spid="87"/>
                                        </p:tgtEl>
                                      </p:cBhvr>
                                    </p:animEffect>
                                  </p:childTnLst>
                                </p:cTn>
                              </p:par>
                              <p:par>
                                <p:cTn id="79" presetID="53" presetClass="entr" presetSubtype="16" fill="hold" nodeType="withEffect">
                                  <p:stCondLst>
                                    <p:cond delay="150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Effect transition="in" filter="fade">
                                      <p:cBhvr>
                                        <p:cTn id="83" dur="500"/>
                                        <p:tgtEl>
                                          <p:spTgt spid="8"/>
                                        </p:tgtEl>
                                      </p:cBhvr>
                                    </p:animEffect>
                                  </p:childTnLst>
                                </p:cTn>
                              </p:par>
                            </p:childTnLst>
                          </p:cTn>
                        </p:par>
                        <p:par>
                          <p:cTn id="84" fill="hold">
                            <p:stCondLst>
                              <p:cond delay="8500"/>
                            </p:stCondLst>
                            <p:childTnLst>
                              <p:par>
                                <p:cTn id="85" presetID="53" presetClass="entr" presetSubtype="16" fill="hold" nodeType="afterEffect">
                                  <p:stCondLst>
                                    <p:cond delay="1500"/>
                                  </p:stCondLst>
                                  <p:childTnLst>
                                    <p:set>
                                      <p:cBhvr>
                                        <p:cTn id="86" dur="1" fill="hold">
                                          <p:stCondLst>
                                            <p:cond delay="0"/>
                                          </p:stCondLst>
                                        </p:cTn>
                                        <p:tgtEl>
                                          <p:spTgt spid="89"/>
                                        </p:tgtEl>
                                        <p:attrNameLst>
                                          <p:attrName>style.visibility</p:attrName>
                                        </p:attrNameLst>
                                      </p:cBhvr>
                                      <p:to>
                                        <p:strVal val="visible"/>
                                      </p:to>
                                    </p:set>
                                    <p:anim calcmode="lin" valueType="num">
                                      <p:cBhvr>
                                        <p:cTn id="87" dur="500" fill="hold"/>
                                        <p:tgtEl>
                                          <p:spTgt spid="89"/>
                                        </p:tgtEl>
                                        <p:attrNameLst>
                                          <p:attrName>ppt_w</p:attrName>
                                        </p:attrNameLst>
                                      </p:cBhvr>
                                      <p:tavLst>
                                        <p:tav tm="0">
                                          <p:val>
                                            <p:fltVal val="0"/>
                                          </p:val>
                                        </p:tav>
                                        <p:tav tm="100000">
                                          <p:val>
                                            <p:strVal val="#ppt_w"/>
                                          </p:val>
                                        </p:tav>
                                      </p:tavLst>
                                    </p:anim>
                                    <p:anim calcmode="lin" valueType="num">
                                      <p:cBhvr>
                                        <p:cTn id="88" dur="500" fill="hold"/>
                                        <p:tgtEl>
                                          <p:spTgt spid="89"/>
                                        </p:tgtEl>
                                        <p:attrNameLst>
                                          <p:attrName>ppt_h</p:attrName>
                                        </p:attrNameLst>
                                      </p:cBhvr>
                                      <p:tavLst>
                                        <p:tav tm="0">
                                          <p:val>
                                            <p:fltVal val="0"/>
                                          </p:val>
                                        </p:tav>
                                        <p:tav tm="100000">
                                          <p:val>
                                            <p:strVal val="#ppt_h"/>
                                          </p:val>
                                        </p:tav>
                                      </p:tavLst>
                                    </p:anim>
                                    <p:animEffect transition="in" filter="fade">
                                      <p:cBhvr>
                                        <p:cTn id="89" dur="500"/>
                                        <p:tgtEl>
                                          <p:spTgt spid="89"/>
                                        </p:tgtEl>
                                      </p:cBhvr>
                                    </p:animEffect>
                                  </p:childTnLst>
                                </p:cTn>
                              </p:par>
                              <p:par>
                                <p:cTn id="90" presetID="53" presetClass="entr" presetSubtype="16" fill="hold" grpId="0" nodeType="withEffect">
                                  <p:stCondLst>
                                    <p:cond delay="1500"/>
                                  </p:stCondLst>
                                  <p:childTnLst>
                                    <p:set>
                                      <p:cBhvr>
                                        <p:cTn id="91" dur="1" fill="hold">
                                          <p:stCondLst>
                                            <p:cond delay="0"/>
                                          </p:stCondLst>
                                        </p:cTn>
                                        <p:tgtEl>
                                          <p:spTgt spid="88"/>
                                        </p:tgtEl>
                                        <p:attrNameLst>
                                          <p:attrName>style.visibility</p:attrName>
                                        </p:attrNameLst>
                                      </p:cBhvr>
                                      <p:to>
                                        <p:strVal val="visible"/>
                                      </p:to>
                                    </p:set>
                                    <p:anim calcmode="lin" valueType="num">
                                      <p:cBhvr>
                                        <p:cTn id="92" dur="500" fill="hold"/>
                                        <p:tgtEl>
                                          <p:spTgt spid="88"/>
                                        </p:tgtEl>
                                        <p:attrNameLst>
                                          <p:attrName>ppt_w</p:attrName>
                                        </p:attrNameLst>
                                      </p:cBhvr>
                                      <p:tavLst>
                                        <p:tav tm="0">
                                          <p:val>
                                            <p:fltVal val="0"/>
                                          </p:val>
                                        </p:tav>
                                        <p:tav tm="100000">
                                          <p:val>
                                            <p:strVal val="#ppt_w"/>
                                          </p:val>
                                        </p:tav>
                                      </p:tavLst>
                                    </p:anim>
                                    <p:anim calcmode="lin" valueType="num">
                                      <p:cBhvr>
                                        <p:cTn id="93" dur="500" fill="hold"/>
                                        <p:tgtEl>
                                          <p:spTgt spid="88"/>
                                        </p:tgtEl>
                                        <p:attrNameLst>
                                          <p:attrName>ppt_h</p:attrName>
                                        </p:attrNameLst>
                                      </p:cBhvr>
                                      <p:tavLst>
                                        <p:tav tm="0">
                                          <p:val>
                                            <p:fltVal val="0"/>
                                          </p:val>
                                        </p:tav>
                                        <p:tav tm="100000">
                                          <p:val>
                                            <p:strVal val="#ppt_h"/>
                                          </p:val>
                                        </p:tav>
                                      </p:tavLst>
                                    </p:anim>
                                    <p:animEffect transition="in" filter="fade">
                                      <p:cBhvr>
                                        <p:cTn id="94" dur="500"/>
                                        <p:tgtEl>
                                          <p:spTgt spid="88"/>
                                        </p:tgtEl>
                                      </p:cBhvr>
                                    </p:animEffect>
                                  </p:childTnLst>
                                </p:cTn>
                              </p:par>
                              <p:par>
                                <p:cTn id="95" presetID="53" presetClass="entr" presetSubtype="16" fill="hold" nodeType="withEffect">
                                  <p:stCondLst>
                                    <p:cond delay="1500"/>
                                  </p:stCondLst>
                                  <p:childTnLst>
                                    <p:set>
                                      <p:cBhvr>
                                        <p:cTn id="96" dur="1" fill="hold">
                                          <p:stCondLst>
                                            <p:cond delay="0"/>
                                          </p:stCondLst>
                                        </p:cTn>
                                        <p:tgtEl>
                                          <p:spTgt spid="9"/>
                                        </p:tgtEl>
                                        <p:attrNameLst>
                                          <p:attrName>style.visibility</p:attrName>
                                        </p:attrNameLst>
                                      </p:cBhvr>
                                      <p:to>
                                        <p:strVal val="visible"/>
                                      </p:to>
                                    </p:set>
                                    <p:anim calcmode="lin" valueType="num">
                                      <p:cBhvr>
                                        <p:cTn id="97" dur="500" fill="hold"/>
                                        <p:tgtEl>
                                          <p:spTgt spid="9"/>
                                        </p:tgtEl>
                                        <p:attrNameLst>
                                          <p:attrName>ppt_w</p:attrName>
                                        </p:attrNameLst>
                                      </p:cBhvr>
                                      <p:tavLst>
                                        <p:tav tm="0">
                                          <p:val>
                                            <p:fltVal val="0"/>
                                          </p:val>
                                        </p:tav>
                                        <p:tav tm="100000">
                                          <p:val>
                                            <p:strVal val="#ppt_w"/>
                                          </p:val>
                                        </p:tav>
                                      </p:tavLst>
                                    </p:anim>
                                    <p:anim calcmode="lin" valueType="num">
                                      <p:cBhvr>
                                        <p:cTn id="98" dur="500" fill="hold"/>
                                        <p:tgtEl>
                                          <p:spTgt spid="9"/>
                                        </p:tgtEl>
                                        <p:attrNameLst>
                                          <p:attrName>ppt_h</p:attrName>
                                        </p:attrNameLst>
                                      </p:cBhvr>
                                      <p:tavLst>
                                        <p:tav tm="0">
                                          <p:val>
                                            <p:fltVal val="0"/>
                                          </p:val>
                                        </p:tav>
                                        <p:tav tm="100000">
                                          <p:val>
                                            <p:strVal val="#ppt_h"/>
                                          </p:val>
                                        </p:tav>
                                      </p:tavLst>
                                    </p:anim>
                                    <p:animEffect transition="in" filter="fade">
                                      <p:cBhvr>
                                        <p:cTn id="9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7" grpId="0"/>
      <p:bldP spid="97" grpId="0"/>
      <p:bldP spid="77" grpId="0"/>
      <p:bldP spid="71" grpId="0"/>
      <p:bldP spid="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3">
            <a:extLst>
              <a:ext uri="{FF2B5EF4-FFF2-40B4-BE49-F238E27FC236}">
                <a16:creationId xmlns:a16="http://schemas.microsoft.com/office/drawing/2014/main" id="{14D729F9-98E0-3347-A73C-63497F93E615}"/>
              </a:ext>
            </a:extLst>
          </p:cNvPr>
          <p:cNvSpPr txBox="1">
            <a:spLocks/>
          </p:cNvSpPr>
          <p:nvPr/>
        </p:nvSpPr>
        <p:spPr>
          <a:xfrm>
            <a:off x="637661" y="-58617"/>
            <a:ext cx="10837164"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b="1" dirty="0"/>
              <a:t>How to Handle traffic between Branches?</a:t>
            </a:r>
          </a:p>
        </p:txBody>
      </p:sp>
      <p:sp>
        <p:nvSpPr>
          <p:cNvPr id="56" name="TextBox 55">
            <a:extLst>
              <a:ext uri="{FF2B5EF4-FFF2-40B4-BE49-F238E27FC236}">
                <a16:creationId xmlns:a16="http://schemas.microsoft.com/office/drawing/2014/main" id="{78608B98-1E76-1F46-903B-5F42247068EC}"/>
              </a:ext>
            </a:extLst>
          </p:cNvPr>
          <p:cNvSpPr txBox="1"/>
          <p:nvPr/>
        </p:nvSpPr>
        <p:spPr>
          <a:xfrm>
            <a:off x="118817" y="2935363"/>
            <a:ext cx="3895678" cy="1061444"/>
          </a:xfrm>
          <a:custGeom>
            <a:avLst/>
            <a:gdLst>
              <a:gd name="connsiteX0" fmla="*/ 0 w 3895678"/>
              <a:gd name="connsiteY0" fmla="*/ 0 h 1061444"/>
              <a:gd name="connsiteX1" fmla="*/ 610323 w 3895678"/>
              <a:gd name="connsiteY1" fmla="*/ 0 h 1061444"/>
              <a:gd name="connsiteX2" fmla="*/ 1142732 w 3895678"/>
              <a:gd name="connsiteY2" fmla="*/ 0 h 1061444"/>
              <a:gd name="connsiteX3" fmla="*/ 1714098 w 3895678"/>
              <a:gd name="connsiteY3" fmla="*/ 0 h 1061444"/>
              <a:gd name="connsiteX4" fmla="*/ 2402335 w 3895678"/>
              <a:gd name="connsiteY4" fmla="*/ 0 h 1061444"/>
              <a:gd name="connsiteX5" fmla="*/ 3012658 w 3895678"/>
              <a:gd name="connsiteY5" fmla="*/ 0 h 1061444"/>
              <a:gd name="connsiteX6" fmla="*/ 3895678 w 3895678"/>
              <a:gd name="connsiteY6" fmla="*/ 0 h 1061444"/>
              <a:gd name="connsiteX7" fmla="*/ 3895678 w 3895678"/>
              <a:gd name="connsiteY7" fmla="*/ 541336 h 1061444"/>
              <a:gd name="connsiteX8" fmla="*/ 3895678 w 3895678"/>
              <a:gd name="connsiteY8" fmla="*/ 1061444 h 1061444"/>
              <a:gd name="connsiteX9" fmla="*/ 3246398 w 3895678"/>
              <a:gd name="connsiteY9" fmla="*/ 1061444 h 1061444"/>
              <a:gd name="connsiteX10" fmla="*/ 2675032 w 3895678"/>
              <a:gd name="connsiteY10" fmla="*/ 1061444 h 1061444"/>
              <a:gd name="connsiteX11" fmla="*/ 1947839 w 3895678"/>
              <a:gd name="connsiteY11" fmla="*/ 1061444 h 1061444"/>
              <a:gd name="connsiteX12" fmla="*/ 1337516 w 3895678"/>
              <a:gd name="connsiteY12" fmla="*/ 1061444 h 1061444"/>
              <a:gd name="connsiteX13" fmla="*/ 805107 w 3895678"/>
              <a:gd name="connsiteY13" fmla="*/ 1061444 h 1061444"/>
              <a:gd name="connsiteX14" fmla="*/ 0 w 3895678"/>
              <a:gd name="connsiteY14" fmla="*/ 1061444 h 1061444"/>
              <a:gd name="connsiteX15" fmla="*/ 0 w 3895678"/>
              <a:gd name="connsiteY15" fmla="*/ 551951 h 1061444"/>
              <a:gd name="connsiteX16" fmla="*/ 0 w 3895678"/>
              <a:gd name="connsiteY16" fmla="*/ 0 h 106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5678" h="1061444" fill="none" extrusionOk="0">
                <a:moveTo>
                  <a:pt x="0" y="0"/>
                </a:moveTo>
                <a:cubicBezTo>
                  <a:pt x="177495" y="-19512"/>
                  <a:pt x="391052" y="-14223"/>
                  <a:pt x="610323" y="0"/>
                </a:cubicBezTo>
                <a:cubicBezTo>
                  <a:pt x="829594" y="14223"/>
                  <a:pt x="946208" y="1592"/>
                  <a:pt x="1142732" y="0"/>
                </a:cubicBezTo>
                <a:cubicBezTo>
                  <a:pt x="1339256" y="-1592"/>
                  <a:pt x="1582231" y="-24062"/>
                  <a:pt x="1714098" y="0"/>
                </a:cubicBezTo>
                <a:cubicBezTo>
                  <a:pt x="1845965" y="24062"/>
                  <a:pt x="2142798" y="-10972"/>
                  <a:pt x="2402335" y="0"/>
                </a:cubicBezTo>
                <a:cubicBezTo>
                  <a:pt x="2661872" y="10972"/>
                  <a:pt x="2752118" y="-12041"/>
                  <a:pt x="3012658" y="0"/>
                </a:cubicBezTo>
                <a:cubicBezTo>
                  <a:pt x="3273198" y="12041"/>
                  <a:pt x="3626394" y="-32862"/>
                  <a:pt x="3895678" y="0"/>
                </a:cubicBezTo>
                <a:cubicBezTo>
                  <a:pt x="3913869" y="262366"/>
                  <a:pt x="3878370" y="344518"/>
                  <a:pt x="3895678" y="541336"/>
                </a:cubicBezTo>
                <a:cubicBezTo>
                  <a:pt x="3912986" y="738154"/>
                  <a:pt x="3897437" y="859422"/>
                  <a:pt x="3895678" y="1061444"/>
                </a:cubicBezTo>
                <a:cubicBezTo>
                  <a:pt x="3601020" y="1090164"/>
                  <a:pt x="3422931" y="1080984"/>
                  <a:pt x="3246398" y="1061444"/>
                </a:cubicBezTo>
                <a:cubicBezTo>
                  <a:pt x="3069865" y="1041904"/>
                  <a:pt x="2881132" y="1055747"/>
                  <a:pt x="2675032" y="1061444"/>
                </a:cubicBezTo>
                <a:cubicBezTo>
                  <a:pt x="2468932" y="1067141"/>
                  <a:pt x="2288662" y="1031324"/>
                  <a:pt x="1947839" y="1061444"/>
                </a:cubicBezTo>
                <a:cubicBezTo>
                  <a:pt x="1607016" y="1091564"/>
                  <a:pt x="1522465" y="1067658"/>
                  <a:pt x="1337516" y="1061444"/>
                </a:cubicBezTo>
                <a:cubicBezTo>
                  <a:pt x="1152567" y="1055230"/>
                  <a:pt x="1024768" y="1080731"/>
                  <a:pt x="805107" y="1061444"/>
                </a:cubicBezTo>
                <a:cubicBezTo>
                  <a:pt x="585446" y="1042157"/>
                  <a:pt x="241949" y="1033219"/>
                  <a:pt x="0" y="1061444"/>
                </a:cubicBezTo>
                <a:cubicBezTo>
                  <a:pt x="-2215" y="884751"/>
                  <a:pt x="10317" y="696646"/>
                  <a:pt x="0" y="551951"/>
                </a:cubicBezTo>
                <a:cubicBezTo>
                  <a:pt x="-10317" y="407256"/>
                  <a:pt x="-20384" y="198370"/>
                  <a:pt x="0" y="0"/>
                </a:cubicBezTo>
                <a:close/>
              </a:path>
              <a:path w="3895678" h="1061444" stroke="0" extrusionOk="0">
                <a:moveTo>
                  <a:pt x="0" y="0"/>
                </a:moveTo>
                <a:cubicBezTo>
                  <a:pt x="241619" y="26042"/>
                  <a:pt x="431933" y="-24390"/>
                  <a:pt x="610323" y="0"/>
                </a:cubicBezTo>
                <a:cubicBezTo>
                  <a:pt x="788713" y="24390"/>
                  <a:pt x="877122" y="-9616"/>
                  <a:pt x="1142732" y="0"/>
                </a:cubicBezTo>
                <a:cubicBezTo>
                  <a:pt x="1408342" y="9616"/>
                  <a:pt x="1618886" y="23541"/>
                  <a:pt x="1869925" y="0"/>
                </a:cubicBezTo>
                <a:cubicBezTo>
                  <a:pt x="2120964" y="-23541"/>
                  <a:pt x="2187454" y="-21356"/>
                  <a:pt x="2480248" y="0"/>
                </a:cubicBezTo>
                <a:cubicBezTo>
                  <a:pt x="2773042" y="21356"/>
                  <a:pt x="2842843" y="-19086"/>
                  <a:pt x="3090571" y="0"/>
                </a:cubicBezTo>
                <a:cubicBezTo>
                  <a:pt x="3338299" y="19086"/>
                  <a:pt x="3639011" y="-15138"/>
                  <a:pt x="3895678" y="0"/>
                </a:cubicBezTo>
                <a:cubicBezTo>
                  <a:pt x="3911633" y="174246"/>
                  <a:pt x="3906092" y="272433"/>
                  <a:pt x="3895678" y="509493"/>
                </a:cubicBezTo>
                <a:cubicBezTo>
                  <a:pt x="3885264" y="746553"/>
                  <a:pt x="3897744" y="815843"/>
                  <a:pt x="3895678" y="1061444"/>
                </a:cubicBezTo>
                <a:cubicBezTo>
                  <a:pt x="3657822" y="1061491"/>
                  <a:pt x="3444602" y="1045367"/>
                  <a:pt x="3324312" y="1061444"/>
                </a:cubicBezTo>
                <a:cubicBezTo>
                  <a:pt x="3204022" y="1077521"/>
                  <a:pt x="2981593" y="1069670"/>
                  <a:pt x="2675032" y="1061444"/>
                </a:cubicBezTo>
                <a:cubicBezTo>
                  <a:pt x="2368471" y="1053218"/>
                  <a:pt x="2181576" y="1078119"/>
                  <a:pt x="2025753" y="1061444"/>
                </a:cubicBezTo>
                <a:cubicBezTo>
                  <a:pt x="1869930" y="1044769"/>
                  <a:pt x="1720195" y="1091268"/>
                  <a:pt x="1415430" y="1061444"/>
                </a:cubicBezTo>
                <a:cubicBezTo>
                  <a:pt x="1110665" y="1031620"/>
                  <a:pt x="985104" y="1063587"/>
                  <a:pt x="688236" y="1061444"/>
                </a:cubicBezTo>
                <a:cubicBezTo>
                  <a:pt x="391368" y="1059301"/>
                  <a:pt x="321736" y="1081741"/>
                  <a:pt x="0" y="1061444"/>
                </a:cubicBezTo>
                <a:cubicBezTo>
                  <a:pt x="-1061" y="819955"/>
                  <a:pt x="-7461" y="795171"/>
                  <a:pt x="0" y="551951"/>
                </a:cubicBezTo>
                <a:cubicBezTo>
                  <a:pt x="7461" y="308731"/>
                  <a:pt x="-13661" y="211382"/>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chemeClr val="accent2"/>
                </a:solidFill>
                <a:cs typeface="Arial" panose="020B0604020202020204" pitchFamily="34" charset="0"/>
              </a:rPr>
              <a:t>Suitable For</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Retail or Small Branch Scenarios</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Environments where only Direct Internet Breakout is required.</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Situations where branches don’t need to communicate.</a:t>
            </a:r>
          </a:p>
        </p:txBody>
      </p:sp>
      <p:sp>
        <p:nvSpPr>
          <p:cNvPr id="62" name="TextBox 61">
            <a:extLst>
              <a:ext uri="{FF2B5EF4-FFF2-40B4-BE49-F238E27FC236}">
                <a16:creationId xmlns:a16="http://schemas.microsoft.com/office/drawing/2014/main" id="{F3F28FBC-86F1-4A43-9774-1A44298678DE}"/>
              </a:ext>
            </a:extLst>
          </p:cNvPr>
          <p:cNvSpPr txBox="1"/>
          <p:nvPr/>
        </p:nvSpPr>
        <p:spPr>
          <a:xfrm>
            <a:off x="112228" y="4119356"/>
            <a:ext cx="3909074" cy="1138389"/>
          </a:xfrm>
          <a:custGeom>
            <a:avLst/>
            <a:gdLst>
              <a:gd name="connsiteX0" fmla="*/ 0 w 3909074"/>
              <a:gd name="connsiteY0" fmla="*/ 0 h 1138389"/>
              <a:gd name="connsiteX1" fmla="*/ 612422 w 3909074"/>
              <a:gd name="connsiteY1" fmla="*/ 0 h 1138389"/>
              <a:gd name="connsiteX2" fmla="*/ 1146662 w 3909074"/>
              <a:gd name="connsiteY2" fmla="*/ 0 h 1138389"/>
              <a:gd name="connsiteX3" fmla="*/ 1719993 w 3909074"/>
              <a:gd name="connsiteY3" fmla="*/ 0 h 1138389"/>
              <a:gd name="connsiteX4" fmla="*/ 2410596 w 3909074"/>
              <a:gd name="connsiteY4" fmla="*/ 0 h 1138389"/>
              <a:gd name="connsiteX5" fmla="*/ 3023017 w 3909074"/>
              <a:gd name="connsiteY5" fmla="*/ 0 h 1138389"/>
              <a:gd name="connsiteX6" fmla="*/ 3909074 w 3909074"/>
              <a:gd name="connsiteY6" fmla="*/ 0 h 1138389"/>
              <a:gd name="connsiteX7" fmla="*/ 3909074 w 3909074"/>
              <a:gd name="connsiteY7" fmla="*/ 580578 h 1138389"/>
              <a:gd name="connsiteX8" fmla="*/ 3909074 w 3909074"/>
              <a:gd name="connsiteY8" fmla="*/ 1138389 h 1138389"/>
              <a:gd name="connsiteX9" fmla="*/ 3257562 w 3909074"/>
              <a:gd name="connsiteY9" fmla="*/ 1138389 h 1138389"/>
              <a:gd name="connsiteX10" fmla="*/ 2684231 w 3909074"/>
              <a:gd name="connsiteY10" fmla="*/ 1138389 h 1138389"/>
              <a:gd name="connsiteX11" fmla="*/ 1954537 w 3909074"/>
              <a:gd name="connsiteY11" fmla="*/ 1138389 h 1138389"/>
              <a:gd name="connsiteX12" fmla="*/ 1342115 w 3909074"/>
              <a:gd name="connsiteY12" fmla="*/ 1138389 h 1138389"/>
              <a:gd name="connsiteX13" fmla="*/ 807875 w 3909074"/>
              <a:gd name="connsiteY13" fmla="*/ 1138389 h 1138389"/>
              <a:gd name="connsiteX14" fmla="*/ 0 w 3909074"/>
              <a:gd name="connsiteY14" fmla="*/ 1138389 h 1138389"/>
              <a:gd name="connsiteX15" fmla="*/ 0 w 3909074"/>
              <a:gd name="connsiteY15" fmla="*/ 591962 h 1138389"/>
              <a:gd name="connsiteX16" fmla="*/ 0 w 3909074"/>
              <a:gd name="connsiteY16" fmla="*/ 0 h 113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074" h="1138389" fill="none" extrusionOk="0">
                <a:moveTo>
                  <a:pt x="0" y="0"/>
                </a:moveTo>
                <a:cubicBezTo>
                  <a:pt x="179504" y="-9598"/>
                  <a:pt x="312382" y="-9881"/>
                  <a:pt x="612422" y="0"/>
                </a:cubicBezTo>
                <a:cubicBezTo>
                  <a:pt x="912462" y="9881"/>
                  <a:pt x="1022986" y="5785"/>
                  <a:pt x="1146662" y="0"/>
                </a:cubicBezTo>
                <a:cubicBezTo>
                  <a:pt x="1270338" y="-5785"/>
                  <a:pt x="1572376" y="-10365"/>
                  <a:pt x="1719993" y="0"/>
                </a:cubicBezTo>
                <a:cubicBezTo>
                  <a:pt x="1867610" y="10365"/>
                  <a:pt x="2207211" y="-25908"/>
                  <a:pt x="2410596" y="0"/>
                </a:cubicBezTo>
                <a:cubicBezTo>
                  <a:pt x="2613981" y="25908"/>
                  <a:pt x="2806285" y="-23329"/>
                  <a:pt x="3023017" y="0"/>
                </a:cubicBezTo>
                <a:cubicBezTo>
                  <a:pt x="3239749" y="23329"/>
                  <a:pt x="3644427" y="-25536"/>
                  <a:pt x="3909074" y="0"/>
                </a:cubicBezTo>
                <a:cubicBezTo>
                  <a:pt x="3933952" y="154127"/>
                  <a:pt x="3891844" y="432679"/>
                  <a:pt x="3909074" y="580578"/>
                </a:cubicBezTo>
                <a:cubicBezTo>
                  <a:pt x="3926304" y="728477"/>
                  <a:pt x="3928196" y="1002668"/>
                  <a:pt x="3909074" y="1138389"/>
                </a:cubicBezTo>
                <a:cubicBezTo>
                  <a:pt x="3698904" y="1140693"/>
                  <a:pt x="3405435" y="1166289"/>
                  <a:pt x="3257562" y="1138389"/>
                </a:cubicBezTo>
                <a:cubicBezTo>
                  <a:pt x="3109689" y="1110489"/>
                  <a:pt x="2925097" y="1163567"/>
                  <a:pt x="2684231" y="1138389"/>
                </a:cubicBezTo>
                <a:cubicBezTo>
                  <a:pt x="2443365" y="1113211"/>
                  <a:pt x="2241430" y="1137753"/>
                  <a:pt x="1954537" y="1138389"/>
                </a:cubicBezTo>
                <a:cubicBezTo>
                  <a:pt x="1667644" y="1139025"/>
                  <a:pt x="1557595" y="1129259"/>
                  <a:pt x="1342115" y="1138389"/>
                </a:cubicBezTo>
                <a:cubicBezTo>
                  <a:pt x="1126635" y="1147519"/>
                  <a:pt x="959813" y="1164456"/>
                  <a:pt x="807875" y="1138389"/>
                </a:cubicBezTo>
                <a:cubicBezTo>
                  <a:pt x="655937" y="1112322"/>
                  <a:pt x="164522" y="1115082"/>
                  <a:pt x="0" y="1138389"/>
                </a:cubicBezTo>
                <a:cubicBezTo>
                  <a:pt x="24098" y="940915"/>
                  <a:pt x="-1079" y="773112"/>
                  <a:pt x="0" y="591962"/>
                </a:cubicBezTo>
                <a:cubicBezTo>
                  <a:pt x="1079" y="410812"/>
                  <a:pt x="-5435" y="155250"/>
                  <a:pt x="0" y="0"/>
                </a:cubicBezTo>
                <a:close/>
              </a:path>
              <a:path w="3909074" h="1138389" stroke="0" extrusionOk="0">
                <a:moveTo>
                  <a:pt x="0" y="0"/>
                </a:moveTo>
                <a:cubicBezTo>
                  <a:pt x="176998" y="23162"/>
                  <a:pt x="379522" y="-9955"/>
                  <a:pt x="612422" y="0"/>
                </a:cubicBezTo>
                <a:cubicBezTo>
                  <a:pt x="845322" y="9955"/>
                  <a:pt x="931002" y="-13567"/>
                  <a:pt x="1146662" y="0"/>
                </a:cubicBezTo>
                <a:cubicBezTo>
                  <a:pt x="1362322" y="13567"/>
                  <a:pt x="1613783" y="22601"/>
                  <a:pt x="1876356" y="0"/>
                </a:cubicBezTo>
                <a:cubicBezTo>
                  <a:pt x="2138929" y="-22601"/>
                  <a:pt x="2220445" y="3067"/>
                  <a:pt x="2488777" y="0"/>
                </a:cubicBezTo>
                <a:cubicBezTo>
                  <a:pt x="2757109" y="-3067"/>
                  <a:pt x="2830780" y="-8591"/>
                  <a:pt x="3101199" y="0"/>
                </a:cubicBezTo>
                <a:cubicBezTo>
                  <a:pt x="3371618" y="8591"/>
                  <a:pt x="3659815" y="18160"/>
                  <a:pt x="3909074" y="0"/>
                </a:cubicBezTo>
                <a:cubicBezTo>
                  <a:pt x="3930505" y="222951"/>
                  <a:pt x="3932318" y="421369"/>
                  <a:pt x="3909074" y="546427"/>
                </a:cubicBezTo>
                <a:cubicBezTo>
                  <a:pt x="3885830" y="671485"/>
                  <a:pt x="3910280" y="901131"/>
                  <a:pt x="3909074" y="1138389"/>
                </a:cubicBezTo>
                <a:cubicBezTo>
                  <a:pt x="3624972" y="1159221"/>
                  <a:pt x="3610990" y="1116020"/>
                  <a:pt x="3335743" y="1138389"/>
                </a:cubicBezTo>
                <a:cubicBezTo>
                  <a:pt x="3060496" y="1160758"/>
                  <a:pt x="2879174" y="1155479"/>
                  <a:pt x="2684231" y="1138389"/>
                </a:cubicBezTo>
                <a:cubicBezTo>
                  <a:pt x="2489288" y="1121299"/>
                  <a:pt x="2173997" y="1117504"/>
                  <a:pt x="2032718" y="1138389"/>
                </a:cubicBezTo>
                <a:cubicBezTo>
                  <a:pt x="1891439" y="1159274"/>
                  <a:pt x="1588854" y="1111947"/>
                  <a:pt x="1420297" y="1138389"/>
                </a:cubicBezTo>
                <a:cubicBezTo>
                  <a:pt x="1251740" y="1164831"/>
                  <a:pt x="938491" y="1170151"/>
                  <a:pt x="690603" y="1138389"/>
                </a:cubicBezTo>
                <a:cubicBezTo>
                  <a:pt x="442715" y="1106627"/>
                  <a:pt x="249794" y="1150017"/>
                  <a:pt x="0" y="1138389"/>
                </a:cubicBezTo>
                <a:cubicBezTo>
                  <a:pt x="-24386" y="985537"/>
                  <a:pt x="-20792" y="833612"/>
                  <a:pt x="0" y="591962"/>
                </a:cubicBezTo>
                <a:cubicBezTo>
                  <a:pt x="20792" y="350312"/>
                  <a:pt x="28983" y="223080"/>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rgbClr val="00B050"/>
                </a:solidFill>
                <a:cs typeface="Arial" panose="020B0604020202020204" pitchFamily="34" charset="0"/>
              </a:rPr>
              <a:t>Benefits this design brings</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Easy to configure and manage.</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Can accomplish multiple overlays to DC/Cloud.</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Very Scalable.</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No requirement for Dynamic Routing.</a:t>
            </a:r>
          </a:p>
        </p:txBody>
      </p:sp>
      <p:sp>
        <p:nvSpPr>
          <p:cNvPr id="64" name="TextBox 63">
            <a:extLst>
              <a:ext uri="{FF2B5EF4-FFF2-40B4-BE49-F238E27FC236}">
                <a16:creationId xmlns:a16="http://schemas.microsoft.com/office/drawing/2014/main" id="{BF452FCD-E240-764E-A11F-E448EC8B4034}"/>
              </a:ext>
            </a:extLst>
          </p:cNvPr>
          <p:cNvSpPr txBox="1"/>
          <p:nvPr/>
        </p:nvSpPr>
        <p:spPr>
          <a:xfrm>
            <a:off x="118817" y="5380294"/>
            <a:ext cx="3887387" cy="692113"/>
          </a:xfrm>
          <a:custGeom>
            <a:avLst/>
            <a:gdLst>
              <a:gd name="connsiteX0" fmla="*/ 0 w 3887387"/>
              <a:gd name="connsiteY0" fmla="*/ 0 h 692113"/>
              <a:gd name="connsiteX1" fmla="*/ 725646 w 3887387"/>
              <a:gd name="connsiteY1" fmla="*/ 0 h 692113"/>
              <a:gd name="connsiteX2" fmla="*/ 1412417 w 3887387"/>
              <a:gd name="connsiteY2" fmla="*/ 0 h 692113"/>
              <a:gd name="connsiteX3" fmla="*/ 2099189 w 3887387"/>
              <a:gd name="connsiteY3" fmla="*/ 0 h 692113"/>
              <a:gd name="connsiteX4" fmla="*/ 2630465 w 3887387"/>
              <a:gd name="connsiteY4" fmla="*/ 0 h 692113"/>
              <a:gd name="connsiteX5" fmla="*/ 3200615 w 3887387"/>
              <a:gd name="connsiteY5" fmla="*/ 0 h 692113"/>
              <a:gd name="connsiteX6" fmla="*/ 3887387 w 3887387"/>
              <a:gd name="connsiteY6" fmla="*/ 0 h 692113"/>
              <a:gd name="connsiteX7" fmla="*/ 3887387 w 3887387"/>
              <a:gd name="connsiteY7" fmla="*/ 692113 h 692113"/>
              <a:gd name="connsiteX8" fmla="*/ 3239489 w 3887387"/>
              <a:gd name="connsiteY8" fmla="*/ 692113 h 692113"/>
              <a:gd name="connsiteX9" fmla="*/ 2708213 w 3887387"/>
              <a:gd name="connsiteY9" fmla="*/ 692113 h 692113"/>
              <a:gd name="connsiteX10" fmla="*/ 2176937 w 3887387"/>
              <a:gd name="connsiteY10" fmla="*/ 692113 h 692113"/>
              <a:gd name="connsiteX11" fmla="*/ 1490165 w 3887387"/>
              <a:gd name="connsiteY11" fmla="*/ 692113 h 692113"/>
              <a:gd name="connsiteX12" fmla="*/ 920015 w 3887387"/>
              <a:gd name="connsiteY12" fmla="*/ 692113 h 692113"/>
              <a:gd name="connsiteX13" fmla="*/ 0 w 3887387"/>
              <a:gd name="connsiteY13" fmla="*/ 692113 h 692113"/>
              <a:gd name="connsiteX14" fmla="*/ 0 w 3887387"/>
              <a:gd name="connsiteY14" fmla="*/ 0 h 6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7387" h="692113" fill="none" extrusionOk="0">
                <a:moveTo>
                  <a:pt x="0" y="0"/>
                </a:moveTo>
                <a:cubicBezTo>
                  <a:pt x="237696" y="33095"/>
                  <a:pt x="422264" y="36260"/>
                  <a:pt x="725646" y="0"/>
                </a:cubicBezTo>
                <a:cubicBezTo>
                  <a:pt x="1029028" y="-36260"/>
                  <a:pt x="1229158" y="26995"/>
                  <a:pt x="1412417" y="0"/>
                </a:cubicBezTo>
                <a:cubicBezTo>
                  <a:pt x="1595676" y="-26995"/>
                  <a:pt x="1910658" y="-352"/>
                  <a:pt x="2099189" y="0"/>
                </a:cubicBezTo>
                <a:cubicBezTo>
                  <a:pt x="2287720" y="352"/>
                  <a:pt x="2367746" y="-3349"/>
                  <a:pt x="2630465" y="0"/>
                </a:cubicBezTo>
                <a:cubicBezTo>
                  <a:pt x="2893184" y="3349"/>
                  <a:pt x="2953921" y="28351"/>
                  <a:pt x="3200615" y="0"/>
                </a:cubicBezTo>
                <a:cubicBezTo>
                  <a:pt x="3447309" y="-28351"/>
                  <a:pt x="3643619" y="-8190"/>
                  <a:pt x="3887387" y="0"/>
                </a:cubicBezTo>
                <a:cubicBezTo>
                  <a:pt x="3920252" y="277429"/>
                  <a:pt x="3892664" y="448282"/>
                  <a:pt x="3887387" y="692113"/>
                </a:cubicBezTo>
                <a:cubicBezTo>
                  <a:pt x="3609413" y="681153"/>
                  <a:pt x="3540404" y="708257"/>
                  <a:pt x="3239489" y="692113"/>
                </a:cubicBezTo>
                <a:cubicBezTo>
                  <a:pt x="2938574" y="675969"/>
                  <a:pt x="2842608" y="706848"/>
                  <a:pt x="2708213" y="692113"/>
                </a:cubicBezTo>
                <a:cubicBezTo>
                  <a:pt x="2573818" y="677378"/>
                  <a:pt x="2340559" y="676465"/>
                  <a:pt x="2176937" y="692113"/>
                </a:cubicBezTo>
                <a:cubicBezTo>
                  <a:pt x="2013315" y="707761"/>
                  <a:pt x="1699250" y="682732"/>
                  <a:pt x="1490165" y="692113"/>
                </a:cubicBezTo>
                <a:cubicBezTo>
                  <a:pt x="1281080" y="701494"/>
                  <a:pt x="1134814" y="664677"/>
                  <a:pt x="920015" y="692113"/>
                </a:cubicBezTo>
                <a:cubicBezTo>
                  <a:pt x="705216" y="719550"/>
                  <a:pt x="235575" y="652530"/>
                  <a:pt x="0" y="692113"/>
                </a:cubicBezTo>
                <a:cubicBezTo>
                  <a:pt x="30277" y="399844"/>
                  <a:pt x="-20091" y="258533"/>
                  <a:pt x="0" y="0"/>
                </a:cubicBezTo>
                <a:close/>
              </a:path>
              <a:path w="3887387" h="692113" stroke="0" extrusionOk="0">
                <a:moveTo>
                  <a:pt x="0" y="0"/>
                </a:moveTo>
                <a:cubicBezTo>
                  <a:pt x="156152" y="6659"/>
                  <a:pt x="403997" y="-12138"/>
                  <a:pt x="609024" y="0"/>
                </a:cubicBezTo>
                <a:cubicBezTo>
                  <a:pt x="814051" y="12138"/>
                  <a:pt x="992733" y="11893"/>
                  <a:pt x="1140300" y="0"/>
                </a:cubicBezTo>
                <a:cubicBezTo>
                  <a:pt x="1287867" y="-11893"/>
                  <a:pt x="1606384" y="-10672"/>
                  <a:pt x="1865946" y="0"/>
                </a:cubicBezTo>
                <a:cubicBezTo>
                  <a:pt x="2125508" y="10672"/>
                  <a:pt x="2315132" y="1442"/>
                  <a:pt x="2474970" y="0"/>
                </a:cubicBezTo>
                <a:cubicBezTo>
                  <a:pt x="2634808" y="-1442"/>
                  <a:pt x="2818164" y="18606"/>
                  <a:pt x="3083994" y="0"/>
                </a:cubicBezTo>
                <a:cubicBezTo>
                  <a:pt x="3349824" y="-18606"/>
                  <a:pt x="3690168" y="31269"/>
                  <a:pt x="3887387" y="0"/>
                </a:cubicBezTo>
                <a:cubicBezTo>
                  <a:pt x="3864567" y="143259"/>
                  <a:pt x="3887581" y="354648"/>
                  <a:pt x="3887387" y="692113"/>
                </a:cubicBezTo>
                <a:cubicBezTo>
                  <a:pt x="3635504" y="671062"/>
                  <a:pt x="3403869" y="694079"/>
                  <a:pt x="3239489" y="692113"/>
                </a:cubicBezTo>
                <a:cubicBezTo>
                  <a:pt x="3075109" y="690147"/>
                  <a:pt x="2832369" y="697890"/>
                  <a:pt x="2708213" y="692113"/>
                </a:cubicBezTo>
                <a:cubicBezTo>
                  <a:pt x="2584057" y="686336"/>
                  <a:pt x="2248989" y="686416"/>
                  <a:pt x="2060315" y="692113"/>
                </a:cubicBezTo>
                <a:cubicBezTo>
                  <a:pt x="1871641" y="697810"/>
                  <a:pt x="1729572" y="702231"/>
                  <a:pt x="1412417" y="692113"/>
                </a:cubicBezTo>
                <a:cubicBezTo>
                  <a:pt x="1095262" y="681995"/>
                  <a:pt x="1023731" y="703018"/>
                  <a:pt x="803393" y="692113"/>
                </a:cubicBezTo>
                <a:cubicBezTo>
                  <a:pt x="583055" y="681208"/>
                  <a:pt x="271633" y="710342"/>
                  <a:pt x="0" y="692113"/>
                </a:cubicBezTo>
                <a:cubicBezTo>
                  <a:pt x="-33545" y="439939"/>
                  <a:pt x="-14600" y="168408"/>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chemeClr val="accent6"/>
                </a:solidFill>
                <a:cs typeface="Arial" panose="020B0604020202020204" pitchFamily="34" charset="0"/>
              </a:rPr>
              <a:t>Drawbacks with this design</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No communication between Branches.</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Not as flexible.</a:t>
            </a:r>
          </a:p>
        </p:txBody>
      </p:sp>
      <p:sp>
        <p:nvSpPr>
          <p:cNvPr id="65" name="TextBox 64">
            <a:extLst>
              <a:ext uri="{FF2B5EF4-FFF2-40B4-BE49-F238E27FC236}">
                <a16:creationId xmlns:a16="http://schemas.microsoft.com/office/drawing/2014/main" id="{82CFB56E-8956-9B49-895D-F9E5F0CAC6EE}"/>
              </a:ext>
            </a:extLst>
          </p:cNvPr>
          <p:cNvSpPr txBox="1"/>
          <p:nvPr/>
        </p:nvSpPr>
        <p:spPr>
          <a:xfrm>
            <a:off x="4204223" y="2945193"/>
            <a:ext cx="3895678" cy="984500"/>
          </a:xfrm>
          <a:custGeom>
            <a:avLst/>
            <a:gdLst>
              <a:gd name="connsiteX0" fmla="*/ 0 w 3895678"/>
              <a:gd name="connsiteY0" fmla="*/ 0 h 984500"/>
              <a:gd name="connsiteX1" fmla="*/ 610323 w 3895678"/>
              <a:gd name="connsiteY1" fmla="*/ 0 h 984500"/>
              <a:gd name="connsiteX2" fmla="*/ 1142732 w 3895678"/>
              <a:gd name="connsiteY2" fmla="*/ 0 h 984500"/>
              <a:gd name="connsiteX3" fmla="*/ 1714098 w 3895678"/>
              <a:gd name="connsiteY3" fmla="*/ 0 h 984500"/>
              <a:gd name="connsiteX4" fmla="*/ 2402335 w 3895678"/>
              <a:gd name="connsiteY4" fmla="*/ 0 h 984500"/>
              <a:gd name="connsiteX5" fmla="*/ 3012658 w 3895678"/>
              <a:gd name="connsiteY5" fmla="*/ 0 h 984500"/>
              <a:gd name="connsiteX6" fmla="*/ 3895678 w 3895678"/>
              <a:gd name="connsiteY6" fmla="*/ 0 h 984500"/>
              <a:gd name="connsiteX7" fmla="*/ 3895678 w 3895678"/>
              <a:gd name="connsiteY7" fmla="*/ 502095 h 984500"/>
              <a:gd name="connsiteX8" fmla="*/ 3895678 w 3895678"/>
              <a:gd name="connsiteY8" fmla="*/ 984500 h 984500"/>
              <a:gd name="connsiteX9" fmla="*/ 3246398 w 3895678"/>
              <a:gd name="connsiteY9" fmla="*/ 984500 h 984500"/>
              <a:gd name="connsiteX10" fmla="*/ 2675032 w 3895678"/>
              <a:gd name="connsiteY10" fmla="*/ 984500 h 984500"/>
              <a:gd name="connsiteX11" fmla="*/ 1947839 w 3895678"/>
              <a:gd name="connsiteY11" fmla="*/ 984500 h 984500"/>
              <a:gd name="connsiteX12" fmla="*/ 1337516 w 3895678"/>
              <a:gd name="connsiteY12" fmla="*/ 984500 h 984500"/>
              <a:gd name="connsiteX13" fmla="*/ 805107 w 3895678"/>
              <a:gd name="connsiteY13" fmla="*/ 984500 h 984500"/>
              <a:gd name="connsiteX14" fmla="*/ 0 w 3895678"/>
              <a:gd name="connsiteY14" fmla="*/ 984500 h 984500"/>
              <a:gd name="connsiteX15" fmla="*/ 0 w 3895678"/>
              <a:gd name="connsiteY15" fmla="*/ 511940 h 984500"/>
              <a:gd name="connsiteX16" fmla="*/ 0 w 3895678"/>
              <a:gd name="connsiteY16" fmla="*/ 0 h 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5678" h="984500" fill="none" extrusionOk="0">
                <a:moveTo>
                  <a:pt x="0" y="0"/>
                </a:moveTo>
                <a:cubicBezTo>
                  <a:pt x="177495" y="-19512"/>
                  <a:pt x="391052" y="-14223"/>
                  <a:pt x="610323" y="0"/>
                </a:cubicBezTo>
                <a:cubicBezTo>
                  <a:pt x="829594" y="14223"/>
                  <a:pt x="946208" y="1592"/>
                  <a:pt x="1142732" y="0"/>
                </a:cubicBezTo>
                <a:cubicBezTo>
                  <a:pt x="1339256" y="-1592"/>
                  <a:pt x="1582231" y="-24062"/>
                  <a:pt x="1714098" y="0"/>
                </a:cubicBezTo>
                <a:cubicBezTo>
                  <a:pt x="1845965" y="24062"/>
                  <a:pt x="2142798" y="-10972"/>
                  <a:pt x="2402335" y="0"/>
                </a:cubicBezTo>
                <a:cubicBezTo>
                  <a:pt x="2661872" y="10972"/>
                  <a:pt x="2752118" y="-12041"/>
                  <a:pt x="3012658" y="0"/>
                </a:cubicBezTo>
                <a:cubicBezTo>
                  <a:pt x="3273198" y="12041"/>
                  <a:pt x="3626394" y="-32862"/>
                  <a:pt x="3895678" y="0"/>
                </a:cubicBezTo>
                <a:cubicBezTo>
                  <a:pt x="3893955" y="104332"/>
                  <a:pt x="3910574" y="379069"/>
                  <a:pt x="3895678" y="502095"/>
                </a:cubicBezTo>
                <a:cubicBezTo>
                  <a:pt x="3880782" y="625122"/>
                  <a:pt x="3873884" y="867742"/>
                  <a:pt x="3895678" y="984500"/>
                </a:cubicBezTo>
                <a:cubicBezTo>
                  <a:pt x="3601020" y="1013220"/>
                  <a:pt x="3422931" y="1004040"/>
                  <a:pt x="3246398" y="984500"/>
                </a:cubicBezTo>
                <a:cubicBezTo>
                  <a:pt x="3069865" y="964960"/>
                  <a:pt x="2881132" y="978803"/>
                  <a:pt x="2675032" y="984500"/>
                </a:cubicBezTo>
                <a:cubicBezTo>
                  <a:pt x="2468932" y="990197"/>
                  <a:pt x="2288662" y="954380"/>
                  <a:pt x="1947839" y="984500"/>
                </a:cubicBezTo>
                <a:cubicBezTo>
                  <a:pt x="1607016" y="1014620"/>
                  <a:pt x="1522465" y="990714"/>
                  <a:pt x="1337516" y="984500"/>
                </a:cubicBezTo>
                <a:cubicBezTo>
                  <a:pt x="1152567" y="978286"/>
                  <a:pt x="1024768" y="1003787"/>
                  <a:pt x="805107" y="984500"/>
                </a:cubicBezTo>
                <a:cubicBezTo>
                  <a:pt x="585446" y="965213"/>
                  <a:pt x="241949" y="956275"/>
                  <a:pt x="0" y="984500"/>
                </a:cubicBezTo>
                <a:cubicBezTo>
                  <a:pt x="-17404" y="825040"/>
                  <a:pt x="2268" y="612827"/>
                  <a:pt x="0" y="511940"/>
                </a:cubicBezTo>
                <a:cubicBezTo>
                  <a:pt x="-2268" y="411053"/>
                  <a:pt x="16092" y="164205"/>
                  <a:pt x="0" y="0"/>
                </a:cubicBezTo>
                <a:close/>
              </a:path>
              <a:path w="3895678" h="984500" stroke="0" extrusionOk="0">
                <a:moveTo>
                  <a:pt x="0" y="0"/>
                </a:moveTo>
                <a:cubicBezTo>
                  <a:pt x="241619" y="26042"/>
                  <a:pt x="431933" y="-24390"/>
                  <a:pt x="610323" y="0"/>
                </a:cubicBezTo>
                <a:cubicBezTo>
                  <a:pt x="788713" y="24390"/>
                  <a:pt x="877122" y="-9616"/>
                  <a:pt x="1142732" y="0"/>
                </a:cubicBezTo>
                <a:cubicBezTo>
                  <a:pt x="1408342" y="9616"/>
                  <a:pt x="1618886" y="23541"/>
                  <a:pt x="1869925" y="0"/>
                </a:cubicBezTo>
                <a:cubicBezTo>
                  <a:pt x="2120964" y="-23541"/>
                  <a:pt x="2187454" y="-21356"/>
                  <a:pt x="2480248" y="0"/>
                </a:cubicBezTo>
                <a:cubicBezTo>
                  <a:pt x="2773042" y="21356"/>
                  <a:pt x="2842843" y="-19086"/>
                  <a:pt x="3090571" y="0"/>
                </a:cubicBezTo>
                <a:cubicBezTo>
                  <a:pt x="3338299" y="19086"/>
                  <a:pt x="3639011" y="-15138"/>
                  <a:pt x="3895678" y="0"/>
                </a:cubicBezTo>
                <a:cubicBezTo>
                  <a:pt x="3877255" y="106383"/>
                  <a:pt x="3911361" y="301844"/>
                  <a:pt x="3895678" y="472560"/>
                </a:cubicBezTo>
                <a:cubicBezTo>
                  <a:pt x="3879995" y="643276"/>
                  <a:pt x="3907948" y="815970"/>
                  <a:pt x="3895678" y="984500"/>
                </a:cubicBezTo>
                <a:cubicBezTo>
                  <a:pt x="3657822" y="984547"/>
                  <a:pt x="3444602" y="968423"/>
                  <a:pt x="3324312" y="984500"/>
                </a:cubicBezTo>
                <a:cubicBezTo>
                  <a:pt x="3204022" y="1000577"/>
                  <a:pt x="2981593" y="992726"/>
                  <a:pt x="2675032" y="984500"/>
                </a:cubicBezTo>
                <a:cubicBezTo>
                  <a:pt x="2368471" y="976274"/>
                  <a:pt x="2181576" y="1001175"/>
                  <a:pt x="2025753" y="984500"/>
                </a:cubicBezTo>
                <a:cubicBezTo>
                  <a:pt x="1869930" y="967825"/>
                  <a:pt x="1720195" y="1014324"/>
                  <a:pt x="1415430" y="984500"/>
                </a:cubicBezTo>
                <a:cubicBezTo>
                  <a:pt x="1110665" y="954676"/>
                  <a:pt x="985104" y="986643"/>
                  <a:pt x="688236" y="984500"/>
                </a:cubicBezTo>
                <a:cubicBezTo>
                  <a:pt x="391368" y="982357"/>
                  <a:pt x="321736" y="1004797"/>
                  <a:pt x="0" y="984500"/>
                </a:cubicBezTo>
                <a:cubicBezTo>
                  <a:pt x="14183" y="841401"/>
                  <a:pt x="11620" y="716079"/>
                  <a:pt x="0" y="511940"/>
                </a:cubicBezTo>
                <a:cubicBezTo>
                  <a:pt x="-11620" y="307801"/>
                  <a:pt x="23413" y="134839"/>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chemeClr val="accent2"/>
                </a:solidFill>
                <a:cs typeface="Arial" panose="020B0604020202020204" pitchFamily="34" charset="0"/>
              </a:rPr>
              <a:t>Suitable For</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Customers who have corner cases where branches need to communicate with each-other.</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When there is not much branch-to-branch traffic or branch-to-branch traffic is sporadic.</a:t>
            </a:r>
          </a:p>
        </p:txBody>
      </p:sp>
      <p:sp>
        <p:nvSpPr>
          <p:cNvPr id="68" name="TextBox 67">
            <a:extLst>
              <a:ext uri="{FF2B5EF4-FFF2-40B4-BE49-F238E27FC236}">
                <a16:creationId xmlns:a16="http://schemas.microsoft.com/office/drawing/2014/main" id="{08DB5A12-1E95-9F46-B7AE-E08EC987ECD3}"/>
              </a:ext>
            </a:extLst>
          </p:cNvPr>
          <p:cNvSpPr txBox="1"/>
          <p:nvPr/>
        </p:nvSpPr>
        <p:spPr>
          <a:xfrm>
            <a:off x="4204223" y="4070502"/>
            <a:ext cx="3909074" cy="1284582"/>
          </a:xfrm>
          <a:custGeom>
            <a:avLst/>
            <a:gdLst>
              <a:gd name="connsiteX0" fmla="*/ 0 w 3909074"/>
              <a:gd name="connsiteY0" fmla="*/ 0 h 1284582"/>
              <a:gd name="connsiteX1" fmla="*/ 612422 w 3909074"/>
              <a:gd name="connsiteY1" fmla="*/ 0 h 1284582"/>
              <a:gd name="connsiteX2" fmla="*/ 1146662 w 3909074"/>
              <a:gd name="connsiteY2" fmla="*/ 0 h 1284582"/>
              <a:gd name="connsiteX3" fmla="*/ 1719993 w 3909074"/>
              <a:gd name="connsiteY3" fmla="*/ 0 h 1284582"/>
              <a:gd name="connsiteX4" fmla="*/ 2410596 w 3909074"/>
              <a:gd name="connsiteY4" fmla="*/ 0 h 1284582"/>
              <a:gd name="connsiteX5" fmla="*/ 3023017 w 3909074"/>
              <a:gd name="connsiteY5" fmla="*/ 0 h 1284582"/>
              <a:gd name="connsiteX6" fmla="*/ 3909074 w 3909074"/>
              <a:gd name="connsiteY6" fmla="*/ 0 h 1284582"/>
              <a:gd name="connsiteX7" fmla="*/ 3909074 w 3909074"/>
              <a:gd name="connsiteY7" fmla="*/ 655137 h 1284582"/>
              <a:gd name="connsiteX8" fmla="*/ 3909074 w 3909074"/>
              <a:gd name="connsiteY8" fmla="*/ 1284582 h 1284582"/>
              <a:gd name="connsiteX9" fmla="*/ 3257562 w 3909074"/>
              <a:gd name="connsiteY9" fmla="*/ 1284582 h 1284582"/>
              <a:gd name="connsiteX10" fmla="*/ 2684231 w 3909074"/>
              <a:gd name="connsiteY10" fmla="*/ 1284582 h 1284582"/>
              <a:gd name="connsiteX11" fmla="*/ 1954537 w 3909074"/>
              <a:gd name="connsiteY11" fmla="*/ 1284582 h 1284582"/>
              <a:gd name="connsiteX12" fmla="*/ 1342115 w 3909074"/>
              <a:gd name="connsiteY12" fmla="*/ 1284582 h 1284582"/>
              <a:gd name="connsiteX13" fmla="*/ 807875 w 3909074"/>
              <a:gd name="connsiteY13" fmla="*/ 1284582 h 1284582"/>
              <a:gd name="connsiteX14" fmla="*/ 0 w 3909074"/>
              <a:gd name="connsiteY14" fmla="*/ 1284582 h 1284582"/>
              <a:gd name="connsiteX15" fmla="*/ 0 w 3909074"/>
              <a:gd name="connsiteY15" fmla="*/ 667983 h 1284582"/>
              <a:gd name="connsiteX16" fmla="*/ 0 w 3909074"/>
              <a:gd name="connsiteY16" fmla="*/ 0 h 12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074" h="1284582" fill="none" extrusionOk="0">
                <a:moveTo>
                  <a:pt x="0" y="0"/>
                </a:moveTo>
                <a:cubicBezTo>
                  <a:pt x="179504" y="-9598"/>
                  <a:pt x="312382" y="-9881"/>
                  <a:pt x="612422" y="0"/>
                </a:cubicBezTo>
                <a:cubicBezTo>
                  <a:pt x="912462" y="9881"/>
                  <a:pt x="1022986" y="5785"/>
                  <a:pt x="1146662" y="0"/>
                </a:cubicBezTo>
                <a:cubicBezTo>
                  <a:pt x="1270338" y="-5785"/>
                  <a:pt x="1572376" y="-10365"/>
                  <a:pt x="1719993" y="0"/>
                </a:cubicBezTo>
                <a:cubicBezTo>
                  <a:pt x="1867610" y="10365"/>
                  <a:pt x="2207211" y="-25908"/>
                  <a:pt x="2410596" y="0"/>
                </a:cubicBezTo>
                <a:cubicBezTo>
                  <a:pt x="2613981" y="25908"/>
                  <a:pt x="2806285" y="-23329"/>
                  <a:pt x="3023017" y="0"/>
                </a:cubicBezTo>
                <a:cubicBezTo>
                  <a:pt x="3239749" y="23329"/>
                  <a:pt x="3644427" y="-25536"/>
                  <a:pt x="3909074" y="0"/>
                </a:cubicBezTo>
                <a:cubicBezTo>
                  <a:pt x="3934511" y="246191"/>
                  <a:pt x="3877435" y="413686"/>
                  <a:pt x="3909074" y="655137"/>
                </a:cubicBezTo>
                <a:cubicBezTo>
                  <a:pt x="3940713" y="896588"/>
                  <a:pt x="3911296" y="1141870"/>
                  <a:pt x="3909074" y="1284582"/>
                </a:cubicBezTo>
                <a:cubicBezTo>
                  <a:pt x="3698904" y="1286886"/>
                  <a:pt x="3405435" y="1312482"/>
                  <a:pt x="3257562" y="1284582"/>
                </a:cubicBezTo>
                <a:cubicBezTo>
                  <a:pt x="3109689" y="1256682"/>
                  <a:pt x="2925097" y="1309760"/>
                  <a:pt x="2684231" y="1284582"/>
                </a:cubicBezTo>
                <a:cubicBezTo>
                  <a:pt x="2443365" y="1259404"/>
                  <a:pt x="2241430" y="1283946"/>
                  <a:pt x="1954537" y="1284582"/>
                </a:cubicBezTo>
                <a:cubicBezTo>
                  <a:pt x="1667644" y="1285218"/>
                  <a:pt x="1557595" y="1275452"/>
                  <a:pt x="1342115" y="1284582"/>
                </a:cubicBezTo>
                <a:cubicBezTo>
                  <a:pt x="1126635" y="1293712"/>
                  <a:pt x="959813" y="1310649"/>
                  <a:pt x="807875" y="1284582"/>
                </a:cubicBezTo>
                <a:cubicBezTo>
                  <a:pt x="655937" y="1258515"/>
                  <a:pt x="164522" y="1261275"/>
                  <a:pt x="0" y="1284582"/>
                </a:cubicBezTo>
                <a:cubicBezTo>
                  <a:pt x="-26423" y="1153456"/>
                  <a:pt x="19764" y="880673"/>
                  <a:pt x="0" y="667983"/>
                </a:cubicBezTo>
                <a:cubicBezTo>
                  <a:pt x="-19764" y="455293"/>
                  <a:pt x="22185" y="288216"/>
                  <a:pt x="0" y="0"/>
                </a:cubicBezTo>
                <a:close/>
              </a:path>
              <a:path w="3909074" h="1284582" stroke="0" extrusionOk="0">
                <a:moveTo>
                  <a:pt x="0" y="0"/>
                </a:moveTo>
                <a:cubicBezTo>
                  <a:pt x="176998" y="23162"/>
                  <a:pt x="379522" y="-9955"/>
                  <a:pt x="612422" y="0"/>
                </a:cubicBezTo>
                <a:cubicBezTo>
                  <a:pt x="845322" y="9955"/>
                  <a:pt x="931002" y="-13567"/>
                  <a:pt x="1146662" y="0"/>
                </a:cubicBezTo>
                <a:cubicBezTo>
                  <a:pt x="1362322" y="13567"/>
                  <a:pt x="1613783" y="22601"/>
                  <a:pt x="1876356" y="0"/>
                </a:cubicBezTo>
                <a:cubicBezTo>
                  <a:pt x="2138929" y="-22601"/>
                  <a:pt x="2220445" y="3067"/>
                  <a:pt x="2488777" y="0"/>
                </a:cubicBezTo>
                <a:cubicBezTo>
                  <a:pt x="2757109" y="-3067"/>
                  <a:pt x="2830780" y="-8591"/>
                  <a:pt x="3101199" y="0"/>
                </a:cubicBezTo>
                <a:cubicBezTo>
                  <a:pt x="3371618" y="8591"/>
                  <a:pt x="3659815" y="18160"/>
                  <a:pt x="3909074" y="0"/>
                </a:cubicBezTo>
                <a:cubicBezTo>
                  <a:pt x="3898208" y="196487"/>
                  <a:pt x="3884958" y="359161"/>
                  <a:pt x="3909074" y="616599"/>
                </a:cubicBezTo>
                <a:cubicBezTo>
                  <a:pt x="3933190" y="874037"/>
                  <a:pt x="3922648" y="983978"/>
                  <a:pt x="3909074" y="1284582"/>
                </a:cubicBezTo>
                <a:cubicBezTo>
                  <a:pt x="3624972" y="1305414"/>
                  <a:pt x="3610990" y="1262213"/>
                  <a:pt x="3335743" y="1284582"/>
                </a:cubicBezTo>
                <a:cubicBezTo>
                  <a:pt x="3060496" y="1306951"/>
                  <a:pt x="2879174" y="1301672"/>
                  <a:pt x="2684231" y="1284582"/>
                </a:cubicBezTo>
                <a:cubicBezTo>
                  <a:pt x="2489288" y="1267492"/>
                  <a:pt x="2173997" y="1263697"/>
                  <a:pt x="2032718" y="1284582"/>
                </a:cubicBezTo>
                <a:cubicBezTo>
                  <a:pt x="1891439" y="1305467"/>
                  <a:pt x="1588854" y="1258140"/>
                  <a:pt x="1420297" y="1284582"/>
                </a:cubicBezTo>
                <a:cubicBezTo>
                  <a:pt x="1251740" y="1311024"/>
                  <a:pt x="938491" y="1316344"/>
                  <a:pt x="690603" y="1284582"/>
                </a:cubicBezTo>
                <a:cubicBezTo>
                  <a:pt x="442715" y="1252820"/>
                  <a:pt x="249794" y="1296210"/>
                  <a:pt x="0" y="1284582"/>
                </a:cubicBezTo>
                <a:cubicBezTo>
                  <a:pt x="-10051" y="1043474"/>
                  <a:pt x="10919" y="825976"/>
                  <a:pt x="0" y="667983"/>
                </a:cubicBezTo>
                <a:cubicBezTo>
                  <a:pt x="-10919" y="509990"/>
                  <a:pt x="12754" y="253423"/>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rgbClr val="00B050"/>
                </a:solidFill>
                <a:cs typeface="Arial" panose="020B0604020202020204" pitchFamily="34" charset="0"/>
              </a:rPr>
              <a:t>Benefits this design brings</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Easy to configure and manage. All that is required is extra policies at Hubs.</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Highly Scalable.</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No Requirement for Dynamic Routing.</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Can accomplish multiple overlays to DC/Cloud.</a:t>
            </a:r>
          </a:p>
        </p:txBody>
      </p:sp>
      <p:sp>
        <p:nvSpPr>
          <p:cNvPr id="70" name="TextBox 69">
            <a:extLst>
              <a:ext uri="{FF2B5EF4-FFF2-40B4-BE49-F238E27FC236}">
                <a16:creationId xmlns:a16="http://schemas.microsoft.com/office/drawing/2014/main" id="{8A97FADB-473F-954D-940F-AD41C9BDEE38}"/>
              </a:ext>
            </a:extLst>
          </p:cNvPr>
          <p:cNvSpPr txBox="1"/>
          <p:nvPr/>
        </p:nvSpPr>
        <p:spPr>
          <a:xfrm>
            <a:off x="4212514" y="5491017"/>
            <a:ext cx="3887387" cy="838306"/>
          </a:xfrm>
          <a:custGeom>
            <a:avLst/>
            <a:gdLst>
              <a:gd name="connsiteX0" fmla="*/ 0 w 3887387"/>
              <a:gd name="connsiteY0" fmla="*/ 0 h 838306"/>
              <a:gd name="connsiteX1" fmla="*/ 609024 w 3887387"/>
              <a:gd name="connsiteY1" fmla="*/ 0 h 838306"/>
              <a:gd name="connsiteX2" fmla="*/ 1140300 w 3887387"/>
              <a:gd name="connsiteY2" fmla="*/ 0 h 838306"/>
              <a:gd name="connsiteX3" fmla="*/ 1710450 w 3887387"/>
              <a:gd name="connsiteY3" fmla="*/ 0 h 838306"/>
              <a:gd name="connsiteX4" fmla="*/ 2397222 w 3887387"/>
              <a:gd name="connsiteY4" fmla="*/ 0 h 838306"/>
              <a:gd name="connsiteX5" fmla="*/ 3006246 w 3887387"/>
              <a:gd name="connsiteY5" fmla="*/ 0 h 838306"/>
              <a:gd name="connsiteX6" fmla="*/ 3887387 w 3887387"/>
              <a:gd name="connsiteY6" fmla="*/ 0 h 838306"/>
              <a:gd name="connsiteX7" fmla="*/ 3887387 w 3887387"/>
              <a:gd name="connsiteY7" fmla="*/ 427536 h 838306"/>
              <a:gd name="connsiteX8" fmla="*/ 3887387 w 3887387"/>
              <a:gd name="connsiteY8" fmla="*/ 838306 h 838306"/>
              <a:gd name="connsiteX9" fmla="*/ 3239489 w 3887387"/>
              <a:gd name="connsiteY9" fmla="*/ 838306 h 838306"/>
              <a:gd name="connsiteX10" fmla="*/ 2669339 w 3887387"/>
              <a:gd name="connsiteY10" fmla="*/ 838306 h 838306"/>
              <a:gd name="connsiteX11" fmla="*/ 1943694 w 3887387"/>
              <a:gd name="connsiteY11" fmla="*/ 838306 h 838306"/>
              <a:gd name="connsiteX12" fmla="*/ 1334670 w 3887387"/>
              <a:gd name="connsiteY12" fmla="*/ 838306 h 838306"/>
              <a:gd name="connsiteX13" fmla="*/ 803393 w 3887387"/>
              <a:gd name="connsiteY13" fmla="*/ 838306 h 838306"/>
              <a:gd name="connsiteX14" fmla="*/ 0 w 3887387"/>
              <a:gd name="connsiteY14" fmla="*/ 838306 h 838306"/>
              <a:gd name="connsiteX15" fmla="*/ 0 w 3887387"/>
              <a:gd name="connsiteY15" fmla="*/ 435919 h 838306"/>
              <a:gd name="connsiteX16" fmla="*/ 0 w 3887387"/>
              <a:gd name="connsiteY16" fmla="*/ 0 h 83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7387" h="838306" fill="none" extrusionOk="0">
                <a:moveTo>
                  <a:pt x="0" y="0"/>
                </a:moveTo>
                <a:cubicBezTo>
                  <a:pt x="230378" y="-19362"/>
                  <a:pt x="338587" y="-20033"/>
                  <a:pt x="609024" y="0"/>
                </a:cubicBezTo>
                <a:cubicBezTo>
                  <a:pt x="879461" y="20033"/>
                  <a:pt x="877581" y="-3349"/>
                  <a:pt x="1140300" y="0"/>
                </a:cubicBezTo>
                <a:cubicBezTo>
                  <a:pt x="1403019" y="3349"/>
                  <a:pt x="1463756" y="28351"/>
                  <a:pt x="1710450" y="0"/>
                </a:cubicBezTo>
                <a:cubicBezTo>
                  <a:pt x="1957144" y="-28351"/>
                  <a:pt x="2153454" y="-8190"/>
                  <a:pt x="2397222" y="0"/>
                </a:cubicBezTo>
                <a:cubicBezTo>
                  <a:pt x="2640990" y="8190"/>
                  <a:pt x="2715095" y="-22312"/>
                  <a:pt x="3006246" y="0"/>
                </a:cubicBezTo>
                <a:cubicBezTo>
                  <a:pt x="3297397" y="22312"/>
                  <a:pt x="3643710" y="21169"/>
                  <a:pt x="3887387" y="0"/>
                </a:cubicBezTo>
                <a:cubicBezTo>
                  <a:pt x="3897491" y="132940"/>
                  <a:pt x="3885541" y="250193"/>
                  <a:pt x="3887387" y="427536"/>
                </a:cubicBezTo>
                <a:cubicBezTo>
                  <a:pt x="3889233" y="604879"/>
                  <a:pt x="3872886" y="743746"/>
                  <a:pt x="3887387" y="838306"/>
                </a:cubicBezTo>
                <a:cubicBezTo>
                  <a:pt x="3694488" y="832109"/>
                  <a:pt x="3507242" y="813642"/>
                  <a:pt x="3239489" y="838306"/>
                </a:cubicBezTo>
                <a:cubicBezTo>
                  <a:pt x="2971736" y="862970"/>
                  <a:pt x="2884138" y="810870"/>
                  <a:pt x="2669339" y="838306"/>
                </a:cubicBezTo>
                <a:cubicBezTo>
                  <a:pt x="2454540" y="865743"/>
                  <a:pt x="2218543" y="827277"/>
                  <a:pt x="1943694" y="838306"/>
                </a:cubicBezTo>
                <a:cubicBezTo>
                  <a:pt x="1668845" y="849335"/>
                  <a:pt x="1471702" y="864731"/>
                  <a:pt x="1334670" y="838306"/>
                </a:cubicBezTo>
                <a:cubicBezTo>
                  <a:pt x="1197638" y="811881"/>
                  <a:pt x="1068745" y="833910"/>
                  <a:pt x="803393" y="838306"/>
                </a:cubicBezTo>
                <a:cubicBezTo>
                  <a:pt x="538041" y="842702"/>
                  <a:pt x="294379" y="863040"/>
                  <a:pt x="0" y="838306"/>
                </a:cubicBezTo>
                <a:cubicBezTo>
                  <a:pt x="-4639" y="754101"/>
                  <a:pt x="5132" y="613913"/>
                  <a:pt x="0" y="435919"/>
                </a:cubicBezTo>
                <a:cubicBezTo>
                  <a:pt x="-5132" y="257925"/>
                  <a:pt x="7244" y="142269"/>
                  <a:pt x="0" y="0"/>
                </a:cubicBezTo>
                <a:close/>
              </a:path>
              <a:path w="3887387" h="838306" stroke="0" extrusionOk="0">
                <a:moveTo>
                  <a:pt x="0" y="0"/>
                </a:moveTo>
                <a:cubicBezTo>
                  <a:pt x="156152" y="6659"/>
                  <a:pt x="403997" y="-12138"/>
                  <a:pt x="609024" y="0"/>
                </a:cubicBezTo>
                <a:cubicBezTo>
                  <a:pt x="814051" y="12138"/>
                  <a:pt x="992733" y="11893"/>
                  <a:pt x="1140300" y="0"/>
                </a:cubicBezTo>
                <a:cubicBezTo>
                  <a:pt x="1287867" y="-11893"/>
                  <a:pt x="1606384" y="-10672"/>
                  <a:pt x="1865946" y="0"/>
                </a:cubicBezTo>
                <a:cubicBezTo>
                  <a:pt x="2125508" y="10672"/>
                  <a:pt x="2315132" y="1442"/>
                  <a:pt x="2474970" y="0"/>
                </a:cubicBezTo>
                <a:cubicBezTo>
                  <a:pt x="2634808" y="-1442"/>
                  <a:pt x="2818164" y="18606"/>
                  <a:pt x="3083994" y="0"/>
                </a:cubicBezTo>
                <a:cubicBezTo>
                  <a:pt x="3349824" y="-18606"/>
                  <a:pt x="3690168" y="31269"/>
                  <a:pt x="3887387" y="0"/>
                </a:cubicBezTo>
                <a:cubicBezTo>
                  <a:pt x="3880890" y="82217"/>
                  <a:pt x="3905727" y="317870"/>
                  <a:pt x="3887387" y="402387"/>
                </a:cubicBezTo>
                <a:cubicBezTo>
                  <a:pt x="3869047" y="486904"/>
                  <a:pt x="3879996" y="624844"/>
                  <a:pt x="3887387" y="838306"/>
                </a:cubicBezTo>
                <a:cubicBezTo>
                  <a:pt x="3624700" y="862989"/>
                  <a:pt x="3565209" y="842392"/>
                  <a:pt x="3317237" y="838306"/>
                </a:cubicBezTo>
                <a:cubicBezTo>
                  <a:pt x="3069265" y="834221"/>
                  <a:pt x="2858013" y="832609"/>
                  <a:pt x="2669339" y="838306"/>
                </a:cubicBezTo>
                <a:cubicBezTo>
                  <a:pt x="2480665" y="844003"/>
                  <a:pt x="2338596" y="848424"/>
                  <a:pt x="2021441" y="838306"/>
                </a:cubicBezTo>
                <a:cubicBezTo>
                  <a:pt x="1704286" y="828188"/>
                  <a:pt x="1632755" y="849211"/>
                  <a:pt x="1412417" y="838306"/>
                </a:cubicBezTo>
                <a:cubicBezTo>
                  <a:pt x="1192079" y="827401"/>
                  <a:pt x="888502" y="857344"/>
                  <a:pt x="686772" y="838306"/>
                </a:cubicBezTo>
                <a:cubicBezTo>
                  <a:pt x="485042" y="819268"/>
                  <a:pt x="305882" y="861446"/>
                  <a:pt x="0" y="838306"/>
                </a:cubicBezTo>
                <a:cubicBezTo>
                  <a:pt x="-8272" y="661047"/>
                  <a:pt x="1738" y="550788"/>
                  <a:pt x="0" y="435919"/>
                </a:cubicBezTo>
                <a:cubicBezTo>
                  <a:pt x="-1738" y="321050"/>
                  <a:pt x="-20770" y="99833"/>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chemeClr val="accent6"/>
                </a:solidFill>
                <a:cs typeface="Arial" panose="020B0604020202020204" pitchFamily="34" charset="0"/>
              </a:rPr>
              <a:t>Drawbacks with this design</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All communication between branches traverses a hub which can lead to bottle-necks.</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Health-checks can’t be used from Hub to direct traffic.</a:t>
            </a:r>
          </a:p>
        </p:txBody>
      </p:sp>
      <p:sp>
        <p:nvSpPr>
          <p:cNvPr id="71" name="TextBox 70">
            <a:extLst>
              <a:ext uri="{FF2B5EF4-FFF2-40B4-BE49-F238E27FC236}">
                <a16:creationId xmlns:a16="http://schemas.microsoft.com/office/drawing/2014/main" id="{FEB27D5F-B9FC-CD4D-95C2-4FEDAF287604}"/>
              </a:ext>
            </a:extLst>
          </p:cNvPr>
          <p:cNvSpPr txBox="1"/>
          <p:nvPr/>
        </p:nvSpPr>
        <p:spPr>
          <a:xfrm>
            <a:off x="8250712" y="2955027"/>
            <a:ext cx="3895678" cy="1068754"/>
          </a:xfrm>
          <a:custGeom>
            <a:avLst/>
            <a:gdLst>
              <a:gd name="connsiteX0" fmla="*/ 0 w 3895678"/>
              <a:gd name="connsiteY0" fmla="*/ 0 h 1068754"/>
              <a:gd name="connsiteX1" fmla="*/ 610323 w 3895678"/>
              <a:gd name="connsiteY1" fmla="*/ 0 h 1068754"/>
              <a:gd name="connsiteX2" fmla="*/ 1142732 w 3895678"/>
              <a:gd name="connsiteY2" fmla="*/ 0 h 1068754"/>
              <a:gd name="connsiteX3" fmla="*/ 1714098 w 3895678"/>
              <a:gd name="connsiteY3" fmla="*/ 0 h 1068754"/>
              <a:gd name="connsiteX4" fmla="*/ 2402335 w 3895678"/>
              <a:gd name="connsiteY4" fmla="*/ 0 h 1068754"/>
              <a:gd name="connsiteX5" fmla="*/ 3012658 w 3895678"/>
              <a:gd name="connsiteY5" fmla="*/ 0 h 1068754"/>
              <a:gd name="connsiteX6" fmla="*/ 3895678 w 3895678"/>
              <a:gd name="connsiteY6" fmla="*/ 0 h 1068754"/>
              <a:gd name="connsiteX7" fmla="*/ 3895678 w 3895678"/>
              <a:gd name="connsiteY7" fmla="*/ 545065 h 1068754"/>
              <a:gd name="connsiteX8" fmla="*/ 3895678 w 3895678"/>
              <a:gd name="connsiteY8" fmla="*/ 1068754 h 1068754"/>
              <a:gd name="connsiteX9" fmla="*/ 3246398 w 3895678"/>
              <a:gd name="connsiteY9" fmla="*/ 1068754 h 1068754"/>
              <a:gd name="connsiteX10" fmla="*/ 2675032 w 3895678"/>
              <a:gd name="connsiteY10" fmla="*/ 1068754 h 1068754"/>
              <a:gd name="connsiteX11" fmla="*/ 1947839 w 3895678"/>
              <a:gd name="connsiteY11" fmla="*/ 1068754 h 1068754"/>
              <a:gd name="connsiteX12" fmla="*/ 1337516 w 3895678"/>
              <a:gd name="connsiteY12" fmla="*/ 1068754 h 1068754"/>
              <a:gd name="connsiteX13" fmla="*/ 805107 w 3895678"/>
              <a:gd name="connsiteY13" fmla="*/ 1068754 h 1068754"/>
              <a:gd name="connsiteX14" fmla="*/ 0 w 3895678"/>
              <a:gd name="connsiteY14" fmla="*/ 1068754 h 1068754"/>
              <a:gd name="connsiteX15" fmla="*/ 0 w 3895678"/>
              <a:gd name="connsiteY15" fmla="*/ 555752 h 1068754"/>
              <a:gd name="connsiteX16" fmla="*/ 0 w 3895678"/>
              <a:gd name="connsiteY16" fmla="*/ 0 h 106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5678" h="1068754" fill="none" extrusionOk="0">
                <a:moveTo>
                  <a:pt x="0" y="0"/>
                </a:moveTo>
                <a:cubicBezTo>
                  <a:pt x="177495" y="-19512"/>
                  <a:pt x="391052" y="-14223"/>
                  <a:pt x="610323" y="0"/>
                </a:cubicBezTo>
                <a:cubicBezTo>
                  <a:pt x="829594" y="14223"/>
                  <a:pt x="946208" y="1592"/>
                  <a:pt x="1142732" y="0"/>
                </a:cubicBezTo>
                <a:cubicBezTo>
                  <a:pt x="1339256" y="-1592"/>
                  <a:pt x="1582231" y="-24062"/>
                  <a:pt x="1714098" y="0"/>
                </a:cubicBezTo>
                <a:cubicBezTo>
                  <a:pt x="1845965" y="24062"/>
                  <a:pt x="2142798" y="-10972"/>
                  <a:pt x="2402335" y="0"/>
                </a:cubicBezTo>
                <a:cubicBezTo>
                  <a:pt x="2661872" y="10972"/>
                  <a:pt x="2752118" y="-12041"/>
                  <a:pt x="3012658" y="0"/>
                </a:cubicBezTo>
                <a:cubicBezTo>
                  <a:pt x="3273198" y="12041"/>
                  <a:pt x="3626394" y="-32862"/>
                  <a:pt x="3895678" y="0"/>
                </a:cubicBezTo>
                <a:cubicBezTo>
                  <a:pt x="3883399" y="114867"/>
                  <a:pt x="3890877" y="413373"/>
                  <a:pt x="3895678" y="545065"/>
                </a:cubicBezTo>
                <a:cubicBezTo>
                  <a:pt x="3900479" y="676758"/>
                  <a:pt x="3909116" y="920666"/>
                  <a:pt x="3895678" y="1068754"/>
                </a:cubicBezTo>
                <a:cubicBezTo>
                  <a:pt x="3601020" y="1097474"/>
                  <a:pt x="3422931" y="1088294"/>
                  <a:pt x="3246398" y="1068754"/>
                </a:cubicBezTo>
                <a:cubicBezTo>
                  <a:pt x="3069865" y="1049214"/>
                  <a:pt x="2881132" y="1063057"/>
                  <a:pt x="2675032" y="1068754"/>
                </a:cubicBezTo>
                <a:cubicBezTo>
                  <a:pt x="2468932" y="1074451"/>
                  <a:pt x="2288662" y="1038634"/>
                  <a:pt x="1947839" y="1068754"/>
                </a:cubicBezTo>
                <a:cubicBezTo>
                  <a:pt x="1607016" y="1098874"/>
                  <a:pt x="1522465" y="1074968"/>
                  <a:pt x="1337516" y="1068754"/>
                </a:cubicBezTo>
                <a:cubicBezTo>
                  <a:pt x="1152567" y="1062540"/>
                  <a:pt x="1024768" y="1088041"/>
                  <a:pt x="805107" y="1068754"/>
                </a:cubicBezTo>
                <a:cubicBezTo>
                  <a:pt x="585446" y="1049467"/>
                  <a:pt x="241949" y="1040529"/>
                  <a:pt x="0" y="1068754"/>
                </a:cubicBezTo>
                <a:cubicBezTo>
                  <a:pt x="23361" y="850901"/>
                  <a:pt x="-1695" y="683802"/>
                  <a:pt x="0" y="555752"/>
                </a:cubicBezTo>
                <a:cubicBezTo>
                  <a:pt x="1695" y="427702"/>
                  <a:pt x="13409" y="162975"/>
                  <a:pt x="0" y="0"/>
                </a:cubicBezTo>
                <a:close/>
              </a:path>
              <a:path w="3895678" h="1068754" stroke="0" extrusionOk="0">
                <a:moveTo>
                  <a:pt x="0" y="0"/>
                </a:moveTo>
                <a:cubicBezTo>
                  <a:pt x="241619" y="26042"/>
                  <a:pt x="431933" y="-24390"/>
                  <a:pt x="610323" y="0"/>
                </a:cubicBezTo>
                <a:cubicBezTo>
                  <a:pt x="788713" y="24390"/>
                  <a:pt x="877122" y="-9616"/>
                  <a:pt x="1142732" y="0"/>
                </a:cubicBezTo>
                <a:cubicBezTo>
                  <a:pt x="1408342" y="9616"/>
                  <a:pt x="1618886" y="23541"/>
                  <a:pt x="1869925" y="0"/>
                </a:cubicBezTo>
                <a:cubicBezTo>
                  <a:pt x="2120964" y="-23541"/>
                  <a:pt x="2187454" y="-21356"/>
                  <a:pt x="2480248" y="0"/>
                </a:cubicBezTo>
                <a:cubicBezTo>
                  <a:pt x="2773042" y="21356"/>
                  <a:pt x="2842843" y="-19086"/>
                  <a:pt x="3090571" y="0"/>
                </a:cubicBezTo>
                <a:cubicBezTo>
                  <a:pt x="3338299" y="19086"/>
                  <a:pt x="3639011" y="-15138"/>
                  <a:pt x="3895678" y="0"/>
                </a:cubicBezTo>
                <a:cubicBezTo>
                  <a:pt x="3896239" y="157040"/>
                  <a:pt x="3881809" y="399673"/>
                  <a:pt x="3895678" y="513002"/>
                </a:cubicBezTo>
                <a:cubicBezTo>
                  <a:pt x="3909547" y="626331"/>
                  <a:pt x="3898480" y="858817"/>
                  <a:pt x="3895678" y="1068754"/>
                </a:cubicBezTo>
                <a:cubicBezTo>
                  <a:pt x="3657822" y="1068801"/>
                  <a:pt x="3444602" y="1052677"/>
                  <a:pt x="3324312" y="1068754"/>
                </a:cubicBezTo>
                <a:cubicBezTo>
                  <a:pt x="3204022" y="1084831"/>
                  <a:pt x="2981593" y="1076980"/>
                  <a:pt x="2675032" y="1068754"/>
                </a:cubicBezTo>
                <a:cubicBezTo>
                  <a:pt x="2368471" y="1060528"/>
                  <a:pt x="2181576" y="1085429"/>
                  <a:pt x="2025753" y="1068754"/>
                </a:cubicBezTo>
                <a:cubicBezTo>
                  <a:pt x="1869930" y="1052079"/>
                  <a:pt x="1720195" y="1098578"/>
                  <a:pt x="1415430" y="1068754"/>
                </a:cubicBezTo>
                <a:cubicBezTo>
                  <a:pt x="1110665" y="1038930"/>
                  <a:pt x="985104" y="1070897"/>
                  <a:pt x="688236" y="1068754"/>
                </a:cubicBezTo>
                <a:cubicBezTo>
                  <a:pt x="391368" y="1066611"/>
                  <a:pt x="321736" y="1089051"/>
                  <a:pt x="0" y="1068754"/>
                </a:cubicBezTo>
                <a:cubicBezTo>
                  <a:pt x="15462" y="940091"/>
                  <a:pt x="22766" y="778167"/>
                  <a:pt x="0" y="555752"/>
                </a:cubicBezTo>
                <a:cubicBezTo>
                  <a:pt x="-22766" y="333337"/>
                  <a:pt x="-10446" y="181641"/>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100" b="1" i="1" dirty="0">
                <a:solidFill>
                  <a:schemeClr val="accent2"/>
                </a:solidFill>
                <a:cs typeface="Arial" panose="020B0604020202020204" pitchFamily="34" charset="0"/>
              </a:rPr>
              <a:t>Suitable For</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Customers who have voice/video/real-time comms across private networks between branches.</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Backups and other traffic between branches.</a:t>
            </a:r>
          </a:p>
          <a:p>
            <a:pPr marL="285750" indent="-285750" defTabSz="457189">
              <a:lnSpc>
                <a:spcPct val="95000"/>
              </a:lnSpc>
              <a:spcAft>
                <a:spcPts val="600"/>
              </a:spcAft>
              <a:buFont typeface="Arial" panose="020B0604020202020204" pitchFamily="34" charset="0"/>
              <a:buChar char="•"/>
            </a:pPr>
            <a:r>
              <a:rPr lang="en-US" sz="1000" dirty="0">
                <a:solidFill>
                  <a:schemeClr val="accent2"/>
                </a:solidFill>
                <a:cs typeface="Arial" panose="020B0604020202020204" pitchFamily="34" charset="0"/>
              </a:rPr>
              <a:t>Enterprise branch/site use-cases.</a:t>
            </a:r>
          </a:p>
        </p:txBody>
      </p:sp>
      <p:sp>
        <p:nvSpPr>
          <p:cNvPr id="72" name="TextBox 71">
            <a:extLst>
              <a:ext uri="{FF2B5EF4-FFF2-40B4-BE49-F238E27FC236}">
                <a16:creationId xmlns:a16="http://schemas.microsoft.com/office/drawing/2014/main" id="{7486D6A7-65DB-5F42-B373-28104DFEB008}"/>
              </a:ext>
            </a:extLst>
          </p:cNvPr>
          <p:cNvSpPr txBox="1"/>
          <p:nvPr/>
        </p:nvSpPr>
        <p:spPr>
          <a:xfrm>
            <a:off x="8244123" y="4119356"/>
            <a:ext cx="3909074" cy="838306"/>
          </a:xfrm>
          <a:custGeom>
            <a:avLst/>
            <a:gdLst>
              <a:gd name="connsiteX0" fmla="*/ 0 w 3909074"/>
              <a:gd name="connsiteY0" fmla="*/ 0 h 838306"/>
              <a:gd name="connsiteX1" fmla="*/ 612422 w 3909074"/>
              <a:gd name="connsiteY1" fmla="*/ 0 h 838306"/>
              <a:gd name="connsiteX2" fmla="*/ 1146662 w 3909074"/>
              <a:gd name="connsiteY2" fmla="*/ 0 h 838306"/>
              <a:gd name="connsiteX3" fmla="*/ 1719993 w 3909074"/>
              <a:gd name="connsiteY3" fmla="*/ 0 h 838306"/>
              <a:gd name="connsiteX4" fmla="*/ 2410596 w 3909074"/>
              <a:gd name="connsiteY4" fmla="*/ 0 h 838306"/>
              <a:gd name="connsiteX5" fmla="*/ 3023017 w 3909074"/>
              <a:gd name="connsiteY5" fmla="*/ 0 h 838306"/>
              <a:gd name="connsiteX6" fmla="*/ 3909074 w 3909074"/>
              <a:gd name="connsiteY6" fmla="*/ 0 h 838306"/>
              <a:gd name="connsiteX7" fmla="*/ 3909074 w 3909074"/>
              <a:gd name="connsiteY7" fmla="*/ 427536 h 838306"/>
              <a:gd name="connsiteX8" fmla="*/ 3909074 w 3909074"/>
              <a:gd name="connsiteY8" fmla="*/ 838306 h 838306"/>
              <a:gd name="connsiteX9" fmla="*/ 3257562 w 3909074"/>
              <a:gd name="connsiteY9" fmla="*/ 838306 h 838306"/>
              <a:gd name="connsiteX10" fmla="*/ 2684231 w 3909074"/>
              <a:gd name="connsiteY10" fmla="*/ 838306 h 838306"/>
              <a:gd name="connsiteX11" fmla="*/ 1954537 w 3909074"/>
              <a:gd name="connsiteY11" fmla="*/ 838306 h 838306"/>
              <a:gd name="connsiteX12" fmla="*/ 1342115 w 3909074"/>
              <a:gd name="connsiteY12" fmla="*/ 838306 h 838306"/>
              <a:gd name="connsiteX13" fmla="*/ 807875 w 3909074"/>
              <a:gd name="connsiteY13" fmla="*/ 838306 h 838306"/>
              <a:gd name="connsiteX14" fmla="*/ 0 w 3909074"/>
              <a:gd name="connsiteY14" fmla="*/ 838306 h 838306"/>
              <a:gd name="connsiteX15" fmla="*/ 0 w 3909074"/>
              <a:gd name="connsiteY15" fmla="*/ 435919 h 838306"/>
              <a:gd name="connsiteX16" fmla="*/ 0 w 3909074"/>
              <a:gd name="connsiteY16" fmla="*/ 0 h 83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074" h="838306" fill="none" extrusionOk="0">
                <a:moveTo>
                  <a:pt x="0" y="0"/>
                </a:moveTo>
                <a:cubicBezTo>
                  <a:pt x="179504" y="-9598"/>
                  <a:pt x="312382" y="-9881"/>
                  <a:pt x="612422" y="0"/>
                </a:cubicBezTo>
                <a:cubicBezTo>
                  <a:pt x="912462" y="9881"/>
                  <a:pt x="1022986" y="5785"/>
                  <a:pt x="1146662" y="0"/>
                </a:cubicBezTo>
                <a:cubicBezTo>
                  <a:pt x="1270338" y="-5785"/>
                  <a:pt x="1572376" y="-10365"/>
                  <a:pt x="1719993" y="0"/>
                </a:cubicBezTo>
                <a:cubicBezTo>
                  <a:pt x="1867610" y="10365"/>
                  <a:pt x="2207211" y="-25908"/>
                  <a:pt x="2410596" y="0"/>
                </a:cubicBezTo>
                <a:cubicBezTo>
                  <a:pt x="2613981" y="25908"/>
                  <a:pt x="2806285" y="-23329"/>
                  <a:pt x="3023017" y="0"/>
                </a:cubicBezTo>
                <a:cubicBezTo>
                  <a:pt x="3239749" y="23329"/>
                  <a:pt x="3644427" y="-25536"/>
                  <a:pt x="3909074" y="0"/>
                </a:cubicBezTo>
                <a:cubicBezTo>
                  <a:pt x="3919178" y="132940"/>
                  <a:pt x="3907228" y="250193"/>
                  <a:pt x="3909074" y="427536"/>
                </a:cubicBezTo>
                <a:cubicBezTo>
                  <a:pt x="3910920" y="604879"/>
                  <a:pt x="3894573" y="743746"/>
                  <a:pt x="3909074" y="838306"/>
                </a:cubicBezTo>
                <a:cubicBezTo>
                  <a:pt x="3698904" y="840610"/>
                  <a:pt x="3405435" y="866206"/>
                  <a:pt x="3257562" y="838306"/>
                </a:cubicBezTo>
                <a:cubicBezTo>
                  <a:pt x="3109689" y="810406"/>
                  <a:pt x="2925097" y="863484"/>
                  <a:pt x="2684231" y="838306"/>
                </a:cubicBezTo>
                <a:cubicBezTo>
                  <a:pt x="2443365" y="813128"/>
                  <a:pt x="2241430" y="837670"/>
                  <a:pt x="1954537" y="838306"/>
                </a:cubicBezTo>
                <a:cubicBezTo>
                  <a:pt x="1667644" y="838942"/>
                  <a:pt x="1557595" y="829176"/>
                  <a:pt x="1342115" y="838306"/>
                </a:cubicBezTo>
                <a:cubicBezTo>
                  <a:pt x="1126635" y="847436"/>
                  <a:pt x="959813" y="864373"/>
                  <a:pt x="807875" y="838306"/>
                </a:cubicBezTo>
                <a:cubicBezTo>
                  <a:pt x="655937" y="812239"/>
                  <a:pt x="164522" y="814999"/>
                  <a:pt x="0" y="838306"/>
                </a:cubicBezTo>
                <a:cubicBezTo>
                  <a:pt x="-4639" y="754101"/>
                  <a:pt x="5132" y="613913"/>
                  <a:pt x="0" y="435919"/>
                </a:cubicBezTo>
                <a:cubicBezTo>
                  <a:pt x="-5132" y="257925"/>
                  <a:pt x="7244" y="142269"/>
                  <a:pt x="0" y="0"/>
                </a:cubicBezTo>
                <a:close/>
              </a:path>
              <a:path w="3909074" h="838306" stroke="0" extrusionOk="0">
                <a:moveTo>
                  <a:pt x="0" y="0"/>
                </a:moveTo>
                <a:cubicBezTo>
                  <a:pt x="176998" y="23162"/>
                  <a:pt x="379522" y="-9955"/>
                  <a:pt x="612422" y="0"/>
                </a:cubicBezTo>
                <a:cubicBezTo>
                  <a:pt x="845322" y="9955"/>
                  <a:pt x="931002" y="-13567"/>
                  <a:pt x="1146662" y="0"/>
                </a:cubicBezTo>
                <a:cubicBezTo>
                  <a:pt x="1362322" y="13567"/>
                  <a:pt x="1613783" y="22601"/>
                  <a:pt x="1876356" y="0"/>
                </a:cubicBezTo>
                <a:cubicBezTo>
                  <a:pt x="2138929" y="-22601"/>
                  <a:pt x="2220445" y="3067"/>
                  <a:pt x="2488777" y="0"/>
                </a:cubicBezTo>
                <a:cubicBezTo>
                  <a:pt x="2757109" y="-3067"/>
                  <a:pt x="2830780" y="-8591"/>
                  <a:pt x="3101199" y="0"/>
                </a:cubicBezTo>
                <a:cubicBezTo>
                  <a:pt x="3371618" y="8591"/>
                  <a:pt x="3659815" y="18160"/>
                  <a:pt x="3909074" y="0"/>
                </a:cubicBezTo>
                <a:cubicBezTo>
                  <a:pt x="3902577" y="82217"/>
                  <a:pt x="3927414" y="317870"/>
                  <a:pt x="3909074" y="402387"/>
                </a:cubicBezTo>
                <a:cubicBezTo>
                  <a:pt x="3890734" y="486904"/>
                  <a:pt x="3901683" y="624844"/>
                  <a:pt x="3909074" y="838306"/>
                </a:cubicBezTo>
                <a:cubicBezTo>
                  <a:pt x="3624972" y="859138"/>
                  <a:pt x="3610990" y="815937"/>
                  <a:pt x="3335743" y="838306"/>
                </a:cubicBezTo>
                <a:cubicBezTo>
                  <a:pt x="3060496" y="860675"/>
                  <a:pt x="2879174" y="855396"/>
                  <a:pt x="2684231" y="838306"/>
                </a:cubicBezTo>
                <a:cubicBezTo>
                  <a:pt x="2489288" y="821216"/>
                  <a:pt x="2173997" y="817421"/>
                  <a:pt x="2032718" y="838306"/>
                </a:cubicBezTo>
                <a:cubicBezTo>
                  <a:pt x="1891439" y="859191"/>
                  <a:pt x="1588854" y="811864"/>
                  <a:pt x="1420297" y="838306"/>
                </a:cubicBezTo>
                <a:cubicBezTo>
                  <a:pt x="1251740" y="864748"/>
                  <a:pt x="938491" y="870068"/>
                  <a:pt x="690603" y="838306"/>
                </a:cubicBezTo>
                <a:cubicBezTo>
                  <a:pt x="442715" y="806544"/>
                  <a:pt x="249794" y="849934"/>
                  <a:pt x="0" y="838306"/>
                </a:cubicBezTo>
                <a:cubicBezTo>
                  <a:pt x="-8272" y="661047"/>
                  <a:pt x="1738" y="550788"/>
                  <a:pt x="0" y="435919"/>
                </a:cubicBezTo>
                <a:cubicBezTo>
                  <a:pt x="-1738" y="321050"/>
                  <a:pt x="-20770" y="99833"/>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rgbClr val="00B050"/>
                </a:solidFill>
                <a:cs typeface="Arial" panose="020B0604020202020204" pitchFamily="34" charset="0"/>
              </a:rPr>
              <a:t>Benefits this design brings</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Every site can communicate with each-other via on-demand tunnels. Very efficient.</a:t>
            </a:r>
          </a:p>
          <a:p>
            <a:pPr marL="171450" indent="-171450" defTabSz="457189">
              <a:lnSpc>
                <a:spcPct val="95000"/>
              </a:lnSpc>
              <a:spcAft>
                <a:spcPts val="600"/>
              </a:spcAft>
              <a:buFont typeface="Arial" panose="020B0604020202020204" pitchFamily="34" charset="0"/>
              <a:buChar char="•"/>
            </a:pPr>
            <a:r>
              <a:rPr lang="en-US" sz="1000" dirty="0">
                <a:solidFill>
                  <a:srgbClr val="00B050"/>
                </a:solidFill>
                <a:cs typeface="Arial" panose="020B0604020202020204" pitchFamily="34" charset="0"/>
              </a:rPr>
              <a:t>Site-to-Site traffic can use on-demand health-checks.</a:t>
            </a:r>
          </a:p>
        </p:txBody>
      </p:sp>
      <p:sp>
        <p:nvSpPr>
          <p:cNvPr id="74" name="TextBox 73">
            <a:extLst>
              <a:ext uri="{FF2B5EF4-FFF2-40B4-BE49-F238E27FC236}">
                <a16:creationId xmlns:a16="http://schemas.microsoft.com/office/drawing/2014/main" id="{2DF72A42-7C3D-4D4C-9E5E-8E4487C32B24}"/>
              </a:ext>
            </a:extLst>
          </p:cNvPr>
          <p:cNvSpPr txBox="1"/>
          <p:nvPr/>
        </p:nvSpPr>
        <p:spPr>
          <a:xfrm>
            <a:off x="8259003" y="5091015"/>
            <a:ext cx="3887387" cy="915251"/>
          </a:xfrm>
          <a:custGeom>
            <a:avLst/>
            <a:gdLst>
              <a:gd name="connsiteX0" fmla="*/ 0 w 3887387"/>
              <a:gd name="connsiteY0" fmla="*/ 0 h 915251"/>
              <a:gd name="connsiteX1" fmla="*/ 609024 w 3887387"/>
              <a:gd name="connsiteY1" fmla="*/ 0 h 915251"/>
              <a:gd name="connsiteX2" fmla="*/ 1140300 w 3887387"/>
              <a:gd name="connsiteY2" fmla="*/ 0 h 915251"/>
              <a:gd name="connsiteX3" fmla="*/ 1710450 w 3887387"/>
              <a:gd name="connsiteY3" fmla="*/ 0 h 915251"/>
              <a:gd name="connsiteX4" fmla="*/ 2397222 w 3887387"/>
              <a:gd name="connsiteY4" fmla="*/ 0 h 915251"/>
              <a:gd name="connsiteX5" fmla="*/ 3006246 w 3887387"/>
              <a:gd name="connsiteY5" fmla="*/ 0 h 915251"/>
              <a:gd name="connsiteX6" fmla="*/ 3887387 w 3887387"/>
              <a:gd name="connsiteY6" fmla="*/ 0 h 915251"/>
              <a:gd name="connsiteX7" fmla="*/ 3887387 w 3887387"/>
              <a:gd name="connsiteY7" fmla="*/ 466778 h 915251"/>
              <a:gd name="connsiteX8" fmla="*/ 3887387 w 3887387"/>
              <a:gd name="connsiteY8" fmla="*/ 915251 h 915251"/>
              <a:gd name="connsiteX9" fmla="*/ 3239489 w 3887387"/>
              <a:gd name="connsiteY9" fmla="*/ 915251 h 915251"/>
              <a:gd name="connsiteX10" fmla="*/ 2669339 w 3887387"/>
              <a:gd name="connsiteY10" fmla="*/ 915251 h 915251"/>
              <a:gd name="connsiteX11" fmla="*/ 1943694 w 3887387"/>
              <a:gd name="connsiteY11" fmla="*/ 915251 h 915251"/>
              <a:gd name="connsiteX12" fmla="*/ 1334670 w 3887387"/>
              <a:gd name="connsiteY12" fmla="*/ 915251 h 915251"/>
              <a:gd name="connsiteX13" fmla="*/ 803393 w 3887387"/>
              <a:gd name="connsiteY13" fmla="*/ 915251 h 915251"/>
              <a:gd name="connsiteX14" fmla="*/ 0 w 3887387"/>
              <a:gd name="connsiteY14" fmla="*/ 915251 h 915251"/>
              <a:gd name="connsiteX15" fmla="*/ 0 w 3887387"/>
              <a:gd name="connsiteY15" fmla="*/ 475931 h 915251"/>
              <a:gd name="connsiteX16" fmla="*/ 0 w 3887387"/>
              <a:gd name="connsiteY16" fmla="*/ 0 h 91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7387" h="915251" fill="none" extrusionOk="0">
                <a:moveTo>
                  <a:pt x="0" y="0"/>
                </a:moveTo>
                <a:cubicBezTo>
                  <a:pt x="230378" y="-19362"/>
                  <a:pt x="338587" y="-20033"/>
                  <a:pt x="609024" y="0"/>
                </a:cubicBezTo>
                <a:cubicBezTo>
                  <a:pt x="879461" y="20033"/>
                  <a:pt x="877581" y="-3349"/>
                  <a:pt x="1140300" y="0"/>
                </a:cubicBezTo>
                <a:cubicBezTo>
                  <a:pt x="1403019" y="3349"/>
                  <a:pt x="1463756" y="28351"/>
                  <a:pt x="1710450" y="0"/>
                </a:cubicBezTo>
                <a:cubicBezTo>
                  <a:pt x="1957144" y="-28351"/>
                  <a:pt x="2153454" y="-8190"/>
                  <a:pt x="2397222" y="0"/>
                </a:cubicBezTo>
                <a:cubicBezTo>
                  <a:pt x="2640990" y="8190"/>
                  <a:pt x="2715095" y="-22312"/>
                  <a:pt x="3006246" y="0"/>
                </a:cubicBezTo>
                <a:cubicBezTo>
                  <a:pt x="3297397" y="22312"/>
                  <a:pt x="3643710" y="21169"/>
                  <a:pt x="3887387" y="0"/>
                </a:cubicBezTo>
                <a:cubicBezTo>
                  <a:pt x="3883290" y="170982"/>
                  <a:pt x="3903445" y="307439"/>
                  <a:pt x="3887387" y="466778"/>
                </a:cubicBezTo>
                <a:cubicBezTo>
                  <a:pt x="3871329" y="626117"/>
                  <a:pt x="3908639" y="712853"/>
                  <a:pt x="3887387" y="915251"/>
                </a:cubicBezTo>
                <a:cubicBezTo>
                  <a:pt x="3694488" y="909054"/>
                  <a:pt x="3507242" y="890587"/>
                  <a:pt x="3239489" y="915251"/>
                </a:cubicBezTo>
                <a:cubicBezTo>
                  <a:pt x="2971736" y="939915"/>
                  <a:pt x="2884138" y="887815"/>
                  <a:pt x="2669339" y="915251"/>
                </a:cubicBezTo>
                <a:cubicBezTo>
                  <a:pt x="2454540" y="942688"/>
                  <a:pt x="2218543" y="904222"/>
                  <a:pt x="1943694" y="915251"/>
                </a:cubicBezTo>
                <a:cubicBezTo>
                  <a:pt x="1668845" y="926280"/>
                  <a:pt x="1471702" y="941676"/>
                  <a:pt x="1334670" y="915251"/>
                </a:cubicBezTo>
                <a:cubicBezTo>
                  <a:pt x="1197638" y="888826"/>
                  <a:pt x="1068745" y="910855"/>
                  <a:pt x="803393" y="915251"/>
                </a:cubicBezTo>
                <a:cubicBezTo>
                  <a:pt x="538041" y="919647"/>
                  <a:pt x="294379" y="939985"/>
                  <a:pt x="0" y="915251"/>
                </a:cubicBezTo>
                <a:cubicBezTo>
                  <a:pt x="-17746" y="786446"/>
                  <a:pt x="-19662" y="610560"/>
                  <a:pt x="0" y="475931"/>
                </a:cubicBezTo>
                <a:cubicBezTo>
                  <a:pt x="19662" y="341302"/>
                  <a:pt x="-18211" y="228261"/>
                  <a:pt x="0" y="0"/>
                </a:cubicBezTo>
                <a:close/>
              </a:path>
              <a:path w="3887387" h="915251" stroke="0" extrusionOk="0">
                <a:moveTo>
                  <a:pt x="0" y="0"/>
                </a:moveTo>
                <a:cubicBezTo>
                  <a:pt x="156152" y="6659"/>
                  <a:pt x="403997" y="-12138"/>
                  <a:pt x="609024" y="0"/>
                </a:cubicBezTo>
                <a:cubicBezTo>
                  <a:pt x="814051" y="12138"/>
                  <a:pt x="992733" y="11893"/>
                  <a:pt x="1140300" y="0"/>
                </a:cubicBezTo>
                <a:cubicBezTo>
                  <a:pt x="1287867" y="-11893"/>
                  <a:pt x="1606384" y="-10672"/>
                  <a:pt x="1865946" y="0"/>
                </a:cubicBezTo>
                <a:cubicBezTo>
                  <a:pt x="2125508" y="10672"/>
                  <a:pt x="2315132" y="1442"/>
                  <a:pt x="2474970" y="0"/>
                </a:cubicBezTo>
                <a:cubicBezTo>
                  <a:pt x="2634808" y="-1442"/>
                  <a:pt x="2818164" y="18606"/>
                  <a:pt x="3083994" y="0"/>
                </a:cubicBezTo>
                <a:cubicBezTo>
                  <a:pt x="3349824" y="-18606"/>
                  <a:pt x="3690168" y="31269"/>
                  <a:pt x="3887387" y="0"/>
                </a:cubicBezTo>
                <a:cubicBezTo>
                  <a:pt x="3889358" y="121999"/>
                  <a:pt x="3894628" y="339772"/>
                  <a:pt x="3887387" y="439320"/>
                </a:cubicBezTo>
                <a:cubicBezTo>
                  <a:pt x="3880146" y="538868"/>
                  <a:pt x="3886516" y="795916"/>
                  <a:pt x="3887387" y="915251"/>
                </a:cubicBezTo>
                <a:cubicBezTo>
                  <a:pt x="3624700" y="939934"/>
                  <a:pt x="3565209" y="919337"/>
                  <a:pt x="3317237" y="915251"/>
                </a:cubicBezTo>
                <a:cubicBezTo>
                  <a:pt x="3069265" y="911166"/>
                  <a:pt x="2858013" y="909554"/>
                  <a:pt x="2669339" y="915251"/>
                </a:cubicBezTo>
                <a:cubicBezTo>
                  <a:pt x="2480665" y="920948"/>
                  <a:pt x="2338596" y="925369"/>
                  <a:pt x="2021441" y="915251"/>
                </a:cubicBezTo>
                <a:cubicBezTo>
                  <a:pt x="1704286" y="905133"/>
                  <a:pt x="1632755" y="926156"/>
                  <a:pt x="1412417" y="915251"/>
                </a:cubicBezTo>
                <a:cubicBezTo>
                  <a:pt x="1192079" y="904346"/>
                  <a:pt x="888502" y="934289"/>
                  <a:pt x="686772" y="915251"/>
                </a:cubicBezTo>
                <a:cubicBezTo>
                  <a:pt x="485042" y="896213"/>
                  <a:pt x="305882" y="938391"/>
                  <a:pt x="0" y="915251"/>
                </a:cubicBezTo>
                <a:cubicBezTo>
                  <a:pt x="20405" y="807615"/>
                  <a:pt x="16906" y="654235"/>
                  <a:pt x="0" y="475931"/>
                </a:cubicBezTo>
                <a:cubicBezTo>
                  <a:pt x="-16906" y="297627"/>
                  <a:pt x="4331" y="154320"/>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defTabSz="457189">
              <a:lnSpc>
                <a:spcPct val="95000"/>
              </a:lnSpc>
              <a:spcAft>
                <a:spcPts val="600"/>
              </a:spcAft>
            </a:pPr>
            <a:r>
              <a:rPr lang="en-US" sz="1050" b="1" i="1" dirty="0">
                <a:solidFill>
                  <a:schemeClr val="accent6"/>
                </a:solidFill>
                <a:cs typeface="Arial" panose="020B0604020202020204" pitchFamily="34" charset="0"/>
              </a:rPr>
              <a:t>Drawbacks with this design</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More configuration is required.</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BGP or OSPF needs to be configured across the Overlays.</a:t>
            </a:r>
          </a:p>
          <a:p>
            <a:pPr marL="171450" indent="-171450" defTabSz="457189">
              <a:lnSpc>
                <a:spcPct val="95000"/>
              </a:lnSpc>
              <a:spcAft>
                <a:spcPts val="600"/>
              </a:spcAft>
              <a:buFont typeface="Arial" panose="020B0604020202020204" pitchFamily="34" charset="0"/>
              <a:buChar char="•"/>
            </a:pPr>
            <a:r>
              <a:rPr lang="en-US" sz="1000" dirty="0">
                <a:solidFill>
                  <a:schemeClr val="accent6"/>
                </a:solidFill>
                <a:cs typeface="Arial" panose="020B0604020202020204" pitchFamily="34" charset="0"/>
              </a:rPr>
              <a:t>More complex to troubleshoot.</a:t>
            </a:r>
          </a:p>
        </p:txBody>
      </p:sp>
      <p:sp>
        <p:nvSpPr>
          <p:cNvPr id="79" name="TextBox 78">
            <a:extLst>
              <a:ext uri="{FF2B5EF4-FFF2-40B4-BE49-F238E27FC236}">
                <a16:creationId xmlns:a16="http://schemas.microsoft.com/office/drawing/2014/main" id="{ED10B389-9645-9144-A234-B3ACCBBCCE27}"/>
              </a:ext>
            </a:extLst>
          </p:cNvPr>
          <p:cNvSpPr txBox="1"/>
          <p:nvPr/>
        </p:nvSpPr>
        <p:spPr>
          <a:xfrm>
            <a:off x="365664" y="970965"/>
            <a:ext cx="3116559" cy="297004"/>
          </a:xfrm>
          <a:prstGeom prst="rect">
            <a:avLst/>
          </a:prstGeom>
          <a:noFill/>
        </p:spPr>
        <p:txBody>
          <a:bodyPr wrap="none" rtlCol="0">
            <a:spAutoFit/>
          </a:bodyPr>
          <a:lstStyle/>
          <a:p>
            <a:pPr algn="ctr" defTabSz="457189">
              <a:lnSpc>
                <a:spcPct val="95000"/>
              </a:lnSpc>
              <a:spcAft>
                <a:spcPts val="600"/>
              </a:spcAft>
            </a:pPr>
            <a:r>
              <a:rPr lang="en-US" sz="1400" b="1" dirty="0">
                <a:solidFill>
                  <a:srgbClr val="000000"/>
                </a:solidFill>
                <a:cs typeface="Arial" panose="020B0604020202020204" pitchFamily="34" charset="0"/>
              </a:rPr>
              <a:t>No Branch-to-Branch Connectivity</a:t>
            </a:r>
          </a:p>
        </p:txBody>
      </p:sp>
      <p:sp>
        <p:nvSpPr>
          <p:cNvPr id="95" name="TextBox 94">
            <a:extLst>
              <a:ext uri="{FF2B5EF4-FFF2-40B4-BE49-F238E27FC236}">
                <a16:creationId xmlns:a16="http://schemas.microsoft.com/office/drawing/2014/main" id="{DC6F95F8-9582-1B47-B636-E7D079818955}"/>
              </a:ext>
            </a:extLst>
          </p:cNvPr>
          <p:cNvSpPr txBox="1"/>
          <p:nvPr/>
        </p:nvSpPr>
        <p:spPr>
          <a:xfrm>
            <a:off x="4839055" y="969942"/>
            <a:ext cx="2401619" cy="297004"/>
          </a:xfrm>
          <a:prstGeom prst="rect">
            <a:avLst/>
          </a:prstGeom>
          <a:noFill/>
        </p:spPr>
        <p:txBody>
          <a:bodyPr wrap="none" rtlCol="0">
            <a:spAutoFit/>
          </a:bodyPr>
          <a:lstStyle/>
          <a:p>
            <a:pPr algn="ctr" defTabSz="457189">
              <a:lnSpc>
                <a:spcPct val="95000"/>
              </a:lnSpc>
              <a:spcAft>
                <a:spcPts val="600"/>
              </a:spcAft>
            </a:pPr>
            <a:r>
              <a:rPr lang="en-US" sz="1400" b="1" dirty="0">
                <a:solidFill>
                  <a:srgbClr val="000000"/>
                </a:solidFill>
                <a:cs typeface="Arial" panose="020B0604020202020204" pitchFamily="34" charset="0"/>
              </a:rPr>
              <a:t>Branch-to-Branch via Hub</a:t>
            </a:r>
          </a:p>
        </p:txBody>
      </p:sp>
      <p:sp>
        <p:nvSpPr>
          <p:cNvPr id="2" name="TextBox 1">
            <a:extLst>
              <a:ext uri="{FF2B5EF4-FFF2-40B4-BE49-F238E27FC236}">
                <a16:creationId xmlns:a16="http://schemas.microsoft.com/office/drawing/2014/main" id="{0CDCA70E-10A6-BA42-8566-CD62CE2E4F24}"/>
              </a:ext>
            </a:extLst>
          </p:cNvPr>
          <p:cNvSpPr txBox="1"/>
          <p:nvPr/>
        </p:nvSpPr>
        <p:spPr>
          <a:xfrm>
            <a:off x="946266" y="1506461"/>
            <a:ext cx="396262"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Hub</a:t>
            </a:r>
          </a:p>
        </p:txBody>
      </p:sp>
      <p:pic>
        <p:nvPicPr>
          <p:cNvPr id="150" name="Picture 279">
            <a:extLst>
              <a:ext uri="{FF2B5EF4-FFF2-40B4-BE49-F238E27FC236}">
                <a16:creationId xmlns:a16="http://schemas.microsoft.com/office/drawing/2014/main" id="{1DA718B9-F3D0-2B4A-A256-4965711740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041" y="2451492"/>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 name="Picture 279">
            <a:extLst>
              <a:ext uri="{FF2B5EF4-FFF2-40B4-BE49-F238E27FC236}">
                <a16:creationId xmlns:a16="http://schemas.microsoft.com/office/drawing/2014/main" id="{8562B29E-EBC2-B44A-BBEB-88F41B4DCA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4249" y="2451492"/>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279">
            <a:extLst>
              <a:ext uri="{FF2B5EF4-FFF2-40B4-BE49-F238E27FC236}">
                <a16:creationId xmlns:a16="http://schemas.microsoft.com/office/drawing/2014/main" id="{A39C0F93-6581-B540-A0B6-9D2625B117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8035" y="2451492"/>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 name="TextBox 152">
            <a:extLst>
              <a:ext uri="{FF2B5EF4-FFF2-40B4-BE49-F238E27FC236}">
                <a16:creationId xmlns:a16="http://schemas.microsoft.com/office/drawing/2014/main" id="{65E73310-DC37-C746-8C50-A3D4C1C744C2}"/>
              </a:ext>
            </a:extLst>
          </p:cNvPr>
          <p:cNvSpPr txBox="1"/>
          <p:nvPr/>
        </p:nvSpPr>
        <p:spPr>
          <a:xfrm>
            <a:off x="837576" y="2722310"/>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Br01</a:t>
            </a:r>
          </a:p>
        </p:txBody>
      </p:sp>
      <p:sp>
        <p:nvSpPr>
          <p:cNvPr id="154" name="TextBox 153">
            <a:extLst>
              <a:ext uri="{FF2B5EF4-FFF2-40B4-BE49-F238E27FC236}">
                <a16:creationId xmlns:a16="http://schemas.microsoft.com/office/drawing/2014/main" id="{353C13F9-A905-5C45-ACA2-D8AAB964E4AA}"/>
              </a:ext>
            </a:extLst>
          </p:cNvPr>
          <p:cNvSpPr txBox="1"/>
          <p:nvPr/>
        </p:nvSpPr>
        <p:spPr>
          <a:xfrm>
            <a:off x="1634249" y="2722310"/>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Br02</a:t>
            </a:r>
          </a:p>
        </p:txBody>
      </p:sp>
      <p:sp>
        <p:nvSpPr>
          <p:cNvPr id="155" name="TextBox 154">
            <a:extLst>
              <a:ext uri="{FF2B5EF4-FFF2-40B4-BE49-F238E27FC236}">
                <a16:creationId xmlns:a16="http://schemas.microsoft.com/office/drawing/2014/main" id="{72DFF6CE-ED34-434C-9BD3-F83B319F6E12}"/>
              </a:ext>
            </a:extLst>
          </p:cNvPr>
          <p:cNvSpPr txBox="1"/>
          <p:nvPr/>
        </p:nvSpPr>
        <p:spPr>
          <a:xfrm>
            <a:off x="2363992" y="2722310"/>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Br03</a:t>
            </a:r>
          </a:p>
        </p:txBody>
      </p:sp>
      <p:cxnSp>
        <p:nvCxnSpPr>
          <p:cNvPr id="6" name="Straight Arrow Connector 5">
            <a:extLst>
              <a:ext uri="{FF2B5EF4-FFF2-40B4-BE49-F238E27FC236}">
                <a16:creationId xmlns:a16="http://schemas.microsoft.com/office/drawing/2014/main" id="{91B50DC3-7343-6E40-931A-E1471B597572}"/>
              </a:ext>
            </a:extLst>
          </p:cNvPr>
          <p:cNvCxnSpPr>
            <a:cxnSpLocks/>
            <a:stCxn id="150" idx="0"/>
          </p:cNvCxnSpPr>
          <p:nvPr/>
        </p:nvCxnSpPr>
        <p:spPr>
          <a:xfrm flipV="1">
            <a:off x="1052161" y="1707053"/>
            <a:ext cx="592894" cy="744439"/>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72A206B-0B9B-0B49-9E33-E3B2444C43D0}"/>
              </a:ext>
            </a:extLst>
          </p:cNvPr>
          <p:cNvCxnSpPr>
            <a:cxnSpLocks/>
            <a:stCxn id="151" idx="0"/>
            <a:endCxn id="80" idx="2"/>
          </p:cNvCxnSpPr>
          <p:nvPr/>
        </p:nvCxnSpPr>
        <p:spPr>
          <a:xfrm flipV="1">
            <a:off x="1834369" y="1731331"/>
            <a:ext cx="57985" cy="720161"/>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85CA2598-B0AC-EA42-B532-672CD866F3FF}"/>
              </a:ext>
            </a:extLst>
          </p:cNvPr>
          <p:cNvCxnSpPr>
            <a:cxnSpLocks/>
            <a:stCxn id="152" idx="0"/>
          </p:cNvCxnSpPr>
          <p:nvPr/>
        </p:nvCxnSpPr>
        <p:spPr>
          <a:xfrm flipH="1" flipV="1">
            <a:off x="2026170" y="1730368"/>
            <a:ext cx="551985" cy="721124"/>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80" name="Picture 79" descr="ISO_Fortigate_1u_Front.png">
            <a:extLst>
              <a:ext uri="{FF2B5EF4-FFF2-40B4-BE49-F238E27FC236}">
                <a16:creationId xmlns:a16="http://schemas.microsoft.com/office/drawing/2014/main" id="{6963DA22-758B-B842-BB44-FE3F4CAF09D8}"/>
              </a:ext>
            </a:extLst>
          </p:cNvPr>
          <p:cNvPicPr>
            <a:picLocks noChangeAspect="1"/>
          </p:cNvPicPr>
          <p:nvPr/>
        </p:nvPicPr>
        <p:blipFill rotWithShape="1">
          <a:blip r:embed="rId3">
            <a:extLst>
              <a:ext uri="{28A0092B-C50C-407E-A947-70E740481C1C}">
                <a14:useLocalDpi xmlns:a14="http://schemas.microsoft.com/office/drawing/2010/main" val="0"/>
              </a:ext>
            </a:extLst>
          </a:blip>
          <a:srcRect t="45592"/>
          <a:stretch/>
        </p:blipFill>
        <p:spPr>
          <a:xfrm>
            <a:off x="1373445" y="1536923"/>
            <a:ext cx="1037818" cy="194408"/>
          </a:xfrm>
          <a:prstGeom prst="rect">
            <a:avLst/>
          </a:prstGeom>
        </p:spPr>
      </p:pic>
      <p:sp>
        <p:nvSpPr>
          <p:cNvPr id="170" name="TextBox 169">
            <a:extLst>
              <a:ext uri="{FF2B5EF4-FFF2-40B4-BE49-F238E27FC236}">
                <a16:creationId xmlns:a16="http://schemas.microsoft.com/office/drawing/2014/main" id="{7545CA30-280E-2342-82DC-5163B05C8BE7}"/>
              </a:ext>
            </a:extLst>
          </p:cNvPr>
          <p:cNvSpPr txBox="1"/>
          <p:nvPr/>
        </p:nvSpPr>
        <p:spPr>
          <a:xfrm>
            <a:off x="5268149" y="1505437"/>
            <a:ext cx="396262"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Hub</a:t>
            </a:r>
          </a:p>
        </p:txBody>
      </p:sp>
      <p:pic>
        <p:nvPicPr>
          <p:cNvPr id="171" name="Picture 279">
            <a:extLst>
              <a:ext uri="{FF2B5EF4-FFF2-40B4-BE49-F238E27FC236}">
                <a16:creationId xmlns:a16="http://schemas.microsoft.com/office/drawing/2014/main" id="{1C3E7EB1-4629-9144-92FE-41F6223BF3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924" y="2450468"/>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 name="Picture 279">
            <a:extLst>
              <a:ext uri="{FF2B5EF4-FFF2-40B4-BE49-F238E27FC236}">
                <a16:creationId xmlns:a16="http://schemas.microsoft.com/office/drawing/2014/main" id="{30085D1F-08E6-2946-A0D8-945E7E8AD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6132" y="2450468"/>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Picture 279">
            <a:extLst>
              <a:ext uri="{FF2B5EF4-FFF2-40B4-BE49-F238E27FC236}">
                <a16:creationId xmlns:a16="http://schemas.microsoft.com/office/drawing/2014/main" id="{71659B40-3C6B-2441-806F-B61560590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918" y="2450468"/>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 name="TextBox 173">
            <a:extLst>
              <a:ext uri="{FF2B5EF4-FFF2-40B4-BE49-F238E27FC236}">
                <a16:creationId xmlns:a16="http://schemas.microsoft.com/office/drawing/2014/main" id="{B234AA97-C187-614E-9368-590887BF7D40}"/>
              </a:ext>
            </a:extLst>
          </p:cNvPr>
          <p:cNvSpPr txBox="1"/>
          <p:nvPr/>
        </p:nvSpPr>
        <p:spPr>
          <a:xfrm>
            <a:off x="5159459" y="2721286"/>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Br01</a:t>
            </a:r>
          </a:p>
        </p:txBody>
      </p:sp>
      <p:sp>
        <p:nvSpPr>
          <p:cNvPr id="175" name="TextBox 174">
            <a:extLst>
              <a:ext uri="{FF2B5EF4-FFF2-40B4-BE49-F238E27FC236}">
                <a16:creationId xmlns:a16="http://schemas.microsoft.com/office/drawing/2014/main" id="{EC441685-2213-F841-AFEE-9CD632262282}"/>
              </a:ext>
            </a:extLst>
          </p:cNvPr>
          <p:cNvSpPr txBox="1"/>
          <p:nvPr/>
        </p:nvSpPr>
        <p:spPr>
          <a:xfrm>
            <a:off x="5956132" y="2721286"/>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Br02</a:t>
            </a:r>
          </a:p>
        </p:txBody>
      </p:sp>
      <p:sp>
        <p:nvSpPr>
          <p:cNvPr id="176" name="TextBox 175">
            <a:extLst>
              <a:ext uri="{FF2B5EF4-FFF2-40B4-BE49-F238E27FC236}">
                <a16:creationId xmlns:a16="http://schemas.microsoft.com/office/drawing/2014/main" id="{9161F4B5-1D1D-F24E-B041-A76AB9BB3DD0}"/>
              </a:ext>
            </a:extLst>
          </p:cNvPr>
          <p:cNvSpPr txBox="1"/>
          <p:nvPr/>
        </p:nvSpPr>
        <p:spPr>
          <a:xfrm>
            <a:off x="6685875" y="2721286"/>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Br03</a:t>
            </a:r>
          </a:p>
        </p:txBody>
      </p:sp>
      <p:cxnSp>
        <p:nvCxnSpPr>
          <p:cNvPr id="177" name="Straight Arrow Connector 176">
            <a:extLst>
              <a:ext uri="{FF2B5EF4-FFF2-40B4-BE49-F238E27FC236}">
                <a16:creationId xmlns:a16="http://schemas.microsoft.com/office/drawing/2014/main" id="{CC8A700F-41F5-B144-85FA-1DF24E0F4EF7}"/>
              </a:ext>
            </a:extLst>
          </p:cNvPr>
          <p:cNvCxnSpPr>
            <a:cxnSpLocks/>
            <a:stCxn id="171" idx="0"/>
          </p:cNvCxnSpPr>
          <p:nvPr/>
        </p:nvCxnSpPr>
        <p:spPr>
          <a:xfrm flipV="1">
            <a:off x="5374044" y="1706029"/>
            <a:ext cx="592894" cy="744439"/>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672F56A0-82FA-9A4E-8AE2-564BD1D03567}"/>
              </a:ext>
            </a:extLst>
          </p:cNvPr>
          <p:cNvCxnSpPr>
            <a:cxnSpLocks/>
            <a:stCxn id="172" idx="0"/>
            <a:endCxn id="180" idx="2"/>
          </p:cNvCxnSpPr>
          <p:nvPr/>
        </p:nvCxnSpPr>
        <p:spPr>
          <a:xfrm flipH="1" flipV="1">
            <a:off x="6152062" y="1730368"/>
            <a:ext cx="4190" cy="720100"/>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DD8B82BB-4D4F-2347-8FDB-1E17817FA11D}"/>
              </a:ext>
            </a:extLst>
          </p:cNvPr>
          <p:cNvCxnSpPr>
            <a:cxnSpLocks/>
            <a:stCxn id="173" idx="0"/>
          </p:cNvCxnSpPr>
          <p:nvPr/>
        </p:nvCxnSpPr>
        <p:spPr>
          <a:xfrm flipH="1" flipV="1">
            <a:off x="6348053" y="1729344"/>
            <a:ext cx="551985" cy="721124"/>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482D1209-E87F-404D-BF8D-99F05EC06AAB}"/>
              </a:ext>
            </a:extLst>
          </p:cNvPr>
          <p:cNvCxnSpPr>
            <a:cxnSpLocks/>
          </p:cNvCxnSpPr>
          <p:nvPr/>
        </p:nvCxnSpPr>
        <p:spPr>
          <a:xfrm rot="5400000" flipH="1" flipV="1">
            <a:off x="5892469" y="2059364"/>
            <a:ext cx="12700" cy="782208"/>
          </a:xfrm>
          <a:prstGeom prst="curvedConnector3">
            <a:avLst>
              <a:gd name="adj1" fmla="val 6356961"/>
            </a:avLst>
          </a:prstGeom>
          <a:ln w="12700">
            <a:solidFill>
              <a:schemeClr val="accent5">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0" name="Picture 179" descr="ISO_Fortigate_1u_Front.png">
            <a:extLst>
              <a:ext uri="{FF2B5EF4-FFF2-40B4-BE49-F238E27FC236}">
                <a16:creationId xmlns:a16="http://schemas.microsoft.com/office/drawing/2014/main" id="{72AD3F4D-77AE-BD40-9F09-CAD726634D68}"/>
              </a:ext>
            </a:extLst>
          </p:cNvPr>
          <p:cNvPicPr>
            <a:picLocks noChangeAspect="1"/>
          </p:cNvPicPr>
          <p:nvPr/>
        </p:nvPicPr>
        <p:blipFill rotWithShape="1">
          <a:blip r:embed="rId3">
            <a:extLst>
              <a:ext uri="{28A0092B-C50C-407E-A947-70E740481C1C}">
                <a14:useLocalDpi xmlns:a14="http://schemas.microsoft.com/office/drawing/2010/main" val="0"/>
              </a:ext>
            </a:extLst>
          </a:blip>
          <a:srcRect t="45592"/>
          <a:stretch/>
        </p:blipFill>
        <p:spPr>
          <a:xfrm>
            <a:off x="5633153" y="1535960"/>
            <a:ext cx="1037818" cy="194408"/>
          </a:xfrm>
          <a:prstGeom prst="rect">
            <a:avLst/>
          </a:prstGeom>
        </p:spPr>
      </p:pic>
      <p:sp>
        <p:nvSpPr>
          <p:cNvPr id="181" name="TextBox 180">
            <a:extLst>
              <a:ext uri="{FF2B5EF4-FFF2-40B4-BE49-F238E27FC236}">
                <a16:creationId xmlns:a16="http://schemas.microsoft.com/office/drawing/2014/main" id="{21783263-3B95-5647-ADAC-F736A7BCE7B4}"/>
              </a:ext>
            </a:extLst>
          </p:cNvPr>
          <p:cNvSpPr txBox="1"/>
          <p:nvPr/>
        </p:nvSpPr>
        <p:spPr>
          <a:xfrm>
            <a:off x="4219663" y="1778497"/>
            <a:ext cx="1259968" cy="871008"/>
          </a:xfrm>
          <a:prstGeom prst="rect">
            <a:avLst/>
          </a:prstGeom>
          <a:noFill/>
        </p:spPr>
        <p:txBody>
          <a:bodyPr wrap="square" rtlCol="0">
            <a:spAutoFit/>
          </a:bodyPr>
          <a:lstStyle/>
          <a:p>
            <a:pPr defTabSz="457189">
              <a:lnSpc>
                <a:spcPct val="95000"/>
              </a:lnSpc>
              <a:spcAft>
                <a:spcPts val="600"/>
              </a:spcAft>
            </a:pPr>
            <a:r>
              <a:rPr lang="en-US" sz="800" dirty="0">
                <a:solidFill>
                  <a:srgbClr val="000000"/>
                </a:solidFill>
                <a:latin typeface="Consolas" panose="020B0609020204030204" pitchFamily="49" charset="0"/>
                <a:cs typeface="Consolas" panose="020B0609020204030204" pitchFamily="49" charset="0"/>
              </a:rPr>
              <a:t>Br01 to Br02 flow is accomplished via policy at hub.</a:t>
            </a:r>
          </a:p>
          <a:p>
            <a:pPr defTabSz="457189">
              <a:lnSpc>
                <a:spcPct val="95000"/>
              </a:lnSpc>
              <a:spcAft>
                <a:spcPts val="600"/>
              </a:spcAft>
            </a:pPr>
            <a:r>
              <a:rPr lang="en-US" sz="800" dirty="0">
                <a:solidFill>
                  <a:srgbClr val="000000"/>
                </a:solidFill>
                <a:latin typeface="Consolas" panose="020B0609020204030204" pitchFamily="49" charset="0"/>
                <a:cs typeface="Consolas" panose="020B0609020204030204" pitchFamily="49" charset="0"/>
              </a:rPr>
              <a:t>Traffic between branches traverses the hub.</a:t>
            </a:r>
          </a:p>
        </p:txBody>
      </p:sp>
      <p:sp>
        <p:nvSpPr>
          <p:cNvPr id="182" name="TextBox 181">
            <a:extLst>
              <a:ext uri="{FF2B5EF4-FFF2-40B4-BE49-F238E27FC236}">
                <a16:creationId xmlns:a16="http://schemas.microsoft.com/office/drawing/2014/main" id="{42437C38-24E8-4D49-BD15-74C2D96CA3B3}"/>
              </a:ext>
            </a:extLst>
          </p:cNvPr>
          <p:cNvSpPr txBox="1"/>
          <p:nvPr/>
        </p:nvSpPr>
        <p:spPr>
          <a:xfrm>
            <a:off x="8797745" y="970905"/>
            <a:ext cx="2677080" cy="297004"/>
          </a:xfrm>
          <a:prstGeom prst="rect">
            <a:avLst/>
          </a:prstGeom>
          <a:noFill/>
        </p:spPr>
        <p:txBody>
          <a:bodyPr wrap="none" rtlCol="0">
            <a:spAutoFit/>
          </a:bodyPr>
          <a:lstStyle/>
          <a:p>
            <a:pPr algn="ctr" defTabSz="457189">
              <a:lnSpc>
                <a:spcPct val="95000"/>
              </a:lnSpc>
              <a:spcAft>
                <a:spcPts val="600"/>
              </a:spcAft>
            </a:pPr>
            <a:r>
              <a:rPr lang="en-US" sz="1400" b="1" dirty="0">
                <a:solidFill>
                  <a:srgbClr val="000000"/>
                </a:solidFill>
                <a:cs typeface="Arial" panose="020B0604020202020204" pitchFamily="34" charset="0"/>
              </a:rPr>
              <a:t>Branch-to-Branch via ADVPN</a:t>
            </a:r>
          </a:p>
        </p:txBody>
      </p:sp>
      <p:sp>
        <p:nvSpPr>
          <p:cNvPr id="183" name="TextBox 182">
            <a:extLst>
              <a:ext uri="{FF2B5EF4-FFF2-40B4-BE49-F238E27FC236}">
                <a16:creationId xmlns:a16="http://schemas.microsoft.com/office/drawing/2014/main" id="{A9BDAB2D-3DF5-BE41-B34A-AD9F90C22BEF}"/>
              </a:ext>
            </a:extLst>
          </p:cNvPr>
          <p:cNvSpPr txBox="1"/>
          <p:nvPr/>
        </p:nvSpPr>
        <p:spPr>
          <a:xfrm>
            <a:off x="9364569" y="1506400"/>
            <a:ext cx="396262"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Hub</a:t>
            </a:r>
          </a:p>
        </p:txBody>
      </p:sp>
      <p:pic>
        <p:nvPicPr>
          <p:cNvPr id="184" name="Picture 279">
            <a:extLst>
              <a:ext uri="{FF2B5EF4-FFF2-40B4-BE49-F238E27FC236}">
                <a16:creationId xmlns:a16="http://schemas.microsoft.com/office/drawing/2014/main" id="{504EC4D7-2572-044F-B818-F4B2D34935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0344" y="2451431"/>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 name="Picture 279">
            <a:extLst>
              <a:ext uri="{FF2B5EF4-FFF2-40B4-BE49-F238E27FC236}">
                <a16:creationId xmlns:a16="http://schemas.microsoft.com/office/drawing/2014/main" id="{1306EB53-7FF8-824B-A178-6B958BF48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52552" y="2451431"/>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 name="Picture 279">
            <a:extLst>
              <a:ext uri="{FF2B5EF4-FFF2-40B4-BE49-F238E27FC236}">
                <a16:creationId xmlns:a16="http://schemas.microsoft.com/office/drawing/2014/main" id="{73EE71B1-45CC-494A-9285-1ACA9651F4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6338" y="2451431"/>
            <a:ext cx="400239" cy="27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 name="TextBox 186">
            <a:extLst>
              <a:ext uri="{FF2B5EF4-FFF2-40B4-BE49-F238E27FC236}">
                <a16:creationId xmlns:a16="http://schemas.microsoft.com/office/drawing/2014/main" id="{25DEDD48-622F-E14D-A0A9-6C4EFFCA8759}"/>
              </a:ext>
            </a:extLst>
          </p:cNvPr>
          <p:cNvSpPr txBox="1"/>
          <p:nvPr/>
        </p:nvSpPr>
        <p:spPr>
          <a:xfrm>
            <a:off x="9255879" y="2722249"/>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Br01</a:t>
            </a:r>
          </a:p>
        </p:txBody>
      </p:sp>
      <p:sp>
        <p:nvSpPr>
          <p:cNvPr id="188" name="TextBox 187">
            <a:extLst>
              <a:ext uri="{FF2B5EF4-FFF2-40B4-BE49-F238E27FC236}">
                <a16:creationId xmlns:a16="http://schemas.microsoft.com/office/drawing/2014/main" id="{B400E78A-F06C-BA46-8C80-2931FF2AD7E5}"/>
              </a:ext>
            </a:extLst>
          </p:cNvPr>
          <p:cNvSpPr txBox="1"/>
          <p:nvPr/>
        </p:nvSpPr>
        <p:spPr>
          <a:xfrm>
            <a:off x="10052552" y="2722249"/>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Br02</a:t>
            </a:r>
          </a:p>
        </p:txBody>
      </p:sp>
      <p:sp>
        <p:nvSpPr>
          <p:cNvPr id="189" name="TextBox 188">
            <a:extLst>
              <a:ext uri="{FF2B5EF4-FFF2-40B4-BE49-F238E27FC236}">
                <a16:creationId xmlns:a16="http://schemas.microsoft.com/office/drawing/2014/main" id="{87967D9A-788A-E34B-8DAB-A2D1388696F1}"/>
              </a:ext>
            </a:extLst>
          </p:cNvPr>
          <p:cNvSpPr txBox="1"/>
          <p:nvPr/>
        </p:nvSpPr>
        <p:spPr>
          <a:xfrm>
            <a:off x="10782295" y="2722249"/>
            <a:ext cx="428323" cy="223907"/>
          </a:xfrm>
          <a:prstGeom prst="rect">
            <a:avLst/>
          </a:prstGeom>
          <a:noFill/>
        </p:spPr>
        <p:txBody>
          <a:bodyPr wrap="none" rtlCol="0">
            <a:spAutoFit/>
          </a:bodyPr>
          <a:lstStyle/>
          <a:p>
            <a:pPr algn="ctr" defTabSz="457189">
              <a:lnSpc>
                <a:spcPct val="95000"/>
              </a:lnSpc>
              <a:spcAft>
                <a:spcPts val="600"/>
              </a:spcAft>
            </a:pPr>
            <a:r>
              <a:rPr lang="en-US" sz="900" dirty="0">
                <a:solidFill>
                  <a:srgbClr val="000000"/>
                </a:solidFill>
                <a:cs typeface="Arial" panose="020B0604020202020204" pitchFamily="34" charset="0"/>
              </a:rPr>
              <a:t>Br03</a:t>
            </a:r>
          </a:p>
        </p:txBody>
      </p:sp>
      <p:cxnSp>
        <p:nvCxnSpPr>
          <p:cNvPr id="190" name="Straight Arrow Connector 189">
            <a:extLst>
              <a:ext uri="{FF2B5EF4-FFF2-40B4-BE49-F238E27FC236}">
                <a16:creationId xmlns:a16="http://schemas.microsoft.com/office/drawing/2014/main" id="{85D30FBB-5E59-5247-A6E8-06D422157172}"/>
              </a:ext>
            </a:extLst>
          </p:cNvPr>
          <p:cNvCxnSpPr>
            <a:cxnSpLocks/>
            <a:stCxn id="184" idx="0"/>
          </p:cNvCxnSpPr>
          <p:nvPr/>
        </p:nvCxnSpPr>
        <p:spPr>
          <a:xfrm flipV="1">
            <a:off x="9470464" y="1706992"/>
            <a:ext cx="592894" cy="744439"/>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35F39D69-FEA9-3544-8B9B-E8CF6948E1F3}"/>
              </a:ext>
            </a:extLst>
          </p:cNvPr>
          <p:cNvCxnSpPr>
            <a:cxnSpLocks/>
            <a:stCxn id="185" idx="0"/>
            <a:endCxn id="194" idx="2"/>
          </p:cNvCxnSpPr>
          <p:nvPr/>
        </p:nvCxnSpPr>
        <p:spPr>
          <a:xfrm flipH="1" flipV="1">
            <a:off x="10248482" y="1731331"/>
            <a:ext cx="4190" cy="720100"/>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8100D96C-98C0-AF41-9347-274FFE809AE4}"/>
              </a:ext>
            </a:extLst>
          </p:cNvPr>
          <p:cNvCxnSpPr>
            <a:cxnSpLocks/>
            <a:stCxn id="186" idx="0"/>
          </p:cNvCxnSpPr>
          <p:nvPr/>
        </p:nvCxnSpPr>
        <p:spPr>
          <a:xfrm flipH="1" flipV="1">
            <a:off x="10444473" y="1730307"/>
            <a:ext cx="551985" cy="721124"/>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3" name="Curved Connector 192">
            <a:extLst>
              <a:ext uri="{FF2B5EF4-FFF2-40B4-BE49-F238E27FC236}">
                <a16:creationId xmlns:a16="http://schemas.microsoft.com/office/drawing/2014/main" id="{65D2C86F-0C15-5E4C-8B8E-09DBCB5F7E55}"/>
              </a:ext>
            </a:extLst>
          </p:cNvPr>
          <p:cNvCxnSpPr>
            <a:cxnSpLocks/>
          </p:cNvCxnSpPr>
          <p:nvPr/>
        </p:nvCxnSpPr>
        <p:spPr>
          <a:xfrm rot="5400000" flipH="1" flipV="1">
            <a:off x="9919439" y="2060327"/>
            <a:ext cx="12700" cy="782208"/>
          </a:xfrm>
          <a:prstGeom prst="curvedConnector3">
            <a:avLst>
              <a:gd name="adj1" fmla="val 3531646"/>
            </a:avLst>
          </a:prstGeom>
          <a:ln w="12700">
            <a:solidFill>
              <a:schemeClr val="accent5">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4" name="Picture 193" descr="ISO_Fortigate_1u_Front.png">
            <a:extLst>
              <a:ext uri="{FF2B5EF4-FFF2-40B4-BE49-F238E27FC236}">
                <a16:creationId xmlns:a16="http://schemas.microsoft.com/office/drawing/2014/main" id="{EE7B99C4-9198-AB45-A3F3-271331028969}"/>
              </a:ext>
            </a:extLst>
          </p:cNvPr>
          <p:cNvPicPr>
            <a:picLocks noChangeAspect="1"/>
          </p:cNvPicPr>
          <p:nvPr/>
        </p:nvPicPr>
        <p:blipFill rotWithShape="1">
          <a:blip r:embed="rId3">
            <a:extLst>
              <a:ext uri="{28A0092B-C50C-407E-A947-70E740481C1C}">
                <a14:useLocalDpi xmlns:a14="http://schemas.microsoft.com/office/drawing/2010/main" val="0"/>
              </a:ext>
            </a:extLst>
          </a:blip>
          <a:srcRect t="45592"/>
          <a:stretch/>
        </p:blipFill>
        <p:spPr>
          <a:xfrm>
            <a:off x="9729573" y="1536923"/>
            <a:ext cx="1037818" cy="194408"/>
          </a:xfrm>
          <a:prstGeom prst="rect">
            <a:avLst/>
          </a:prstGeom>
        </p:spPr>
      </p:pic>
      <p:sp>
        <p:nvSpPr>
          <p:cNvPr id="195" name="TextBox 194">
            <a:extLst>
              <a:ext uri="{FF2B5EF4-FFF2-40B4-BE49-F238E27FC236}">
                <a16:creationId xmlns:a16="http://schemas.microsoft.com/office/drawing/2014/main" id="{38408102-955D-A547-AD8C-58988487E466}"/>
              </a:ext>
            </a:extLst>
          </p:cNvPr>
          <p:cNvSpPr txBox="1"/>
          <p:nvPr/>
        </p:nvSpPr>
        <p:spPr>
          <a:xfrm>
            <a:off x="8548021" y="1778497"/>
            <a:ext cx="1162930" cy="560153"/>
          </a:xfrm>
          <a:prstGeom prst="rect">
            <a:avLst/>
          </a:prstGeom>
          <a:noFill/>
        </p:spPr>
        <p:txBody>
          <a:bodyPr wrap="square" rtlCol="0">
            <a:spAutoFit/>
          </a:bodyPr>
          <a:lstStyle/>
          <a:p>
            <a:pPr defTabSz="457189">
              <a:lnSpc>
                <a:spcPct val="95000"/>
              </a:lnSpc>
              <a:spcAft>
                <a:spcPts val="600"/>
              </a:spcAft>
            </a:pPr>
            <a:r>
              <a:rPr lang="en-US" sz="800" dirty="0">
                <a:solidFill>
                  <a:srgbClr val="000000"/>
                </a:solidFill>
                <a:latin typeface="Consolas" panose="020B0609020204030204" pitchFamily="49" charset="0"/>
                <a:cs typeface="Consolas" panose="020B0609020204030204" pitchFamily="49" charset="0"/>
              </a:rPr>
              <a:t>Br01 to Br02 flow is accomplished via on-demand tunnels.</a:t>
            </a:r>
          </a:p>
        </p:txBody>
      </p:sp>
    </p:spTree>
    <p:extLst>
      <p:ext uri="{BB962C8B-B14F-4D97-AF65-F5344CB8AC3E}">
        <p14:creationId xmlns:p14="http://schemas.microsoft.com/office/powerpoint/2010/main" val="5962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500"/>
                                        <p:tgtEl>
                                          <p:spTgt spid="7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500"/>
                                        <p:tgtEl>
                                          <p:spTgt spid="9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par>
                                <p:cTn id="45" presetID="10" presetClass="entr" presetSubtype="0" fill="hold" nodeType="withEffect">
                                  <p:stCondLst>
                                    <p:cond delay="0"/>
                                  </p:stCondLst>
                                  <p:childTnLst>
                                    <p:set>
                                      <p:cBhvr>
                                        <p:cTn id="46" dur="1" fill="hold">
                                          <p:stCondLst>
                                            <p:cond delay="0"/>
                                          </p:stCondLst>
                                        </p:cTn>
                                        <p:tgtEl>
                                          <p:spTgt spid="180"/>
                                        </p:tgtEl>
                                        <p:attrNameLst>
                                          <p:attrName>style.visibility</p:attrName>
                                        </p:attrNameLst>
                                      </p:cBhvr>
                                      <p:to>
                                        <p:strVal val="visible"/>
                                      </p:to>
                                    </p:set>
                                    <p:animEffect transition="in" filter="fade">
                                      <p:cBhvr>
                                        <p:cTn id="47" dur="500"/>
                                        <p:tgtEl>
                                          <p:spTgt spid="1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1"/>
                                        </p:tgtEl>
                                        <p:attrNameLst>
                                          <p:attrName>style.visibility</p:attrName>
                                        </p:attrNameLst>
                                      </p:cBhvr>
                                      <p:to>
                                        <p:strVal val="visible"/>
                                      </p:to>
                                    </p:set>
                                    <p:animEffect transition="in" filter="fade">
                                      <p:cBhvr>
                                        <p:cTn id="50" dur="500"/>
                                        <p:tgtEl>
                                          <p:spTgt spid="18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2"/>
                                        </p:tgtEl>
                                        <p:attrNameLst>
                                          <p:attrName>style.visibility</p:attrName>
                                        </p:attrNameLst>
                                      </p:cBhvr>
                                      <p:to>
                                        <p:strVal val="visible"/>
                                      </p:to>
                                    </p:set>
                                    <p:animEffect transition="in" filter="fade">
                                      <p:cBhvr>
                                        <p:cTn id="53" dur="500"/>
                                        <p:tgtEl>
                                          <p:spTgt spid="182"/>
                                        </p:tgtEl>
                                      </p:cBhvr>
                                    </p:animEffect>
                                  </p:childTnLst>
                                </p:cTn>
                              </p:par>
                              <p:par>
                                <p:cTn id="54" presetID="10" presetClass="entr" presetSubtype="0" fill="hold" nodeType="withEffect">
                                  <p:stCondLst>
                                    <p:cond delay="0"/>
                                  </p:stCondLst>
                                  <p:childTnLst>
                                    <p:set>
                                      <p:cBhvr>
                                        <p:cTn id="55" dur="1" fill="hold">
                                          <p:stCondLst>
                                            <p:cond delay="0"/>
                                          </p:stCondLst>
                                        </p:cTn>
                                        <p:tgtEl>
                                          <p:spTgt spid="194"/>
                                        </p:tgtEl>
                                        <p:attrNameLst>
                                          <p:attrName>style.visibility</p:attrName>
                                        </p:attrNameLst>
                                      </p:cBhvr>
                                      <p:to>
                                        <p:strVal val="visible"/>
                                      </p:to>
                                    </p:set>
                                    <p:animEffect transition="in" filter="fade">
                                      <p:cBhvr>
                                        <p:cTn id="56" dur="500"/>
                                        <p:tgtEl>
                                          <p:spTgt spid="19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5"/>
                                        </p:tgtEl>
                                        <p:attrNameLst>
                                          <p:attrName>style.visibility</p:attrName>
                                        </p:attrNameLst>
                                      </p:cBhvr>
                                      <p:to>
                                        <p:strVal val="visible"/>
                                      </p:to>
                                    </p:set>
                                    <p:animEffect transition="in" filter="fade">
                                      <p:cBhvr>
                                        <p:cTn id="59"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2" grpId="0" animBg="1"/>
      <p:bldP spid="64" grpId="0" animBg="1"/>
      <p:bldP spid="65" grpId="0" animBg="1"/>
      <p:bldP spid="68" grpId="0" animBg="1"/>
      <p:bldP spid="70" grpId="0" animBg="1"/>
      <p:bldP spid="71" grpId="0" animBg="1"/>
      <p:bldP spid="72" grpId="0" animBg="1"/>
      <p:bldP spid="74" grpId="0" animBg="1"/>
      <p:bldP spid="79" grpId="0"/>
      <p:bldP spid="95" grpId="0"/>
      <p:bldP spid="181" grpId="0"/>
      <p:bldP spid="182" grpId="0"/>
      <p:bldP spid="19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E963-7A4A-1FFB-D60F-1B200DF01FCD}"/>
              </a:ext>
            </a:extLst>
          </p:cNvPr>
          <p:cNvSpPr>
            <a:spLocks noGrp="1"/>
          </p:cNvSpPr>
          <p:nvPr>
            <p:ph type="title"/>
          </p:nvPr>
        </p:nvSpPr>
        <p:spPr/>
        <p:txBody>
          <a:bodyPr/>
          <a:lstStyle/>
          <a:p>
            <a:r>
              <a:rPr lang="en-PL" dirty="0"/>
              <a:t>BGP per SD-WAN Overlay</a:t>
            </a:r>
          </a:p>
        </p:txBody>
      </p:sp>
      <p:pic>
        <p:nvPicPr>
          <p:cNvPr id="21" name="Picture 20">
            <a:extLst>
              <a:ext uri="{FF2B5EF4-FFF2-40B4-BE49-F238E27FC236}">
                <a16:creationId xmlns:a16="http://schemas.microsoft.com/office/drawing/2014/main" id="{35838B6A-5930-A6F7-4708-287DEB39DA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703" y="1420189"/>
            <a:ext cx="1234097" cy="852159"/>
          </a:xfrm>
          <a:prstGeom prst="rect">
            <a:avLst/>
          </a:prstGeom>
        </p:spPr>
      </p:pic>
      <p:pic>
        <p:nvPicPr>
          <p:cNvPr id="22" name="Picture 6">
            <a:extLst>
              <a:ext uri="{FF2B5EF4-FFF2-40B4-BE49-F238E27FC236}">
                <a16:creationId xmlns:a16="http://schemas.microsoft.com/office/drawing/2014/main" id="{933C35E8-C3F0-1FD5-AABF-CF7361A63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095" y="2868614"/>
            <a:ext cx="4294473" cy="145789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075693B-7DCF-CF6A-6097-95961E78F029}"/>
              </a:ext>
            </a:extLst>
          </p:cNvPr>
          <p:cNvSpPr/>
          <p:nvPr/>
        </p:nvSpPr>
        <p:spPr>
          <a:xfrm rot="936822">
            <a:off x="2637499" y="1908779"/>
            <a:ext cx="198702" cy="3084130"/>
          </a:xfrm>
          <a:prstGeom prst="rect">
            <a:avLst/>
          </a:prstGeom>
          <a:solidFill>
            <a:schemeClr val="accent1">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pic>
        <p:nvPicPr>
          <p:cNvPr id="24" name="Picture 23">
            <a:extLst>
              <a:ext uri="{FF2B5EF4-FFF2-40B4-BE49-F238E27FC236}">
                <a16:creationId xmlns:a16="http://schemas.microsoft.com/office/drawing/2014/main" id="{954C48A9-1D11-E021-AFD5-EE30275F2C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2184" y="4933500"/>
            <a:ext cx="870736" cy="601254"/>
          </a:xfrm>
          <a:prstGeom prst="rect">
            <a:avLst/>
          </a:prstGeom>
        </p:spPr>
      </p:pic>
      <p:pic>
        <p:nvPicPr>
          <p:cNvPr id="25" name="Picture 24">
            <a:extLst>
              <a:ext uri="{FF2B5EF4-FFF2-40B4-BE49-F238E27FC236}">
                <a16:creationId xmlns:a16="http://schemas.microsoft.com/office/drawing/2014/main" id="{36CB3BC6-665C-6162-2FD7-29FC4272AD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8954" y="4936414"/>
            <a:ext cx="870736" cy="601254"/>
          </a:xfrm>
          <a:prstGeom prst="rect">
            <a:avLst/>
          </a:prstGeom>
        </p:spPr>
      </p:pic>
      <p:sp>
        <p:nvSpPr>
          <p:cNvPr id="26" name="Rectangle 25">
            <a:extLst>
              <a:ext uri="{FF2B5EF4-FFF2-40B4-BE49-F238E27FC236}">
                <a16:creationId xmlns:a16="http://schemas.microsoft.com/office/drawing/2014/main" id="{93A95CEE-C502-C52E-009A-B4738A0C9351}"/>
              </a:ext>
            </a:extLst>
          </p:cNvPr>
          <p:cNvSpPr/>
          <p:nvPr/>
        </p:nvSpPr>
        <p:spPr>
          <a:xfrm rot="936822">
            <a:off x="2949352" y="2055493"/>
            <a:ext cx="198702" cy="3084130"/>
          </a:xfrm>
          <a:prstGeom prst="rect">
            <a:avLst/>
          </a:prstGeom>
          <a:solidFill>
            <a:schemeClr val="accent2">
              <a:lumMod val="60000"/>
              <a:lumOff val="40000"/>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7" name="Rectangle 26">
            <a:extLst>
              <a:ext uri="{FF2B5EF4-FFF2-40B4-BE49-F238E27FC236}">
                <a16:creationId xmlns:a16="http://schemas.microsoft.com/office/drawing/2014/main" id="{CD1640E2-8A6F-5DE2-4201-4858440A7B21}"/>
              </a:ext>
            </a:extLst>
          </p:cNvPr>
          <p:cNvSpPr/>
          <p:nvPr/>
        </p:nvSpPr>
        <p:spPr>
          <a:xfrm rot="5400000">
            <a:off x="1532881" y="1699026"/>
            <a:ext cx="126194" cy="420712"/>
          </a:xfrm>
          <a:prstGeom prst="rect">
            <a:avLst/>
          </a:prstGeom>
          <a:solidFill>
            <a:schemeClr val="accent1">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8" name="Rectangle 27">
            <a:extLst>
              <a:ext uri="{FF2B5EF4-FFF2-40B4-BE49-F238E27FC236}">
                <a16:creationId xmlns:a16="http://schemas.microsoft.com/office/drawing/2014/main" id="{6D4D6224-66E4-33B7-BAE9-23F525D37304}"/>
              </a:ext>
            </a:extLst>
          </p:cNvPr>
          <p:cNvSpPr/>
          <p:nvPr/>
        </p:nvSpPr>
        <p:spPr>
          <a:xfrm rot="5400000">
            <a:off x="1532881" y="1914523"/>
            <a:ext cx="126194" cy="420712"/>
          </a:xfrm>
          <a:prstGeom prst="rect">
            <a:avLst/>
          </a:prstGeom>
          <a:solidFill>
            <a:schemeClr val="accent2">
              <a:lumMod val="60000"/>
              <a:lumOff val="40000"/>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9" name="TextBox 28">
            <a:extLst>
              <a:ext uri="{FF2B5EF4-FFF2-40B4-BE49-F238E27FC236}">
                <a16:creationId xmlns:a16="http://schemas.microsoft.com/office/drawing/2014/main" id="{4E4332F0-74AB-F8E9-9B55-3AA5C22F4495}"/>
              </a:ext>
            </a:extLst>
          </p:cNvPr>
          <p:cNvSpPr txBox="1"/>
          <p:nvPr/>
        </p:nvSpPr>
        <p:spPr>
          <a:xfrm>
            <a:off x="1806334" y="1778577"/>
            <a:ext cx="896399" cy="261610"/>
          </a:xfrm>
          <a:prstGeom prst="rect">
            <a:avLst/>
          </a:prstGeom>
          <a:noFill/>
        </p:spPr>
        <p:txBody>
          <a:bodyPr wrap="none" rtlCol="0">
            <a:spAutoFit/>
          </a:bodyPr>
          <a:lstStyle/>
          <a:p>
            <a:r>
              <a:rPr lang="en-PL" sz="1050" dirty="0"/>
              <a:t>1st Overlay</a:t>
            </a:r>
          </a:p>
        </p:txBody>
      </p:sp>
      <p:sp>
        <p:nvSpPr>
          <p:cNvPr id="30" name="TextBox 29">
            <a:extLst>
              <a:ext uri="{FF2B5EF4-FFF2-40B4-BE49-F238E27FC236}">
                <a16:creationId xmlns:a16="http://schemas.microsoft.com/office/drawing/2014/main" id="{05B5D1C4-AF7B-C0D0-DAF4-313959791AA2}"/>
              </a:ext>
            </a:extLst>
          </p:cNvPr>
          <p:cNvSpPr txBox="1"/>
          <p:nvPr/>
        </p:nvSpPr>
        <p:spPr>
          <a:xfrm>
            <a:off x="1807990" y="1994074"/>
            <a:ext cx="912429" cy="253916"/>
          </a:xfrm>
          <a:prstGeom prst="rect">
            <a:avLst/>
          </a:prstGeom>
          <a:noFill/>
        </p:spPr>
        <p:txBody>
          <a:bodyPr wrap="none" rtlCol="0">
            <a:spAutoFit/>
          </a:bodyPr>
          <a:lstStyle/>
          <a:p>
            <a:r>
              <a:rPr lang="en-PL" sz="1050" dirty="0"/>
              <a:t>2nd Overlay</a:t>
            </a:r>
          </a:p>
        </p:txBody>
      </p:sp>
      <p:cxnSp>
        <p:nvCxnSpPr>
          <p:cNvPr id="31" name="Straight Arrow Connector 30">
            <a:extLst>
              <a:ext uri="{FF2B5EF4-FFF2-40B4-BE49-F238E27FC236}">
                <a16:creationId xmlns:a16="http://schemas.microsoft.com/office/drawing/2014/main" id="{A78A3815-DC80-7608-8BDD-54011DB997AA}"/>
              </a:ext>
            </a:extLst>
          </p:cNvPr>
          <p:cNvCxnSpPr>
            <a:cxnSpLocks/>
          </p:cNvCxnSpPr>
          <p:nvPr/>
        </p:nvCxnSpPr>
        <p:spPr>
          <a:xfrm>
            <a:off x="1402058" y="2355176"/>
            <a:ext cx="420712" cy="0"/>
          </a:xfrm>
          <a:prstGeom prst="straightConnector1">
            <a:avLst/>
          </a:prstGeom>
          <a:ln w="190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4DBF68C-9913-8E28-1CF7-6247C49D8DA8}"/>
              </a:ext>
            </a:extLst>
          </p:cNvPr>
          <p:cNvSpPr txBox="1"/>
          <p:nvPr/>
        </p:nvSpPr>
        <p:spPr>
          <a:xfrm>
            <a:off x="1806334" y="2228218"/>
            <a:ext cx="468398" cy="253916"/>
          </a:xfrm>
          <a:prstGeom prst="rect">
            <a:avLst/>
          </a:prstGeom>
          <a:noFill/>
        </p:spPr>
        <p:txBody>
          <a:bodyPr wrap="none" rtlCol="0">
            <a:spAutoFit/>
          </a:bodyPr>
          <a:lstStyle/>
          <a:p>
            <a:r>
              <a:rPr lang="en-PL" sz="1050" dirty="0"/>
              <a:t>BGP</a:t>
            </a:r>
          </a:p>
        </p:txBody>
      </p:sp>
      <p:sp>
        <p:nvSpPr>
          <p:cNvPr id="33" name="Rectangle 32">
            <a:extLst>
              <a:ext uri="{FF2B5EF4-FFF2-40B4-BE49-F238E27FC236}">
                <a16:creationId xmlns:a16="http://schemas.microsoft.com/office/drawing/2014/main" id="{1FC50B4A-7A12-87D7-8B00-20CA45F9E1EE}"/>
              </a:ext>
            </a:extLst>
          </p:cNvPr>
          <p:cNvSpPr/>
          <p:nvPr/>
        </p:nvSpPr>
        <p:spPr>
          <a:xfrm rot="20459476">
            <a:off x="4137586" y="2083885"/>
            <a:ext cx="198702" cy="3058460"/>
          </a:xfrm>
          <a:prstGeom prst="rect">
            <a:avLst/>
          </a:prstGeom>
          <a:solidFill>
            <a:schemeClr val="accent1">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34" name="Rectangle 33">
            <a:extLst>
              <a:ext uri="{FF2B5EF4-FFF2-40B4-BE49-F238E27FC236}">
                <a16:creationId xmlns:a16="http://schemas.microsoft.com/office/drawing/2014/main" id="{C19D125E-82D4-30BF-EBF0-C9A14FC8EF27}"/>
              </a:ext>
            </a:extLst>
          </p:cNvPr>
          <p:cNvSpPr/>
          <p:nvPr/>
        </p:nvSpPr>
        <p:spPr>
          <a:xfrm rot="20425544">
            <a:off x="4445079" y="1997957"/>
            <a:ext cx="198702" cy="3018731"/>
          </a:xfrm>
          <a:prstGeom prst="rect">
            <a:avLst/>
          </a:prstGeom>
          <a:solidFill>
            <a:schemeClr val="accent2">
              <a:lumMod val="60000"/>
              <a:lumOff val="40000"/>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35" name="TextBox 34">
            <a:extLst>
              <a:ext uri="{FF2B5EF4-FFF2-40B4-BE49-F238E27FC236}">
                <a16:creationId xmlns:a16="http://schemas.microsoft.com/office/drawing/2014/main" id="{FE84BC75-6DDD-AFE0-1C85-CC23F52FEE13}"/>
              </a:ext>
            </a:extLst>
          </p:cNvPr>
          <p:cNvSpPr txBox="1"/>
          <p:nvPr/>
        </p:nvSpPr>
        <p:spPr>
          <a:xfrm>
            <a:off x="1989877" y="5559011"/>
            <a:ext cx="643125" cy="307777"/>
          </a:xfrm>
          <a:prstGeom prst="rect">
            <a:avLst/>
          </a:prstGeom>
          <a:noFill/>
        </p:spPr>
        <p:txBody>
          <a:bodyPr wrap="none" rtlCol="0">
            <a:spAutoFit/>
          </a:bodyPr>
          <a:lstStyle/>
          <a:p>
            <a:r>
              <a:rPr lang="en-PL" sz="1400" dirty="0"/>
              <a:t>Site 1</a:t>
            </a:r>
          </a:p>
        </p:txBody>
      </p:sp>
      <p:sp>
        <p:nvSpPr>
          <p:cNvPr id="36" name="TextBox 35">
            <a:extLst>
              <a:ext uri="{FF2B5EF4-FFF2-40B4-BE49-F238E27FC236}">
                <a16:creationId xmlns:a16="http://schemas.microsoft.com/office/drawing/2014/main" id="{A93DC60E-27C6-3CBF-2FB9-A940126C5F30}"/>
              </a:ext>
            </a:extLst>
          </p:cNvPr>
          <p:cNvSpPr txBox="1"/>
          <p:nvPr/>
        </p:nvSpPr>
        <p:spPr>
          <a:xfrm>
            <a:off x="4732759" y="5558050"/>
            <a:ext cx="643125" cy="307777"/>
          </a:xfrm>
          <a:prstGeom prst="rect">
            <a:avLst/>
          </a:prstGeom>
          <a:noFill/>
        </p:spPr>
        <p:txBody>
          <a:bodyPr wrap="none" rtlCol="0">
            <a:spAutoFit/>
          </a:bodyPr>
          <a:lstStyle/>
          <a:p>
            <a:r>
              <a:rPr lang="en-PL" sz="1400" dirty="0"/>
              <a:t>Site 2</a:t>
            </a:r>
          </a:p>
        </p:txBody>
      </p:sp>
      <p:cxnSp>
        <p:nvCxnSpPr>
          <p:cNvPr id="48" name="Straight Arrow Connector 47">
            <a:extLst>
              <a:ext uri="{FF2B5EF4-FFF2-40B4-BE49-F238E27FC236}">
                <a16:creationId xmlns:a16="http://schemas.microsoft.com/office/drawing/2014/main" id="{5DBA0042-858D-476C-0CD3-043B5AA095B8}"/>
              </a:ext>
            </a:extLst>
          </p:cNvPr>
          <p:cNvCxnSpPr>
            <a:cxnSpLocks/>
          </p:cNvCxnSpPr>
          <p:nvPr/>
        </p:nvCxnSpPr>
        <p:spPr>
          <a:xfrm flipV="1">
            <a:off x="2333937" y="2049595"/>
            <a:ext cx="789585" cy="2861170"/>
          </a:xfrm>
          <a:prstGeom prst="straightConnector1">
            <a:avLst/>
          </a:prstGeom>
          <a:ln w="3492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6D9388A-A68E-9DA2-CDBF-5EE7E20C6A0A}"/>
              </a:ext>
            </a:extLst>
          </p:cNvPr>
          <p:cNvCxnSpPr>
            <a:cxnSpLocks/>
          </p:cNvCxnSpPr>
          <p:nvPr/>
        </p:nvCxnSpPr>
        <p:spPr>
          <a:xfrm flipV="1">
            <a:off x="2638275" y="2166973"/>
            <a:ext cx="789585" cy="2861170"/>
          </a:xfrm>
          <a:prstGeom prst="straightConnector1">
            <a:avLst/>
          </a:prstGeom>
          <a:ln w="3492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C77E0C8-5CEA-9068-0B16-FCC48E2C854E}"/>
              </a:ext>
            </a:extLst>
          </p:cNvPr>
          <p:cNvCxnSpPr>
            <a:cxnSpLocks/>
          </p:cNvCxnSpPr>
          <p:nvPr/>
        </p:nvCxnSpPr>
        <p:spPr>
          <a:xfrm flipH="1" flipV="1">
            <a:off x="3774636" y="2255404"/>
            <a:ext cx="960895" cy="2774196"/>
          </a:xfrm>
          <a:prstGeom prst="straightConnector1">
            <a:avLst/>
          </a:prstGeom>
          <a:ln w="3492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1C0DF18-ADFD-BB1B-B563-4812D7531228}"/>
              </a:ext>
            </a:extLst>
          </p:cNvPr>
          <p:cNvCxnSpPr>
            <a:cxnSpLocks/>
          </p:cNvCxnSpPr>
          <p:nvPr/>
        </p:nvCxnSpPr>
        <p:spPr>
          <a:xfrm flipH="1" flipV="1">
            <a:off x="4058200" y="2134915"/>
            <a:ext cx="989544" cy="2770505"/>
          </a:xfrm>
          <a:prstGeom prst="straightConnector1">
            <a:avLst/>
          </a:prstGeom>
          <a:ln w="3492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95D2F00-0099-861B-7B09-3B5B88170FC5}"/>
              </a:ext>
            </a:extLst>
          </p:cNvPr>
          <p:cNvSpPr txBox="1"/>
          <p:nvPr/>
        </p:nvSpPr>
        <p:spPr>
          <a:xfrm>
            <a:off x="3302015" y="1123236"/>
            <a:ext cx="564578" cy="307777"/>
          </a:xfrm>
          <a:prstGeom prst="rect">
            <a:avLst/>
          </a:prstGeom>
          <a:noFill/>
        </p:spPr>
        <p:txBody>
          <a:bodyPr wrap="none" rtlCol="0">
            <a:spAutoFit/>
          </a:bodyPr>
          <a:lstStyle/>
          <a:p>
            <a:r>
              <a:rPr lang="en-PL" sz="1400" dirty="0"/>
              <a:t>HUB</a:t>
            </a:r>
          </a:p>
        </p:txBody>
      </p:sp>
      <p:sp>
        <p:nvSpPr>
          <p:cNvPr id="5" name="TextBox 4">
            <a:extLst>
              <a:ext uri="{FF2B5EF4-FFF2-40B4-BE49-F238E27FC236}">
                <a16:creationId xmlns:a16="http://schemas.microsoft.com/office/drawing/2014/main" id="{A9C97AA4-DB1B-AE24-1B10-6CC0C28CB966}"/>
              </a:ext>
            </a:extLst>
          </p:cNvPr>
          <p:cNvSpPr txBox="1"/>
          <p:nvPr/>
        </p:nvSpPr>
        <p:spPr>
          <a:xfrm>
            <a:off x="6675465" y="1123236"/>
            <a:ext cx="4656583" cy="2914901"/>
          </a:xfrm>
          <a:prstGeom prst="rect">
            <a:avLst/>
          </a:prstGeom>
          <a:noFill/>
        </p:spPr>
        <p:txBody>
          <a:bodyPr wrap="square" rtlCol="0">
            <a:spAutoFit/>
          </a:bodyPr>
          <a:lstStyle/>
          <a:p>
            <a:pPr marL="285750" indent="-285750">
              <a:lnSpc>
                <a:spcPts val="2360"/>
              </a:lnSpc>
              <a:spcAft>
                <a:spcPts val="600"/>
              </a:spcAft>
              <a:buFont typeface="Arial" panose="020B0604020202020204" pitchFamily="34" charset="0"/>
              <a:buChar char="•"/>
            </a:pPr>
            <a:r>
              <a:rPr lang="en-PL" dirty="0"/>
              <a:t>BGP session per</a:t>
            </a:r>
            <a:r>
              <a:rPr lang="uk-UA" dirty="0"/>
              <a:t> </a:t>
            </a:r>
            <a:r>
              <a:rPr lang="en-US" dirty="0"/>
              <a:t>overlay</a:t>
            </a:r>
            <a:endParaRPr lang="en-PL" dirty="0"/>
          </a:p>
          <a:p>
            <a:pPr marL="285750" indent="-285750">
              <a:lnSpc>
                <a:spcPts val="2360"/>
              </a:lnSpc>
              <a:spcAft>
                <a:spcPts val="600"/>
              </a:spcAft>
              <a:buFont typeface="Arial" panose="020B0604020202020204" pitchFamily="34" charset="0"/>
              <a:buChar char="•"/>
            </a:pPr>
            <a:r>
              <a:rPr lang="en-PL" dirty="0"/>
              <a:t>Tunnel subnets required</a:t>
            </a:r>
            <a:endParaRPr lang="uk-UA" dirty="0"/>
          </a:p>
          <a:p>
            <a:pPr marL="285750" indent="-285750">
              <a:lnSpc>
                <a:spcPts val="2360"/>
              </a:lnSpc>
              <a:spcAft>
                <a:spcPts val="600"/>
              </a:spcAft>
              <a:buFont typeface="Arial" panose="020B0604020202020204" pitchFamily="34" charset="0"/>
              <a:buChar char="•"/>
            </a:pPr>
            <a:r>
              <a:rPr lang="en-US" dirty="0"/>
              <a:t>IBGP session is terminated on the tunnel IP of both sides</a:t>
            </a:r>
            <a:endParaRPr lang="en-PL" dirty="0"/>
          </a:p>
          <a:p>
            <a:pPr marL="285750" indent="-285750">
              <a:lnSpc>
                <a:spcPts val="2360"/>
              </a:lnSpc>
              <a:spcAft>
                <a:spcPts val="600"/>
              </a:spcAft>
              <a:buFont typeface="Arial" panose="020B0604020202020204" pitchFamily="34" charset="0"/>
              <a:buChar char="•"/>
            </a:pPr>
            <a:r>
              <a:rPr lang="en-US" dirty="0"/>
              <a:t>For each LAN prefix, multiple BGP routes are generated (one route per overlay)</a:t>
            </a:r>
            <a:endParaRPr lang="uk-UA" dirty="0"/>
          </a:p>
          <a:p>
            <a:pPr marL="285750" indent="-285750">
              <a:lnSpc>
                <a:spcPts val="2360"/>
              </a:lnSpc>
              <a:spcAft>
                <a:spcPts val="600"/>
              </a:spcAft>
              <a:buFont typeface="Arial" panose="020B0604020202020204" pitchFamily="34" charset="0"/>
              <a:buChar char="•"/>
            </a:pPr>
            <a:r>
              <a:rPr lang="en-PL" dirty="0"/>
              <a:t>Hub acts as </a:t>
            </a:r>
            <a:r>
              <a:rPr lang="en-PL" b="1" dirty="0"/>
              <a:t>BGP RR</a:t>
            </a:r>
            <a:endParaRPr lang="en-US" b="1" dirty="0"/>
          </a:p>
          <a:p>
            <a:pPr marL="285750" indent="-285750">
              <a:lnSpc>
                <a:spcPts val="2360"/>
              </a:lnSpc>
              <a:spcAft>
                <a:spcPts val="600"/>
              </a:spcAft>
              <a:buFont typeface="Arial" panose="020B0604020202020204" pitchFamily="34" charset="0"/>
              <a:buChar char="•"/>
            </a:pPr>
            <a:r>
              <a:rPr lang="en-PL" b="1" dirty="0"/>
              <a:t>BGP RR</a:t>
            </a:r>
            <a:r>
              <a:rPr lang="en-US" dirty="0"/>
              <a:t> ADD-PATH required</a:t>
            </a:r>
            <a:endParaRPr lang="en-PL" dirty="0"/>
          </a:p>
        </p:txBody>
      </p:sp>
    </p:spTree>
    <p:extLst>
      <p:ext uri="{BB962C8B-B14F-4D97-AF65-F5344CB8AC3E}">
        <p14:creationId xmlns:p14="http://schemas.microsoft.com/office/powerpoint/2010/main" val="2788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D0CF-1EF0-A072-4270-973E818AA408}"/>
              </a:ext>
            </a:extLst>
          </p:cNvPr>
          <p:cNvSpPr>
            <a:spLocks noGrp="1"/>
          </p:cNvSpPr>
          <p:nvPr>
            <p:ph type="title"/>
          </p:nvPr>
        </p:nvSpPr>
        <p:spPr/>
        <p:txBody>
          <a:bodyPr/>
          <a:lstStyle/>
          <a:p>
            <a:r>
              <a:rPr lang="en-PL" dirty="0"/>
              <a:t>SD-WAN BGP on Loopback</a:t>
            </a:r>
          </a:p>
        </p:txBody>
      </p:sp>
      <p:pic>
        <p:nvPicPr>
          <p:cNvPr id="4" name="Picture 3">
            <a:extLst>
              <a:ext uri="{FF2B5EF4-FFF2-40B4-BE49-F238E27FC236}">
                <a16:creationId xmlns:a16="http://schemas.microsoft.com/office/drawing/2014/main" id="{A8ABC7E9-C577-FA7C-3EE8-1DD2337706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703" y="1420189"/>
            <a:ext cx="1234097" cy="852159"/>
          </a:xfrm>
          <a:prstGeom prst="rect">
            <a:avLst/>
          </a:prstGeom>
        </p:spPr>
      </p:pic>
      <p:pic>
        <p:nvPicPr>
          <p:cNvPr id="8" name="Picture 6">
            <a:extLst>
              <a:ext uri="{FF2B5EF4-FFF2-40B4-BE49-F238E27FC236}">
                <a16:creationId xmlns:a16="http://schemas.microsoft.com/office/drawing/2014/main" id="{E46B1C52-4ECC-4584-402C-14BE9BBEA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095" y="2868614"/>
            <a:ext cx="4294473" cy="14578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08837BD-3004-5592-428A-F37968916D25}"/>
              </a:ext>
            </a:extLst>
          </p:cNvPr>
          <p:cNvSpPr/>
          <p:nvPr/>
        </p:nvSpPr>
        <p:spPr>
          <a:xfrm rot="936822">
            <a:off x="2637499" y="1908779"/>
            <a:ext cx="198702" cy="3084130"/>
          </a:xfrm>
          <a:prstGeom prst="rect">
            <a:avLst/>
          </a:prstGeom>
          <a:solidFill>
            <a:schemeClr val="accent1">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11" name="Picture 10">
            <a:extLst>
              <a:ext uri="{FF2B5EF4-FFF2-40B4-BE49-F238E27FC236}">
                <a16:creationId xmlns:a16="http://schemas.microsoft.com/office/drawing/2014/main" id="{32FB018C-1FA4-973E-3BF6-4008E3CD8C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2184" y="4933500"/>
            <a:ext cx="870736" cy="601254"/>
          </a:xfrm>
          <a:prstGeom prst="rect">
            <a:avLst/>
          </a:prstGeom>
        </p:spPr>
      </p:pic>
      <p:pic>
        <p:nvPicPr>
          <p:cNvPr id="12" name="Picture 11">
            <a:extLst>
              <a:ext uri="{FF2B5EF4-FFF2-40B4-BE49-F238E27FC236}">
                <a16:creationId xmlns:a16="http://schemas.microsoft.com/office/drawing/2014/main" id="{90DD3AD4-3B34-AA50-F0C5-2CB8048961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8954" y="4936414"/>
            <a:ext cx="870736" cy="601254"/>
          </a:xfrm>
          <a:prstGeom prst="rect">
            <a:avLst/>
          </a:prstGeom>
        </p:spPr>
      </p:pic>
      <p:sp>
        <p:nvSpPr>
          <p:cNvPr id="13" name="Rectangle 12">
            <a:extLst>
              <a:ext uri="{FF2B5EF4-FFF2-40B4-BE49-F238E27FC236}">
                <a16:creationId xmlns:a16="http://schemas.microsoft.com/office/drawing/2014/main" id="{EEF2E203-3D87-D633-15CB-03E5DD43D210}"/>
              </a:ext>
            </a:extLst>
          </p:cNvPr>
          <p:cNvSpPr/>
          <p:nvPr/>
        </p:nvSpPr>
        <p:spPr>
          <a:xfrm rot="936822">
            <a:off x="2949352" y="2055493"/>
            <a:ext cx="198702" cy="3084130"/>
          </a:xfrm>
          <a:prstGeom prst="rect">
            <a:avLst/>
          </a:prstGeom>
          <a:solidFill>
            <a:schemeClr val="accent2">
              <a:lumMod val="60000"/>
              <a:lumOff val="40000"/>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Rectangle 13">
            <a:extLst>
              <a:ext uri="{FF2B5EF4-FFF2-40B4-BE49-F238E27FC236}">
                <a16:creationId xmlns:a16="http://schemas.microsoft.com/office/drawing/2014/main" id="{9F15288B-64F3-E84C-77A8-8E301CCF125C}"/>
              </a:ext>
            </a:extLst>
          </p:cNvPr>
          <p:cNvSpPr/>
          <p:nvPr/>
        </p:nvSpPr>
        <p:spPr>
          <a:xfrm rot="5400000">
            <a:off x="1532881" y="1699026"/>
            <a:ext cx="126194" cy="420712"/>
          </a:xfrm>
          <a:prstGeom prst="rect">
            <a:avLst/>
          </a:prstGeom>
          <a:solidFill>
            <a:schemeClr val="accent1">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Rectangle 14">
            <a:extLst>
              <a:ext uri="{FF2B5EF4-FFF2-40B4-BE49-F238E27FC236}">
                <a16:creationId xmlns:a16="http://schemas.microsoft.com/office/drawing/2014/main" id="{CAA7355F-6154-9796-A244-D4DFC4C70F4B}"/>
              </a:ext>
            </a:extLst>
          </p:cNvPr>
          <p:cNvSpPr/>
          <p:nvPr/>
        </p:nvSpPr>
        <p:spPr>
          <a:xfrm rot="5400000">
            <a:off x="1532881" y="1914523"/>
            <a:ext cx="126194" cy="420712"/>
          </a:xfrm>
          <a:prstGeom prst="rect">
            <a:avLst/>
          </a:prstGeom>
          <a:solidFill>
            <a:schemeClr val="accent2">
              <a:lumMod val="60000"/>
              <a:lumOff val="40000"/>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A9CF0B89-241C-1C99-E457-E84D7C809BDE}"/>
              </a:ext>
            </a:extLst>
          </p:cNvPr>
          <p:cNvSpPr txBox="1"/>
          <p:nvPr/>
        </p:nvSpPr>
        <p:spPr>
          <a:xfrm>
            <a:off x="1806334" y="1778577"/>
            <a:ext cx="896399" cy="261610"/>
          </a:xfrm>
          <a:prstGeom prst="rect">
            <a:avLst/>
          </a:prstGeom>
          <a:noFill/>
        </p:spPr>
        <p:txBody>
          <a:bodyPr wrap="none" rtlCol="0">
            <a:spAutoFit/>
          </a:bodyPr>
          <a:lstStyle/>
          <a:p>
            <a:r>
              <a:rPr lang="en-PL" sz="1050" dirty="0"/>
              <a:t>1st Overlay</a:t>
            </a:r>
          </a:p>
        </p:txBody>
      </p:sp>
      <p:sp>
        <p:nvSpPr>
          <p:cNvPr id="17" name="TextBox 16">
            <a:extLst>
              <a:ext uri="{FF2B5EF4-FFF2-40B4-BE49-F238E27FC236}">
                <a16:creationId xmlns:a16="http://schemas.microsoft.com/office/drawing/2014/main" id="{7E1D737A-5D39-610E-8C05-7C58D21E9467}"/>
              </a:ext>
            </a:extLst>
          </p:cNvPr>
          <p:cNvSpPr txBox="1"/>
          <p:nvPr/>
        </p:nvSpPr>
        <p:spPr>
          <a:xfrm>
            <a:off x="1807990" y="1994074"/>
            <a:ext cx="912429" cy="253916"/>
          </a:xfrm>
          <a:prstGeom prst="rect">
            <a:avLst/>
          </a:prstGeom>
          <a:noFill/>
        </p:spPr>
        <p:txBody>
          <a:bodyPr wrap="none" rtlCol="0">
            <a:spAutoFit/>
          </a:bodyPr>
          <a:lstStyle/>
          <a:p>
            <a:r>
              <a:rPr lang="en-PL" sz="1050" dirty="0"/>
              <a:t>2nd Overlay</a:t>
            </a:r>
          </a:p>
        </p:txBody>
      </p:sp>
      <p:cxnSp>
        <p:nvCxnSpPr>
          <p:cNvPr id="19" name="Straight Arrow Connector 18">
            <a:extLst>
              <a:ext uri="{FF2B5EF4-FFF2-40B4-BE49-F238E27FC236}">
                <a16:creationId xmlns:a16="http://schemas.microsoft.com/office/drawing/2014/main" id="{028159C7-AAF1-AB98-C6CF-52F32A5926C1}"/>
              </a:ext>
            </a:extLst>
          </p:cNvPr>
          <p:cNvCxnSpPr>
            <a:cxnSpLocks/>
          </p:cNvCxnSpPr>
          <p:nvPr/>
        </p:nvCxnSpPr>
        <p:spPr>
          <a:xfrm>
            <a:off x="1402058" y="2355176"/>
            <a:ext cx="420712" cy="0"/>
          </a:xfrm>
          <a:prstGeom prst="straightConnector1">
            <a:avLst/>
          </a:prstGeom>
          <a:ln w="190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F8F65-8D1D-AA94-E1CF-F9939663EB36}"/>
              </a:ext>
            </a:extLst>
          </p:cNvPr>
          <p:cNvSpPr txBox="1"/>
          <p:nvPr/>
        </p:nvSpPr>
        <p:spPr>
          <a:xfrm>
            <a:off x="1806334" y="2228218"/>
            <a:ext cx="468398" cy="253916"/>
          </a:xfrm>
          <a:prstGeom prst="rect">
            <a:avLst/>
          </a:prstGeom>
          <a:noFill/>
        </p:spPr>
        <p:txBody>
          <a:bodyPr wrap="none" rtlCol="0">
            <a:spAutoFit/>
          </a:bodyPr>
          <a:lstStyle/>
          <a:p>
            <a:r>
              <a:rPr lang="en-PL" sz="1050" dirty="0"/>
              <a:t>BGP</a:t>
            </a:r>
          </a:p>
        </p:txBody>
      </p:sp>
      <p:sp>
        <p:nvSpPr>
          <p:cNvPr id="24" name="Rectangle 23">
            <a:extLst>
              <a:ext uri="{FF2B5EF4-FFF2-40B4-BE49-F238E27FC236}">
                <a16:creationId xmlns:a16="http://schemas.microsoft.com/office/drawing/2014/main" id="{9785DB53-EC82-8042-0633-14055B2C9ACC}"/>
              </a:ext>
            </a:extLst>
          </p:cNvPr>
          <p:cNvSpPr/>
          <p:nvPr/>
        </p:nvSpPr>
        <p:spPr>
          <a:xfrm rot="20459476">
            <a:off x="4137586" y="2083885"/>
            <a:ext cx="198702" cy="3058460"/>
          </a:xfrm>
          <a:prstGeom prst="rect">
            <a:avLst/>
          </a:prstGeom>
          <a:solidFill>
            <a:schemeClr val="accent1">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5" name="Rectangle 24">
            <a:extLst>
              <a:ext uri="{FF2B5EF4-FFF2-40B4-BE49-F238E27FC236}">
                <a16:creationId xmlns:a16="http://schemas.microsoft.com/office/drawing/2014/main" id="{F2F61BEA-C83E-7DCD-9C8A-4E7D2B16ACC8}"/>
              </a:ext>
            </a:extLst>
          </p:cNvPr>
          <p:cNvSpPr/>
          <p:nvPr/>
        </p:nvSpPr>
        <p:spPr>
          <a:xfrm rot="20425544">
            <a:off x="4445079" y="1997957"/>
            <a:ext cx="198702" cy="3018731"/>
          </a:xfrm>
          <a:prstGeom prst="rect">
            <a:avLst/>
          </a:prstGeom>
          <a:solidFill>
            <a:schemeClr val="accent2">
              <a:lumMod val="60000"/>
              <a:lumOff val="40000"/>
              <a:alpha val="6091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6" name="TextBox 25">
            <a:extLst>
              <a:ext uri="{FF2B5EF4-FFF2-40B4-BE49-F238E27FC236}">
                <a16:creationId xmlns:a16="http://schemas.microsoft.com/office/drawing/2014/main" id="{0BC51D8E-B27B-1389-0F9D-D0348390FB4B}"/>
              </a:ext>
            </a:extLst>
          </p:cNvPr>
          <p:cNvSpPr txBox="1"/>
          <p:nvPr/>
        </p:nvSpPr>
        <p:spPr>
          <a:xfrm>
            <a:off x="1989877" y="5559011"/>
            <a:ext cx="643125" cy="307777"/>
          </a:xfrm>
          <a:prstGeom prst="rect">
            <a:avLst/>
          </a:prstGeom>
          <a:noFill/>
        </p:spPr>
        <p:txBody>
          <a:bodyPr wrap="none" rtlCol="0">
            <a:spAutoFit/>
          </a:bodyPr>
          <a:lstStyle/>
          <a:p>
            <a:r>
              <a:rPr lang="en-PL" sz="1400" dirty="0"/>
              <a:t>Site 1</a:t>
            </a:r>
          </a:p>
        </p:txBody>
      </p:sp>
      <p:sp>
        <p:nvSpPr>
          <p:cNvPr id="27" name="TextBox 26">
            <a:extLst>
              <a:ext uri="{FF2B5EF4-FFF2-40B4-BE49-F238E27FC236}">
                <a16:creationId xmlns:a16="http://schemas.microsoft.com/office/drawing/2014/main" id="{82A71195-9837-5E10-7B1E-309DC1C34818}"/>
              </a:ext>
            </a:extLst>
          </p:cNvPr>
          <p:cNvSpPr txBox="1"/>
          <p:nvPr/>
        </p:nvSpPr>
        <p:spPr>
          <a:xfrm>
            <a:off x="4732759" y="5558050"/>
            <a:ext cx="643125" cy="307777"/>
          </a:xfrm>
          <a:prstGeom prst="rect">
            <a:avLst/>
          </a:prstGeom>
          <a:noFill/>
        </p:spPr>
        <p:txBody>
          <a:bodyPr wrap="none" rtlCol="0">
            <a:spAutoFit/>
          </a:bodyPr>
          <a:lstStyle/>
          <a:p>
            <a:r>
              <a:rPr lang="en-PL" sz="1400" dirty="0"/>
              <a:t>Site 2</a:t>
            </a:r>
          </a:p>
        </p:txBody>
      </p:sp>
      <p:sp>
        <p:nvSpPr>
          <p:cNvPr id="28" name="TextBox 27">
            <a:extLst>
              <a:ext uri="{FF2B5EF4-FFF2-40B4-BE49-F238E27FC236}">
                <a16:creationId xmlns:a16="http://schemas.microsoft.com/office/drawing/2014/main" id="{CF6B3FFA-3A16-9A5D-CD50-85A167FD9F52}"/>
              </a:ext>
            </a:extLst>
          </p:cNvPr>
          <p:cNvSpPr txBox="1"/>
          <p:nvPr/>
        </p:nvSpPr>
        <p:spPr>
          <a:xfrm>
            <a:off x="3302015" y="1123236"/>
            <a:ext cx="564578" cy="307777"/>
          </a:xfrm>
          <a:prstGeom prst="rect">
            <a:avLst/>
          </a:prstGeom>
          <a:noFill/>
        </p:spPr>
        <p:txBody>
          <a:bodyPr wrap="none" rtlCol="0">
            <a:spAutoFit/>
          </a:bodyPr>
          <a:lstStyle/>
          <a:p>
            <a:r>
              <a:rPr lang="en-PL" sz="1400" dirty="0"/>
              <a:t>HUB</a:t>
            </a:r>
          </a:p>
        </p:txBody>
      </p:sp>
      <p:sp>
        <p:nvSpPr>
          <p:cNvPr id="45" name="Freeform 44">
            <a:extLst>
              <a:ext uri="{FF2B5EF4-FFF2-40B4-BE49-F238E27FC236}">
                <a16:creationId xmlns:a16="http://schemas.microsoft.com/office/drawing/2014/main" id="{60D64635-806A-BBEE-A545-1002A68B1196}"/>
              </a:ext>
            </a:extLst>
          </p:cNvPr>
          <p:cNvSpPr/>
          <p:nvPr/>
        </p:nvSpPr>
        <p:spPr>
          <a:xfrm rot="17487416">
            <a:off x="3769660" y="1353312"/>
            <a:ext cx="208955" cy="262855"/>
          </a:xfrm>
          <a:custGeom>
            <a:avLst/>
            <a:gdLst>
              <a:gd name="connsiteX0" fmla="*/ 133350 w 3245909"/>
              <a:gd name="connsiteY0" fmla="*/ 909598 h 3218687"/>
              <a:gd name="connsiteX1" fmla="*/ 914400 w 3245909"/>
              <a:gd name="connsiteY1" fmla="*/ 147598 h 3218687"/>
              <a:gd name="connsiteX2" fmla="*/ 2238375 w 3245909"/>
              <a:gd name="connsiteY2" fmla="*/ 80923 h 3218687"/>
              <a:gd name="connsiteX3" fmla="*/ 3181350 w 3245909"/>
              <a:gd name="connsiteY3" fmla="*/ 1042948 h 3218687"/>
              <a:gd name="connsiteX4" fmla="*/ 3048000 w 3245909"/>
              <a:gd name="connsiteY4" fmla="*/ 2462173 h 3218687"/>
              <a:gd name="connsiteX5" fmla="*/ 2124075 w 3245909"/>
              <a:gd name="connsiteY5" fmla="*/ 3195598 h 3218687"/>
              <a:gd name="connsiteX6" fmla="*/ 581025 w 3245909"/>
              <a:gd name="connsiteY6" fmla="*/ 2938423 h 3218687"/>
              <a:gd name="connsiteX7" fmla="*/ 0 w 3245909"/>
              <a:gd name="connsiteY7" fmla="*/ 1985923 h 321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909" h="3218687">
                <a:moveTo>
                  <a:pt x="133350" y="909598"/>
                </a:moveTo>
                <a:cubicBezTo>
                  <a:pt x="348456" y="597654"/>
                  <a:pt x="563563" y="285710"/>
                  <a:pt x="914400" y="147598"/>
                </a:cubicBezTo>
                <a:cubicBezTo>
                  <a:pt x="1265237" y="9486"/>
                  <a:pt x="1860550" y="-68302"/>
                  <a:pt x="2238375" y="80923"/>
                </a:cubicBezTo>
                <a:cubicBezTo>
                  <a:pt x="2616200" y="230148"/>
                  <a:pt x="3046413" y="646073"/>
                  <a:pt x="3181350" y="1042948"/>
                </a:cubicBezTo>
                <a:cubicBezTo>
                  <a:pt x="3316287" y="1439823"/>
                  <a:pt x="3224213" y="2103398"/>
                  <a:pt x="3048000" y="2462173"/>
                </a:cubicBezTo>
                <a:cubicBezTo>
                  <a:pt x="2871787" y="2820948"/>
                  <a:pt x="2535237" y="3116223"/>
                  <a:pt x="2124075" y="3195598"/>
                </a:cubicBezTo>
                <a:cubicBezTo>
                  <a:pt x="1712913" y="3274973"/>
                  <a:pt x="935037" y="3140035"/>
                  <a:pt x="581025" y="2938423"/>
                </a:cubicBezTo>
                <a:cubicBezTo>
                  <a:pt x="227013" y="2736811"/>
                  <a:pt x="113506" y="2361367"/>
                  <a:pt x="0" y="1985923"/>
                </a:cubicBezTo>
              </a:path>
            </a:pathLst>
          </a:custGeom>
          <a:noFill/>
          <a:ln w="38100">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46" name="Freeform 45">
            <a:extLst>
              <a:ext uri="{FF2B5EF4-FFF2-40B4-BE49-F238E27FC236}">
                <a16:creationId xmlns:a16="http://schemas.microsoft.com/office/drawing/2014/main" id="{2D14C4F0-3E25-8AD1-4104-695171691A8F}"/>
              </a:ext>
            </a:extLst>
          </p:cNvPr>
          <p:cNvSpPr/>
          <p:nvPr/>
        </p:nvSpPr>
        <p:spPr>
          <a:xfrm rot="11805349">
            <a:off x="1814441" y="5011790"/>
            <a:ext cx="208955" cy="262855"/>
          </a:xfrm>
          <a:custGeom>
            <a:avLst/>
            <a:gdLst>
              <a:gd name="connsiteX0" fmla="*/ 133350 w 3245909"/>
              <a:gd name="connsiteY0" fmla="*/ 909598 h 3218687"/>
              <a:gd name="connsiteX1" fmla="*/ 914400 w 3245909"/>
              <a:gd name="connsiteY1" fmla="*/ 147598 h 3218687"/>
              <a:gd name="connsiteX2" fmla="*/ 2238375 w 3245909"/>
              <a:gd name="connsiteY2" fmla="*/ 80923 h 3218687"/>
              <a:gd name="connsiteX3" fmla="*/ 3181350 w 3245909"/>
              <a:gd name="connsiteY3" fmla="*/ 1042948 h 3218687"/>
              <a:gd name="connsiteX4" fmla="*/ 3048000 w 3245909"/>
              <a:gd name="connsiteY4" fmla="*/ 2462173 h 3218687"/>
              <a:gd name="connsiteX5" fmla="*/ 2124075 w 3245909"/>
              <a:gd name="connsiteY5" fmla="*/ 3195598 h 3218687"/>
              <a:gd name="connsiteX6" fmla="*/ 581025 w 3245909"/>
              <a:gd name="connsiteY6" fmla="*/ 2938423 h 3218687"/>
              <a:gd name="connsiteX7" fmla="*/ 0 w 3245909"/>
              <a:gd name="connsiteY7" fmla="*/ 1985923 h 321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909" h="3218687">
                <a:moveTo>
                  <a:pt x="133350" y="909598"/>
                </a:moveTo>
                <a:cubicBezTo>
                  <a:pt x="348456" y="597654"/>
                  <a:pt x="563563" y="285710"/>
                  <a:pt x="914400" y="147598"/>
                </a:cubicBezTo>
                <a:cubicBezTo>
                  <a:pt x="1265237" y="9486"/>
                  <a:pt x="1860550" y="-68302"/>
                  <a:pt x="2238375" y="80923"/>
                </a:cubicBezTo>
                <a:cubicBezTo>
                  <a:pt x="2616200" y="230148"/>
                  <a:pt x="3046413" y="646073"/>
                  <a:pt x="3181350" y="1042948"/>
                </a:cubicBezTo>
                <a:cubicBezTo>
                  <a:pt x="3316287" y="1439823"/>
                  <a:pt x="3224213" y="2103398"/>
                  <a:pt x="3048000" y="2462173"/>
                </a:cubicBezTo>
                <a:cubicBezTo>
                  <a:pt x="2871787" y="2820948"/>
                  <a:pt x="2535237" y="3116223"/>
                  <a:pt x="2124075" y="3195598"/>
                </a:cubicBezTo>
                <a:cubicBezTo>
                  <a:pt x="1712913" y="3274973"/>
                  <a:pt x="935037" y="3140035"/>
                  <a:pt x="581025" y="2938423"/>
                </a:cubicBezTo>
                <a:cubicBezTo>
                  <a:pt x="227013" y="2736811"/>
                  <a:pt x="113506" y="2361367"/>
                  <a:pt x="0" y="1985923"/>
                </a:cubicBezTo>
              </a:path>
            </a:pathLst>
          </a:custGeom>
          <a:noFill/>
          <a:ln w="38100">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47" name="Freeform 46">
            <a:extLst>
              <a:ext uri="{FF2B5EF4-FFF2-40B4-BE49-F238E27FC236}">
                <a16:creationId xmlns:a16="http://schemas.microsoft.com/office/drawing/2014/main" id="{A2B98E43-2E67-E92B-368C-9955B5B297CA}"/>
              </a:ext>
            </a:extLst>
          </p:cNvPr>
          <p:cNvSpPr/>
          <p:nvPr/>
        </p:nvSpPr>
        <p:spPr>
          <a:xfrm rot="21102746">
            <a:off x="5398296" y="5111212"/>
            <a:ext cx="208955" cy="262855"/>
          </a:xfrm>
          <a:custGeom>
            <a:avLst/>
            <a:gdLst>
              <a:gd name="connsiteX0" fmla="*/ 133350 w 3245909"/>
              <a:gd name="connsiteY0" fmla="*/ 909598 h 3218687"/>
              <a:gd name="connsiteX1" fmla="*/ 914400 w 3245909"/>
              <a:gd name="connsiteY1" fmla="*/ 147598 h 3218687"/>
              <a:gd name="connsiteX2" fmla="*/ 2238375 w 3245909"/>
              <a:gd name="connsiteY2" fmla="*/ 80923 h 3218687"/>
              <a:gd name="connsiteX3" fmla="*/ 3181350 w 3245909"/>
              <a:gd name="connsiteY3" fmla="*/ 1042948 h 3218687"/>
              <a:gd name="connsiteX4" fmla="*/ 3048000 w 3245909"/>
              <a:gd name="connsiteY4" fmla="*/ 2462173 h 3218687"/>
              <a:gd name="connsiteX5" fmla="*/ 2124075 w 3245909"/>
              <a:gd name="connsiteY5" fmla="*/ 3195598 h 3218687"/>
              <a:gd name="connsiteX6" fmla="*/ 581025 w 3245909"/>
              <a:gd name="connsiteY6" fmla="*/ 2938423 h 3218687"/>
              <a:gd name="connsiteX7" fmla="*/ 0 w 3245909"/>
              <a:gd name="connsiteY7" fmla="*/ 1985923 h 321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909" h="3218687">
                <a:moveTo>
                  <a:pt x="133350" y="909598"/>
                </a:moveTo>
                <a:cubicBezTo>
                  <a:pt x="348456" y="597654"/>
                  <a:pt x="563563" y="285710"/>
                  <a:pt x="914400" y="147598"/>
                </a:cubicBezTo>
                <a:cubicBezTo>
                  <a:pt x="1265237" y="9486"/>
                  <a:pt x="1860550" y="-68302"/>
                  <a:pt x="2238375" y="80923"/>
                </a:cubicBezTo>
                <a:cubicBezTo>
                  <a:pt x="2616200" y="230148"/>
                  <a:pt x="3046413" y="646073"/>
                  <a:pt x="3181350" y="1042948"/>
                </a:cubicBezTo>
                <a:cubicBezTo>
                  <a:pt x="3316287" y="1439823"/>
                  <a:pt x="3224213" y="2103398"/>
                  <a:pt x="3048000" y="2462173"/>
                </a:cubicBezTo>
                <a:cubicBezTo>
                  <a:pt x="2871787" y="2820948"/>
                  <a:pt x="2535237" y="3116223"/>
                  <a:pt x="2124075" y="3195598"/>
                </a:cubicBezTo>
                <a:cubicBezTo>
                  <a:pt x="1712913" y="3274973"/>
                  <a:pt x="935037" y="3140035"/>
                  <a:pt x="581025" y="2938423"/>
                </a:cubicBezTo>
                <a:cubicBezTo>
                  <a:pt x="227013" y="2736811"/>
                  <a:pt x="113506" y="2361367"/>
                  <a:pt x="0" y="1985923"/>
                </a:cubicBezTo>
              </a:path>
            </a:pathLst>
          </a:custGeom>
          <a:noFill/>
          <a:ln w="38100">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52" name="Freeform 51">
            <a:extLst>
              <a:ext uri="{FF2B5EF4-FFF2-40B4-BE49-F238E27FC236}">
                <a16:creationId xmlns:a16="http://schemas.microsoft.com/office/drawing/2014/main" id="{B6BE6F6D-4A75-BE94-6C59-0C4C57CD38D1}"/>
              </a:ext>
            </a:extLst>
          </p:cNvPr>
          <p:cNvSpPr/>
          <p:nvPr/>
        </p:nvSpPr>
        <p:spPr>
          <a:xfrm rot="685661">
            <a:off x="2387641" y="1423062"/>
            <a:ext cx="1011849" cy="3706704"/>
          </a:xfrm>
          <a:custGeom>
            <a:avLst/>
            <a:gdLst>
              <a:gd name="connsiteX0" fmla="*/ 0 w 1162050"/>
              <a:gd name="connsiteY0" fmla="*/ 2686050 h 2686050"/>
              <a:gd name="connsiteX1" fmla="*/ 247650 w 1162050"/>
              <a:gd name="connsiteY1" fmla="*/ 1057275 h 2686050"/>
              <a:gd name="connsiteX2" fmla="*/ 1162050 w 1162050"/>
              <a:gd name="connsiteY2" fmla="*/ 0 h 2686050"/>
            </a:gdLst>
            <a:ahLst/>
            <a:cxnLst>
              <a:cxn ang="0">
                <a:pos x="connsiteX0" y="connsiteY0"/>
              </a:cxn>
              <a:cxn ang="0">
                <a:pos x="connsiteX1" y="connsiteY1"/>
              </a:cxn>
              <a:cxn ang="0">
                <a:pos x="connsiteX2" y="connsiteY2"/>
              </a:cxn>
            </a:cxnLst>
            <a:rect l="l" t="t" r="r" b="b"/>
            <a:pathLst>
              <a:path w="1162050" h="2686050">
                <a:moveTo>
                  <a:pt x="0" y="2686050"/>
                </a:moveTo>
                <a:cubicBezTo>
                  <a:pt x="26987" y="2095500"/>
                  <a:pt x="53975" y="1504950"/>
                  <a:pt x="247650" y="1057275"/>
                </a:cubicBezTo>
                <a:cubicBezTo>
                  <a:pt x="441325" y="609600"/>
                  <a:pt x="1000125" y="179387"/>
                  <a:pt x="1162050" y="0"/>
                </a:cubicBezTo>
              </a:path>
            </a:pathLst>
          </a:custGeom>
          <a:noFill/>
          <a:ln w="28575">
            <a:solidFill>
              <a:schemeClr val="accent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53" name="Freeform 52">
            <a:extLst>
              <a:ext uri="{FF2B5EF4-FFF2-40B4-BE49-F238E27FC236}">
                <a16:creationId xmlns:a16="http://schemas.microsoft.com/office/drawing/2014/main" id="{E8C457BE-3890-7E3D-AFE0-EF3523414B68}"/>
              </a:ext>
            </a:extLst>
          </p:cNvPr>
          <p:cNvSpPr/>
          <p:nvPr/>
        </p:nvSpPr>
        <p:spPr>
          <a:xfrm rot="20656657" flipH="1">
            <a:off x="4505028" y="1438332"/>
            <a:ext cx="460337" cy="3789018"/>
          </a:xfrm>
          <a:custGeom>
            <a:avLst/>
            <a:gdLst>
              <a:gd name="connsiteX0" fmla="*/ 0 w 1162050"/>
              <a:gd name="connsiteY0" fmla="*/ 2686050 h 2686050"/>
              <a:gd name="connsiteX1" fmla="*/ 247650 w 1162050"/>
              <a:gd name="connsiteY1" fmla="*/ 1057275 h 2686050"/>
              <a:gd name="connsiteX2" fmla="*/ 1162050 w 1162050"/>
              <a:gd name="connsiteY2" fmla="*/ 0 h 2686050"/>
            </a:gdLst>
            <a:ahLst/>
            <a:cxnLst>
              <a:cxn ang="0">
                <a:pos x="connsiteX0" y="connsiteY0"/>
              </a:cxn>
              <a:cxn ang="0">
                <a:pos x="connsiteX1" y="connsiteY1"/>
              </a:cxn>
              <a:cxn ang="0">
                <a:pos x="connsiteX2" y="connsiteY2"/>
              </a:cxn>
            </a:cxnLst>
            <a:rect l="l" t="t" r="r" b="b"/>
            <a:pathLst>
              <a:path w="1162050" h="2686050">
                <a:moveTo>
                  <a:pt x="0" y="2686050"/>
                </a:moveTo>
                <a:cubicBezTo>
                  <a:pt x="26987" y="2095500"/>
                  <a:pt x="53975" y="1504950"/>
                  <a:pt x="247650" y="1057275"/>
                </a:cubicBezTo>
                <a:cubicBezTo>
                  <a:pt x="441325" y="609600"/>
                  <a:pt x="1000125" y="179387"/>
                  <a:pt x="1162050" y="0"/>
                </a:cubicBezTo>
              </a:path>
            </a:pathLst>
          </a:custGeom>
          <a:noFill/>
          <a:ln w="28575">
            <a:solidFill>
              <a:schemeClr val="accent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54" name="TextBox 53">
            <a:extLst>
              <a:ext uri="{FF2B5EF4-FFF2-40B4-BE49-F238E27FC236}">
                <a16:creationId xmlns:a16="http://schemas.microsoft.com/office/drawing/2014/main" id="{E84DACB9-B8EC-0786-D5CB-778A0E3D31BE}"/>
              </a:ext>
            </a:extLst>
          </p:cNvPr>
          <p:cNvSpPr txBox="1"/>
          <p:nvPr/>
        </p:nvSpPr>
        <p:spPr>
          <a:xfrm>
            <a:off x="6675465" y="1123236"/>
            <a:ext cx="4656583" cy="3992118"/>
          </a:xfrm>
          <a:prstGeom prst="rect">
            <a:avLst/>
          </a:prstGeom>
          <a:noFill/>
        </p:spPr>
        <p:txBody>
          <a:bodyPr wrap="square" rtlCol="0">
            <a:spAutoFit/>
          </a:bodyPr>
          <a:lstStyle/>
          <a:p>
            <a:pPr marL="285750" indent="-285750">
              <a:lnSpc>
                <a:spcPts val="2360"/>
              </a:lnSpc>
              <a:spcAft>
                <a:spcPts val="600"/>
              </a:spcAft>
              <a:buFont typeface="Arial" panose="020B0604020202020204" pitchFamily="34" charset="0"/>
              <a:buChar char="•"/>
            </a:pPr>
            <a:r>
              <a:rPr lang="en-PL" dirty="0"/>
              <a:t>Single BGP session per site</a:t>
            </a:r>
          </a:p>
          <a:p>
            <a:pPr marL="285750" indent="-285750">
              <a:lnSpc>
                <a:spcPts val="2360"/>
              </a:lnSpc>
              <a:spcAft>
                <a:spcPts val="600"/>
              </a:spcAft>
              <a:buFont typeface="Arial" panose="020B0604020202020204" pitchFamily="34" charset="0"/>
              <a:buChar char="•"/>
            </a:pPr>
            <a:r>
              <a:rPr lang="en-PL" dirty="0"/>
              <a:t>Tunnel subnets not required</a:t>
            </a:r>
          </a:p>
          <a:p>
            <a:pPr marL="285750" indent="-285750">
              <a:lnSpc>
                <a:spcPts val="2360"/>
              </a:lnSpc>
              <a:spcAft>
                <a:spcPts val="600"/>
              </a:spcAft>
              <a:buFont typeface="Arial" panose="020B0604020202020204" pitchFamily="34" charset="0"/>
              <a:buChar char="•"/>
            </a:pPr>
            <a:r>
              <a:rPr lang="en-PL" dirty="0"/>
              <a:t>Single BGP route (NLRI) per each LAN prefix</a:t>
            </a:r>
          </a:p>
          <a:p>
            <a:pPr marL="285750" indent="-285750">
              <a:lnSpc>
                <a:spcPts val="2360"/>
              </a:lnSpc>
              <a:spcAft>
                <a:spcPts val="600"/>
              </a:spcAft>
              <a:buFont typeface="Arial" panose="020B0604020202020204" pitchFamily="34" charset="0"/>
              <a:buChar char="•"/>
            </a:pPr>
            <a:r>
              <a:rPr lang="en-PL" dirty="0"/>
              <a:t>BGP NH (loopback) recursively resolved</a:t>
            </a:r>
          </a:p>
          <a:p>
            <a:pPr marL="742950" lvl="1" indent="-285750">
              <a:lnSpc>
                <a:spcPts val="2360"/>
              </a:lnSpc>
              <a:spcAft>
                <a:spcPts val="600"/>
              </a:spcAft>
              <a:buFont typeface="Arial" panose="020B0604020202020204" pitchFamily="34" charset="0"/>
              <a:buChar char="•"/>
            </a:pPr>
            <a:r>
              <a:rPr lang="en-PL" dirty="0"/>
              <a:t>IKE takes care of loopback reachability (</a:t>
            </a:r>
            <a:r>
              <a:rPr lang="en-GB" sz="1800" dirty="0">
                <a:effectLst/>
                <a:latin typeface="RobotoMono"/>
              </a:rPr>
              <a:t>exchange-ip-addr4)</a:t>
            </a:r>
            <a:endParaRPr lang="en-PL" dirty="0"/>
          </a:p>
          <a:p>
            <a:pPr marL="742950" lvl="1" indent="-285750">
              <a:lnSpc>
                <a:spcPts val="2360"/>
              </a:lnSpc>
              <a:spcAft>
                <a:spcPts val="600"/>
              </a:spcAft>
              <a:buFont typeface="Arial" panose="020B0604020202020204" pitchFamily="34" charset="0"/>
              <a:buChar char="•"/>
            </a:pPr>
            <a:r>
              <a:rPr lang="en-PL" dirty="0"/>
              <a:t>HUB advertises Spokes’ loopback via aggreagate BGP</a:t>
            </a:r>
          </a:p>
          <a:p>
            <a:pPr marL="285750" indent="-285750">
              <a:lnSpc>
                <a:spcPts val="2360"/>
              </a:lnSpc>
              <a:spcAft>
                <a:spcPts val="600"/>
              </a:spcAft>
              <a:buFont typeface="Arial" panose="020B0604020202020204" pitchFamily="34" charset="0"/>
              <a:buChar char="•"/>
            </a:pPr>
            <a:r>
              <a:rPr lang="en-PL" dirty="0"/>
              <a:t>Hub still acts as </a:t>
            </a:r>
            <a:r>
              <a:rPr lang="en-PL" b="1" dirty="0"/>
              <a:t>BGP RR</a:t>
            </a:r>
          </a:p>
          <a:p>
            <a:pPr marL="742950" lvl="1" indent="-285750">
              <a:lnSpc>
                <a:spcPts val="2360"/>
              </a:lnSpc>
              <a:spcAft>
                <a:spcPts val="600"/>
              </a:spcAft>
              <a:buFont typeface="Arial" panose="020B0604020202020204" pitchFamily="34" charset="0"/>
              <a:buChar char="•"/>
            </a:pPr>
            <a:r>
              <a:rPr lang="en-PL" dirty="0"/>
              <a:t>But just single NLRI per LAN prefix</a:t>
            </a:r>
          </a:p>
        </p:txBody>
      </p:sp>
    </p:spTree>
    <p:extLst>
      <p:ext uri="{BB962C8B-B14F-4D97-AF65-F5344CB8AC3E}">
        <p14:creationId xmlns:p14="http://schemas.microsoft.com/office/powerpoint/2010/main" val="27063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dissolve">
                                      <p:cBhvr>
                                        <p:cTn id="21" dur="500"/>
                                        <p:tgtEl>
                                          <p:spTgt spid="5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dissolve">
                                      <p:cBhvr>
                                        <p:cTn id="24" dur="500"/>
                                        <p:tgtEl>
                                          <p:spTgt spid="5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 calcmode="lin" valueType="num">
                                      <p:cBhvr additive="base">
                                        <p:cTn id="33"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4">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4">
                                            <p:txEl>
                                              <p:pRg st="1" end="1"/>
                                            </p:txEl>
                                          </p:spTgt>
                                        </p:tgtEl>
                                        <p:attrNameLst>
                                          <p:attrName>style.visibility</p:attrName>
                                        </p:attrNameLst>
                                      </p:cBhvr>
                                      <p:to>
                                        <p:strVal val="visible"/>
                                      </p:to>
                                    </p:set>
                                    <p:anim calcmode="lin" valueType="num">
                                      <p:cBhvr additive="base">
                                        <p:cTn id="37" dur="500" fill="hold"/>
                                        <p:tgtEl>
                                          <p:spTgt spid="5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4">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4">
                                            <p:txEl>
                                              <p:pRg st="2" end="2"/>
                                            </p:txEl>
                                          </p:spTgt>
                                        </p:tgtEl>
                                        <p:attrNameLst>
                                          <p:attrName>style.visibility</p:attrName>
                                        </p:attrNameLst>
                                      </p:cBhvr>
                                      <p:to>
                                        <p:strVal val="visible"/>
                                      </p:to>
                                    </p:set>
                                    <p:anim calcmode="lin" valueType="num">
                                      <p:cBhvr additive="base">
                                        <p:cTn id="41" dur="500" fill="hold"/>
                                        <p:tgtEl>
                                          <p:spTgt spid="5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4">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4">
                                            <p:txEl>
                                              <p:pRg st="3" end="3"/>
                                            </p:txEl>
                                          </p:spTgt>
                                        </p:tgtEl>
                                        <p:attrNameLst>
                                          <p:attrName>style.visibility</p:attrName>
                                        </p:attrNameLst>
                                      </p:cBhvr>
                                      <p:to>
                                        <p:strVal val="visible"/>
                                      </p:to>
                                    </p:set>
                                    <p:anim calcmode="lin" valueType="num">
                                      <p:cBhvr additive="base">
                                        <p:cTn id="45" dur="500" fill="hold"/>
                                        <p:tgtEl>
                                          <p:spTgt spid="5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4">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4">
                                            <p:txEl>
                                              <p:pRg st="4" end="4"/>
                                            </p:txEl>
                                          </p:spTgt>
                                        </p:tgtEl>
                                        <p:attrNameLst>
                                          <p:attrName>style.visibility</p:attrName>
                                        </p:attrNameLst>
                                      </p:cBhvr>
                                      <p:to>
                                        <p:strVal val="visible"/>
                                      </p:to>
                                    </p:set>
                                    <p:anim calcmode="lin" valueType="num">
                                      <p:cBhvr additive="base">
                                        <p:cTn id="49" dur="500" fill="hold"/>
                                        <p:tgtEl>
                                          <p:spTgt spid="5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4">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4">
                                            <p:txEl>
                                              <p:pRg st="5" end="5"/>
                                            </p:txEl>
                                          </p:spTgt>
                                        </p:tgtEl>
                                        <p:attrNameLst>
                                          <p:attrName>style.visibility</p:attrName>
                                        </p:attrNameLst>
                                      </p:cBhvr>
                                      <p:to>
                                        <p:strVal val="visible"/>
                                      </p:to>
                                    </p:set>
                                    <p:anim calcmode="lin" valueType="num">
                                      <p:cBhvr additive="base">
                                        <p:cTn id="53" dur="500" fill="hold"/>
                                        <p:tgtEl>
                                          <p:spTgt spid="54">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4">
                                            <p:txEl>
                                              <p:pRg st="6" end="6"/>
                                            </p:txEl>
                                          </p:spTgt>
                                        </p:tgtEl>
                                        <p:attrNameLst>
                                          <p:attrName>style.visibility</p:attrName>
                                        </p:attrNameLst>
                                      </p:cBhvr>
                                      <p:to>
                                        <p:strVal val="visible"/>
                                      </p:to>
                                    </p:set>
                                    <p:anim calcmode="lin" valueType="num">
                                      <p:cBhvr additive="base">
                                        <p:cTn id="59" dur="500" fill="hold"/>
                                        <p:tgtEl>
                                          <p:spTgt spid="54">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4">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4">
                                            <p:txEl>
                                              <p:pRg st="7" end="7"/>
                                            </p:txEl>
                                          </p:spTgt>
                                        </p:tgtEl>
                                        <p:attrNameLst>
                                          <p:attrName>style.visibility</p:attrName>
                                        </p:attrNameLst>
                                      </p:cBhvr>
                                      <p:to>
                                        <p:strVal val="visible"/>
                                      </p:to>
                                    </p:set>
                                    <p:anim calcmode="lin" valueType="num">
                                      <p:cBhvr additive="base">
                                        <p:cTn id="63" dur="500" fill="hold"/>
                                        <p:tgtEl>
                                          <p:spTgt spid="54">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52" grpId="0" animBg="1"/>
      <p:bldP spid="53" grpId="0" animBg="1"/>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3"/>
          <p:cNvSpPr txBox="1"/>
          <p:nvPr/>
        </p:nvSpPr>
        <p:spPr>
          <a:xfrm>
            <a:off x="631080" y="9720"/>
            <a:ext cx="10836720" cy="1056600"/>
          </a:xfrm>
          <a:prstGeom prst="rect">
            <a:avLst/>
          </a:prstGeom>
          <a:noFill/>
          <a:ln w="0">
            <a:noFill/>
          </a:ln>
        </p:spPr>
        <p:txBody>
          <a:bodyPr lIns="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600" b="1" spc="-151" dirty="0">
                <a:solidFill>
                  <a:srgbClr val="253746"/>
                </a:solidFill>
                <a:latin typeface="Arial"/>
              </a:rPr>
              <a:t>SD-WAN Design</a:t>
            </a:r>
            <a:endParaRPr kumimoji="0" lang="en-US" sz="3600" b="0" i="0" u="none" strike="noStrike" kern="1200" cap="none" spc="-1" normalizeH="0" baseline="0" noProof="0" dirty="0">
              <a:ln>
                <a:noFill/>
              </a:ln>
              <a:solidFill>
                <a:srgbClr val="000000"/>
              </a:solidFill>
              <a:effectLst/>
              <a:uLnTx/>
              <a:uFillTx/>
              <a:latin typeface="Arial"/>
            </a:endParaRPr>
          </a:p>
        </p:txBody>
      </p:sp>
      <p:graphicFrame>
        <p:nvGraphicFramePr>
          <p:cNvPr id="190" name="Table 2"/>
          <p:cNvGraphicFramePr/>
          <p:nvPr>
            <p:extLst>
              <p:ext uri="{D42A27DB-BD31-4B8C-83A1-F6EECF244321}">
                <p14:modId xmlns:p14="http://schemas.microsoft.com/office/powerpoint/2010/main" val="1135966051"/>
              </p:ext>
            </p:extLst>
          </p:nvPr>
        </p:nvGraphicFramePr>
        <p:xfrm>
          <a:off x="1759800" y="854464"/>
          <a:ext cx="8672400" cy="4694685"/>
        </p:xfrm>
        <a:graphic>
          <a:graphicData uri="http://schemas.openxmlformats.org/drawingml/2006/table">
            <a:tbl>
              <a:tblPr/>
              <a:tblGrid>
                <a:gridCol w="1217067">
                  <a:extLst>
                    <a:ext uri="{9D8B030D-6E8A-4147-A177-3AD203B41FA5}">
                      <a16:colId xmlns:a16="http://schemas.microsoft.com/office/drawing/2014/main" val="20000"/>
                    </a:ext>
                  </a:extLst>
                </a:gridCol>
                <a:gridCol w="2299855">
                  <a:extLst>
                    <a:ext uri="{9D8B030D-6E8A-4147-A177-3AD203B41FA5}">
                      <a16:colId xmlns:a16="http://schemas.microsoft.com/office/drawing/2014/main" val="3179402307"/>
                    </a:ext>
                  </a:extLst>
                </a:gridCol>
                <a:gridCol w="2474484">
                  <a:extLst>
                    <a:ext uri="{9D8B030D-6E8A-4147-A177-3AD203B41FA5}">
                      <a16:colId xmlns:a16="http://schemas.microsoft.com/office/drawing/2014/main" val="20001"/>
                    </a:ext>
                  </a:extLst>
                </a:gridCol>
                <a:gridCol w="2680994">
                  <a:extLst>
                    <a:ext uri="{9D8B030D-6E8A-4147-A177-3AD203B41FA5}">
                      <a16:colId xmlns:a16="http://schemas.microsoft.com/office/drawing/2014/main" val="20002"/>
                    </a:ext>
                  </a:extLst>
                </a:gridCol>
              </a:tblGrid>
              <a:tr h="400680">
                <a:tc gridSpan="2">
                  <a:txBody>
                    <a:bodyPr/>
                    <a:lstStyle/>
                    <a:p>
                      <a:endParaRPr lang="en-US" sz="1400" dirty="0"/>
                    </a:p>
                  </a:txBody>
                  <a:tcPr>
                    <a:lnL w="12240">
                      <a:solidFill>
                        <a:srgbClr val="FFFFFF"/>
                      </a:solidFill>
                    </a:lnL>
                    <a:lnR w="12240">
                      <a:solidFill>
                        <a:srgbClr val="FFFFFF"/>
                      </a:solidFill>
                    </a:lnR>
                    <a:lnT w="12240">
                      <a:solidFill>
                        <a:srgbClr val="FFFFFF"/>
                      </a:solidFill>
                    </a:lnT>
                    <a:lnB w="38160">
                      <a:solidFill>
                        <a:srgbClr val="FFFFFF"/>
                      </a:solidFill>
                    </a:lnB>
                    <a:solidFill>
                      <a:srgbClr val="E1251B"/>
                    </a:solidFill>
                  </a:tcPr>
                </a:tc>
                <a:tc hMerge="1">
                  <a:txBody>
                    <a:bodyPr/>
                    <a:lstStyle/>
                    <a:p>
                      <a:endParaRPr lang="en-US"/>
                    </a:p>
                  </a:txBody>
                  <a:tcPr/>
                </a:tc>
                <a:tc>
                  <a:txBody>
                    <a:bodyPr/>
                    <a:lstStyle/>
                    <a:p>
                      <a:pPr algn="ctr">
                        <a:lnSpc>
                          <a:spcPct val="100000"/>
                        </a:lnSpc>
                      </a:pPr>
                      <a:r>
                        <a:rPr lang="en-GB" sz="1400" b="1" strike="noStrike" spc="-1" dirty="0">
                          <a:solidFill>
                            <a:srgbClr val="FFFFFF"/>
                          </a:solidFill>
                          <a:latin typeface="Arial"/>
                        </a:rPr>
                        <a:t>BGP PER OVERLAY</a:t>
                      </a:r>
                      <a:endParaRPr lang="en-US" sz="14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1251B"/>
                    </a:solidFill>
                  </a:tcPr>
                </a:tc>
                <a:tc>
                  <a:txBody>
                    <a:bodyPr/>
                    <a:lstStyle/>
                    <a:p>
                      <a:pPr algn="ctr">
                        <a:lnSpc>
                          <a:spcPct val="100000"/>
                        </a:lnSpc>
                      </a:pPr>
                      <a:r>
                        <a:rPr lang="en-GB" sz="1400" b="1" strike="noStrike" spc="-1" dirty="0">
                          <a:solidFill>
                            <a:srgbClr val="FFFFFF"/>
                          </a:solidFill>
                          <a:latin typeface="Arial"/>
                        </a:rPr>
                        <a:t>BGP ON LOOPBACK</a:t>
                      </a:r>
                      <a:br>
                        <a:rPr lang="en-GB" sz="1400" b="1" strike="noStrike" spc="-1" dirty="0">
                          <a:solidFill>
                            <a:srgbClr val="FFFFFF"/>
                          </a:solidFill>
                          <a:latin typeface="Arial"/>
                        </a:rPr>
                      </a:br>
                      <a:r>
                        <a:rPr lang="en-GB" sz="1400" b="1" strike="noStrike" spc="-1" dirty="0">
                          <a:solidFill>
                            <a:srgbClr val="FFFFFF"/>
                          </a:solidFill>
                          <a:latin typeface="Arial"/>
                        </a:rPr>
                        <a:t>7.0.4+</a:t>
                      </a:r>
                      <a:endParaRPr lang="en-US" sz="14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1251B"/>
                    </a:solidFill>
                  </a:tcPr>
                </a:tc>
                <a:extLst>
                  <a:ext uri="{0D108BD9-81ED-4DB2-BD59-A6C34878D82A}">
                    <a16:rowId xmlns:a16="http://schemas.microsoft.com/office/drawing/2014/main" val="10000"/>
                  </a:ext>
                </a:extLst>
              </a:tr>
              <a:tr h="325718">
                <a:tc gridSpan="2">
                  <a:txBody>
                    <a:bodyPr/>
                    <a:lstStyle/>
                    <a:p>
                      <a:pPr algn="ctr">
                        <a:lnSpc>
                          <a:spcPct val="100000"/>
                        </a:lnSpc>
                      </a:pPr>
                      <a:r>
                        <a:rPr lang="en-GB" sz="1400" b="0" strike="noStrike" spc="-1" dirty="0">
                          <a:solidFill>
                            <a:srgbClr val="000000"/>
                          </a:solidFill>
                          <a:latin typeface="Arial"/>
                        </a:rPr>
                        <a:t>BGP required</a:t>
                      </a:r>
                      <a:endParaRPr lang="en-US" sz="1400" b="0" strike="noStrike" spc="-1" dirty="0">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1CDCD"/>
                    </a:solidFill>
                  </a:tcPr>
                </a:tc>
                <a:tc hMerge="1">
                  <a:txBody>
                    <a:bodyPr/>
                    <a:lstStyle/>
                    <a:p>
                      <a:endParaRPr lang="en-US"/>
                    </a:p>
                  </a:txBody>
                  <a:tcPr/>
                </a:tc>
                <a:tc>
                  <a:txBody>
                    <a:bodyPr/>
                    <a:lstStyle/>
                    <a:p>
                      <a:pPr algn="ctr">
                        <a:lnSpc>
                          <a:spcPct val="100000"/>
                        </a:lnSpc>
                      </a:pPr>
                      <a:r>
                        <a:rPr lang="en-GB" sz="1600" b="0" strike="noStrike" spc="-1" dirty="0">
                          <a:solidFill>
                            <a:srgbClr val="00B050"/>
                          </a:solidFill>
                          <a:latin typeface="Arial"/>
                        </a:rPr>
                        <a:t>YES</a:t>
                      </a:r>
                      <a:endParaRPr lang="en-US" sz="1600" b="0" strike="noStrike" spc="-1" dirty="0">
                        <a:solidFill>
                          <a:srgbClr val="00B050"/>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1CDCD"/>
                    </a:solidFill>
                  </a:tcPr>
                </a:tc>
                <a:tc>
                  <a:txBody>
                    <a:bodyPr/>
                    <a:lstStyle/>
                    <a:p>
                      <a:pPr algn="ctr">
                        <a:lnSpc>
                          <a:spcPct val="100000"/>
                        </a:lnSpc>
                      </a:pPr>
                      <a:r>
                        <a:rPr lang="en-GB" sz="1600" b="0" strike="noStrike" spc="-1" dirty="0">
                          <a:solidFill>
                            <a:srgbClr val="00B050"/>
                          </a:solidFill>
                          <a:latin typeface="Arial"/>
                        </a:rPr>
                        <a:t>YES</a:t>
                      </a:r>
                      <a:endParaRPr lang="en-US" sz="1600" b="0" strike="noStrike" spc="-1" dirty="0">
                        <a:solidFill>
                          <a:srgbClr val="00B050"/>
                        </a:solid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1CDCD"/>
                    </a:solidFill>
                  </a:tcPr>
                </a:tc>
                <a:extLst>
                  <a:ext uri="{0D108BD9-81ED-4DB2-BD59-A6C34878D82A}">
                    <a16:rowId xmlns:a16="http://schemas.microsoft.com/office/drawing/2014/main" val="10001"/>
                  </a:ext>
                </a:extLst>
              </a:tr>
              <a:tr h="292719">
                <a:tc gridSpan="2">
                  <a:txBody>
                    <a:bodyPr/>
                    <a:lstStyle/>
                    <a:p>
                      <a:pPr algn="ctr">
                        <a:lnSpc>
                          <a:spcPct val="100000"/>
                        </a:lnSpc>
                      </a:pPr>
                      <a:r>
                        <a:rPr lang="en-US" sz="1400" b="0" strike="noStrike" spc="-1" dirty="0">
                          <a:latin typeface="Arial"/>
                        </a:rPr>
                        <a:t>BGP ADD-PATH required</a:t>
                      </a: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hMerge="1">
                  <a:txBody>
                    <a:bodyPr/>
                    <a:lstStyle/>
                    <a:p>
                      <a:endParaRPr lang="en-US"/>
                    </a:p>
                  </a:txBody>
                  <a:tcPr/>
                </a:tc>
                <a:tc>
                  <a:txBody>
                    <a:bodyPr/>
                    <a:lstStyle/>
                    <a:p>
                      <a:pPr algn="ctr">
                        <a:lnSpc>
                          <a:spcPct val="100000"/>
                        </a:lnSpc>
                      </a:pPr>
                      <a:r>
                        <a:rPr lang="en-GB" sz="1600" b="0" strike="noStrike" kern="1200" spc="-1" dirty="0">
                          <a:solidFill>
                            <a:srgbClr val="E1251B"/>
                          </a:solidFill>
                          <a:latin typeface="Arial"/>
                          <a:ea typeface="+mn-ea"/>
                          <a:cs typeface="+mn-cs"/>
                        </a:rPr>
                        <a:t>YES</a:t>
                      </a:r>
                      <a:endParaRPr lang="en-US" sz="1600" b="0" strike="noStrike" kern="1200" spc="-1" dirty="0">
                        <a:solidFill>
                          <a:srgbClr val="E1251B"/>
                        </a:solidFill>
                        <a:latin typeface="Arial"/>
                        <a:ea typeface="+mn-ea"/>
                        <a:cs typeface="+mn-cs"/>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a:txBody>
                    <a:bodyPr/>
                    <a:lstStyle/>
                    <a:p>
                      <a:pPr algn="ctr">
                        <a:lnSpc>
                          <a:spcPct val="100000"/>
                        </a:lnSpc>
                      </a:pPr>
                      <a:r>
                        <a:rPr lang="en-US" sz="1600" b="0" strike="noStrike" spc="-1" dirty="0">
                          <a:solidFill>
                            <a:srgbClr val="00B050"/>
                          </a:solidFill>
                          <a:latin typeface="Arial"/>
                        </a:rPr>
                        <a:t>NO</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extLst>
                  <a:ext uri="{0D108BD9-81ED-4DB2-BD59-A6C34878D82A}">
                    <a16:rowId xmlns:a16="http://schemas.microsoft.com/office/drawing/2014/main" val="989881550"/>
                  </a:ext>
                </a:extLst>
              </a:tr>
              <a:tr h="456203">
                <a:tc gridSpan="2">
                  <a:txBody>
                    <a:bodyPr/>
                    <a:lstStyle/>
                    <a:p>
                      <a:pPr algn="ctr">
                        <a:lnSpc>
                          <a:spcPct val="100000"/>
                        </a:lnSpc>
                      </a:pPr>
                      <a:r>
                        <a:rPr lang="en-GB" sz="1400" b="0" strike="noStrike" spc="-1" dirty="0">
                          <a:solidFill>
                            <a:srgbClr val="000000"/>
                          </a:solidFill>
                          <a:latin typeface="Arial"/>
                        </a:rPr>
                        <a:t>Route Reflector on HUB required</a:t>
                      </a:r>
                      <a:endParaRPr lang="en-US" sz="14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1CDCD"/>
                    </a:solidFill>
                  </a:tcPr>
                </a:tc>
                <a:tc hMerge="1">
                  <a:txBody>
                    <a:bodyPr/>
                    <a:lstStyle/>
                    <a:p>
                      <a:endParaRPr lang="en-US"/>
                    </a:p>
                  </a:txBody>
                  <a:tcPr/>
                </a:tc>
                <a:tc>
                  <a:txBody>
                    <a:bodyPr/>
                    <a:lstStyle/>
                    <a:p>
                      <a:pPr algn="ctr">
                        <a:lnSpc>
                          <a:spcPct val="100000"/>
                        </a:lnSpc>
                      </a:pPr>
                      <a:r>
                        <a:rPr lang="en-GB" sz="1600" b="0" strike="noStrike" spc="-1" dirty="0">
                          <a:solidFill>
                            <a:srgbClr val="E1251B"/>
                          </a:solidFill>
                          <a:latin typeface="Arial"/>
                        </a:rPr>
                        <a:t>YES</a:t>
                      </a:r>
                      <a:endParaRPr lang="en-US" sz="16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1CDCD"/>
                    </a:solidFill>
                  </a:tcPr>
                </a:tc>
                <a:tc>
                  <a:txBody>
                    <a:bodyPr/>
                    <a:lstStyle/>
                    <a:p>
                      <a:pPr algn="ctr">
                        <a:lnSpc>
                          <a:spcPct val="100000"/>
                        </a:lnSpc>
                      </a:pPr>
                      <a:r>
                        <a:rPr lang="en-GB" sz="1600" b="0" strike="noStrike" spc="-1" dirty="0">
                          <a:solidFill>
                            <a:schemeClr val="accent6">
                              <a:lumMod val="60000"/>
                              <a:lumOff val="40000"/>
                            </a:schemeClr>
                          </a:solidFill>
                          <a:latin typeface="Arial"/>
                        </a:rPr>
                        <a:t>YES </a:t>
                      </a:r>
                      <a:endParaRPr lang="en-US" sz="1600" b="0" strike="noStrike" spc="-1" dirty="0">
                        <a:solidFill>
                          <a:schemeClr val="accent6">
                            <a:lumMod val="60000"/>
                            <a:lumOff val="40000"/>
                          </a:schemeClr>
                        </a:solidFill>
                        <a:latin typeface="Arial"/>
                      </a:endParaRPr>
                    </a:p>
                    <a:p>
                      <a:pPr algn="ctr">
                        <a:lnSpc>
                          <a:spcPct val="100000"/>
                        </a:lnSpc>
                      </a:pPr>
                      <a:r>
                        <a:rPr lang="en-GB" sz="900" b="0" strike="noStrike" spc="-1" dirty="0">
                          <a:solidFill>
                            <a:schemeClr val="accent6">
                              <a:lumMod val="60000"/>
                              <a:lumOff val="40000"/>
                            </a:schemeClr>
                          </a:solidFill>
                          <a:latin typeface="Arial"/>
                        </a:rPr>
                        <a:t>(less number of peers, less prefixes)</a:t>
                      </a:r>
                      <a:endParaRPr lang="en-US" sz="900" b="0" strike="noStrike" spc="-1" dirty="0">
                        <a:solidFill>
                          <a:schemeClr val="accent6">
                            <a:lumMod val="60000"/>
                            <a:lumOff val="40000"/>
                          </a:schemeClr>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1CDCD"/>
                    </a:solidFill>
                  </a:tcPr>
                </a:tc>
                <a:extLst>
                  <a:ext uri="{0D108BD9-81ED-4DB2-BD59-A6C34878D82A}">
                    <a16:rowId xmlns:a16="http://schemas.microsoft.com/office/drawing/2014/main" val="10002"/>
                  </a:ext>
                </a:extLst>
              </a:tr>
              <a:tr h="323829">
                <a:tc gridSpan="2">
                  <a:txBody>
                    <a:bodyPr/>
                    <a:lstStyle/>
                    <a:p>
                      <a:pPr algn="ctr">
                        <a:lnSpc>
                          <a:spcPct val="100000"/>
                        </a:lnSpc>
                      </a:pPr>
                      <a:r>
                        <a:rPr lang="en-GB" sz="1400" b="0" strike="noStrike" spc="-1" dirty="0">
                          <a:solidFill>
                            <a:srgbClr val="000000"/>
                          </a:solidFill>
                          <a:latin typeface="Arial"/>
                        </a:rPr>
                        <a:t>BGP per Overlay</a:t>
                      </a:r>
                      <a:endParaRPr lang="en-US" sz="14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8E8E7"/>
                    </a:solidFill>
                  </a:tcPr>
                </a:tc>
                <a:tc hMerge="1">
                  <a:txBody>
                    <a:bodyPr/>
                    <a:lstStyle/>
                    <a:p>
                      <a:endParaRPr lang="en-US"/>
                    </a:p>
                  </a:txBody>
                  <a:tcPr/>
                </a:tc>
                <a:tc>
                  <a:txBody>
                    <a:bodyPr/>
                    <a:lstStyle/>
                    <a:p>
                      <a:pPr algn="ctr">
                        <a:lnSpc>
                          <a:spcPct val="100000"/>
                        </a:lnSpc>
                      </a:pPr>
                      <a:r>
                        <a:rPr lang="en-GB" sz="1600" b="0" strike="noStrike" spc="-1" dirty="0">
                          <a:solidFill>
                            <a:srgbClr val="E1251B"/>
                          </a:solidFill>
                          <a:latin typeface="Arial"/>
                        </a:rPr>
                        <a:t>YES</a:t>
                      </a:r>
                      <a:endParaRPr lang="en-US" sz="16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8E8E7"/>
                    </a:solidFill>
                  </a:tcPr>
                </a:tc>
                <a:tc>
                  <a:txBody>
                    <a:bodyPr/>
                    <a:lstStyle/>
                    <a:p>
                      <a:pPr algn="ctr">
                        <a:lnSpc>
                          <a:spcPct val="100000"/>
                        </a:lnSpc>
                      </a:pPr>
                      <a:r>
                        <a:rPr lang="en-GB" sz="1600" b="0" strike="noStrike" spc="-1" dirty="0">
                          <a:solidFill>
                            <a:srgbClr val="28AE73"/>
                          </a:solidFill>
                          <a:latin typeface="Arial"/>
                        </a:rPr>
                        <a:t>NO</a:t>
                      </a:r>
                      <a:endParaRPr lang="en-US" sz="16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8E8E7"/>
                    </a:solidFill>
                  </a:tcPr>
                </a:tc>
                <a:extLst>
                  <a:ext uri="{0D108BD9-81ED-4DB2-BD59-A6C34878D82A}">
                    <a16:rowId xmlns:a16="http://schemas.microsoft.com/office/drawing/2014/main" val="10003"/>
                  </a:ext>
                </a:extLst>
              </a:tr>
              <a:tr h="295616">
                <a:tc gridSpan="2">
                  <a:txBody>
                    <a:bodyPr/>
                    <a:lstStyle/>
                    <a:p>
                      <a:pPr algn="ctr">
                        <a:lnSpc>
                          <a:spcPct val="100000"/>
                        </a:lnSpc>
                      </a:pPr>
                      <a:r>
                        <a:rPr lang="en-GB" sz="1400" b="0" strike="noStrike" spc="-1" dirty="0">
                          <a:solidFill>
                            <a:srgbClr val="000000"/>
                          </a:solidFill>
                          <a:latin typeface="Arial"/>
                        </a:rPr>
                        <a:t>Prefixes Redistribution</a:t>
                      </a:r>
                      <a:endParaRPr lang="en-US" sz="1400" b="0" strike="noStrike" spc="-1" dirty="0">
                        <a:latin typeface="Arial"/>
                      </a:endParaRP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hMerge="1">
                  <a:txBody>
                    <a:bodyPr/>
                    <a:lstStyle/>
                    <a:p>
                      <a:endParaRPr lang="en-US"/>
                    </a:p>
                  </a:txBody>
                  <a:tcPr/>
                </a:tc>
                <a:tc>
                  <a:txBody>
                    <a:bodyPr/>
                    <a:lstStyle/>
                    <a:p>
                      <a:pPr algn="ctr">
                        <a:lnSpc>
                          <a:spcPct val="100000"/>
                        </a:lnSpc>
                      </a:pPr>
                      <a:r>
                        <a:rPr lang="en-GB" sz="1600" b="0" strike="noStrike" spc="-1" dirty="0">
                          <a:solidFill>
                            <a:srgbClr val="28AE73"/>
                          </a:solidFill>
                          <a:latin typeface="Arial"/>
                        </a:rPr>
                        <a:t>YES</a:t>
                      </a:r>
                      <a:endParaRPr lang="en-US" sz="16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a:txBody>
                    <a:bodyPr/>
                    <a:lstStyle/>
                    <a:p>
                      <a:pPr algn="ctr">
                        <a:lnSpc>
                          <a:spcPct val="100000"/>
                        </a:lnSpc>
                      </a:pPr>
                      <a:r>
                        <a:rPr lang="en-GB" sz="1600" b="0" strike="noStrike" spc="-1" dirty="0">
                          <a:solidFill>
                            <a:srgbClr val="28AE73"/>
                          </a:solidFill>
                          <a:latin typeface="Arial"/>
                        </a:rPr>
                        <a:t>YES</a:t>
                      </a:r>
                      <a:endParaRPr lang="en-US" sz="16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extLst>
                  <a:ext uri="{0D108BD9-81ED-4DB2-BD59-A6C34878D82A}">
                    <a16:rowId xmlns:a16="http://schemas.microsoft.com/office/drawing/2014/main" val="2927361185"/>
                  </a:ext>
                </a:extLst>
              </a:tr>
              <a:tr h="315516">
                <a:tc gridSpan="2">
                  <a:txBody>
                    <a:bodyPr/>
                    <a:lstStyle/>
                    <a:p>
                      <a:pPr algn="ctr">
                        <a:lnSpc>
                          <a:spcPct val="100000"/>
                        </a:lnSpc>
                      </a:pPr>
                      <a:r>
                        <a:rPr lang="en-US" sz="1400" b="0" strike="noStrike" spc="-1" dirty="0">
                          <a:latin typeface="Arial"/>
                        </a:rPr>
                        <a:t>VRF-aware overlay</a:t>
                      </a: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tc hMerge="1">
                  <a:txBody>
                    <a:bodyPr/>
                    <a:lstStyle/>
                    <a:p>
                      <a:endParaRPr lang="en-US"/>
                    </a:p>
                  </a:txBody>
                  <a:tcPr/>
                </a:tc>
                <a:tc>
                  <a:txBody>
                    <a:bodyPr/>
                    <a:lstStyle/>
                    <a:p>
                      <a:pPr algn="ctr">
                        <a:lnSpc>
                          <a:spcPct val="100000"/>
                        </a:lnSpc>
                      </a:pPr>
                      <a:r>
                        <a:rPr lang="en-US" sz="1600" b="0" strike="noStrike" kern="1200" spc="-1" dirty="0">
                          <a:solidFill>
                            <a:srgbClr val="28AE73"/>
                          </a:solidFill>
                          <a:latin typeface="Arial"/>
                          <a:ea typeface="+mn-ea"/>
                          <a:cs typeface="+mn-cs"/>
                        </a:rPr>
                        <a:t>YES</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tc>
                  <a:txBody>
                    <a:bodyPr/>
                    <a:lstStyle/>
                    <a:p>
                      <a:pPr algn="ctr">
                        <a:lnSpc>
                          <a:spcPct val="100000"/>
                        </a:lnSpc>
                      </a:pPr>
                      <a:r>
                        <a:rPr lang="en-US" sz="1600" b="0" strike="noStrike" kern="1200" spc="-1" dirty="0">
                          <a:solidFill>
                            <a:srgbClr val="28AE73"/>
                          </a:solidFill>
                          <a:latin typeface="Arial"/>
                          <a:ea typeface="+mn-ea"/>
                          <a:cs typeface="+mn-cs"/>
                        </a:rPr>
                        <a:t>YES</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extLst>
                  <a:ext uri="{0D108BD9-81ED-4DB2-BD59-A6C34878D82A}">
                    <a16:rowId xmlns:a16="http://schemas.microsoft.com/office/drawing/2014/main" val="2585639654"/>
                  </a:ext>
                </a:extLst>
              </a:tr>
              <a:tr h="368573">
                <a:tc gridSpan="2">
                  <a:txBody>
                    <a:bodyPr/>
                    <a:lstStyle/>
                    <a:p>
                      <a:pPr algn="ctr">
                        <a:lnSpc>
                          <a:spcPct val="100000"/>
                        </a:lnSpc>
                      </a:pPr>
                      <a:r>
                        <a:rPr lang="en-US" sz="1400" b="0" strike="noStrike" spc="-1" dirty="0">
                          <a:latin typeface="Arial"/>
                        </a:rPr>
                        <a:t>Unnumbered IPsec tunnels</a:t>
                      </a: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hMerge="1">
                  <a:txBody>
                    <a:bodyPr/>
                    <a:lstStyle/>
                    <a:p>
                      <a:endParaRPr lang="en-US"/>
                    </a:p>
                  </a:txBody>
                  <a:tcPr/>
                </a:tc>
                <a:tc>
                  <a:txBody>
                    <a:bodyPr/>
                    <a:lstStyle/>
                    <a:p>
                      <a:pPr algn="ctr">
                        <a:lnSpc>
                          <a:spcPct val="100000"/>
                        </a:lnSpc>
                      </a:pPr>
                      <a:r>
                        <a:rPr lang="en-GB" sz="1600" b="0" strike="noStrike" spc="-1" dirty="0">
                          <a:solidFill>
                            <a:srgbClr val="E1251B"/>
                          </a:solidFill>
                          <a:latin typeface="+mn-lt"/>
                        </a:rPr>
                        <a:t>NO</a:t>
                      </a:r>
                      <a:endParaRPr lang="en-US" sz="1600" b="0" strike="noStrike" kern="1200" spc="-1" dirty="0">
                        <a:solidFill>
                          <a:srgbClr val="28AE73"/>
                        </a:solidFill>
                        <a:latin typeface="Arial"/>
                        <a:ea typeface="+mn-ea"/>
                        <a:cs typeface="+mn-cs"/>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a:txBody>
                    <a:bodyPr/>
                    <a:lstStyle/>
                    <a:p>
                      <a:pPr algn="ctr">
                        <a:lnSpc>
                          <a:spcPct val="100000"/>
                        </a:lnSpc>
                      </a:pPr>
                      <a:r>
                        <a:rPr lang="en-GB" sz="1600" b="0" strike="noStrike" spc="-1" dirty="0">
                          <a:solidFill>
                            <a:srgbClr val="28AE73"/>
                          </a:solidFill>
                          <a:latin typeface="+mn-lt"/>
                        </a:rPr>
                        <a:t>YES</a:t>
                      </a:r>
                      <a:endParaRPr lang="en-GB" sz="3600" b="0" strike="noStrike" spc="-1" dirty="0">
                        <a:solidFill>
                          <a:srgbClr val="28AE73"/>
                        </a:solidFill>
                        <a:latin typeface="+mn-lt"/>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extLst>
                  <a:ext uri="{0D108BD9-81ED-4DB2-BD59-A6C34878D82A}">
                    <a16:rowId xmlns:a16="http://schemas.microsoft.com/office/drawing/2014/main" val="505107862"/>
                  </a:ext>
                </a:extLst>
              </a:tr>
              <a:tr h="331013">
                <a:tc gridSpan="2">
                  <a:txBody>
                    <a:bodyPr/>
                    <a:lstStyle/>
                    <a:p>
                      <a:pPr algn="ctr">
                        <a:lnSpc>
                          <a:spcPct val="100000"/>
                        </a:lnSpc>
                      </a:pPr>
                      <a:r>
                        <a:rPr lang="en-GB" sz="1400" b="0" strike="noStrike" spc="-1" dirty="0">
                          <a:solidFill>
                            <a:srgbClr val="000000"/>
                          </a:solidFill>
                          <a:latin typeface="Arial"/>
                        </a:rPr>
                        <a:t>Dynamic QoS on HUB</a:t>
                      </a:r>
                      <a:endParaRPr lang="en-US" sz="1400" b="0" strike="noStrike" spc="-1" dirty="0">
                        <a:latin typeface="Arial"/>
                      </a:endParaRP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tc hMerge="1">
                  <a:txBody>
                    <a:bodyPr/>
                    <a:lstStyle/>
                    <a:p>
                      <a:endParaRPr lang="en-US"/>
                    </a:p>
                  </a:txBody>
                  <a:tcPr/>
                </a:tc>
                <a:tc>
                  <a:txBody>
                    <a:bodyPr/>
                    <a:lstStyle/>
                    <a:p>
                      <a:pPr algn="ctr">
                        <a:lnSpc>
                          <a:spcPct val="100000"/>
                        </a:lnSpc>
                      </a:pPr>
                      <a:r>
                        <a:rPr lang="en-GB" sz="1600" b="0" strike="noStrike" spc="-1" dirty="0">
                          <a:solidFill>
                            <a:srgbClr val="28AE73"/>
                          </a:solidFill>
                          <a:latin typeface="Arial"/>
                        </a:rPr>
                        <a:t>YES</a:t>
                      </a:r>
                      <a:endParaRPr lang="en-US" sz="16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tc>
                  <a:txBody>
                    <a:bodyPr/>
                    <a:lstStyle/>
                    <a:p>
                      <a:pPr algn="ctr">
                        <a:lnSpc>
                          <a:spcPct val="100000"/>
                        </a:lnSpc>
                      </a:pPr>
                      <a:r>
                        <a:rPr lang="en-GB" sz="1600" b="0" strike="noStrike" spc="-1" dirty="0">
                          <a:solidFill>
                            <a:srgbClr val="E1251B"/>
                          </a:solidFill>
                          <a:latin typeface="Arial"/>
                        </a:rPr>
                        <a:t>NO</a:t>
                      </a:r>
                      <a:endParaRPr lang="en-US" sz="16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extLst>
                  <a:ext uri="{0D108BD9-81ED-4DB2-BD59-A6C34878D82A}">
                    <a16:rowId xmlns:a16="http://schemas.microsoft.com/office/drawing/2014/main" val="3754460631"/>
                  </a:ext>
                </a:extLst>
              </a:tr>
              <a:tr h="409432">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strike="noStrike" spc="-1" dirty="0">
                          <a:solidFill>
                            <a:srgbClr val="000000"/>
                          </a:solidFill>
                          <a:latin typeface="+mn-lt"/>
                        </a:rPr>
                        <a:t>HUB-side Steering</a:t>
                      </a:r>
                      <a:endParaRPr lang="en-US" sz="1400" b="0" strike="noStrike" spc="-1" dirty="0">
                        <a:latin typeface="+mn-lt"/>
                      </a:endParaRP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SD-WAN with route-tags</a:t>
                      </a:r>
                      <a:endParaRPr lang="en-US" sz="1200" b="0" strike="noStrike" spc="-1" dirty="0">
                        <a:latin typeface="+mn-lt"/>
                      </a:endParaRPr>
                    </a:p>
                  </a:txBody>
                  <a:tcP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8E8E7"/>
                    </a:solidFill>
                  </a:tcPr>
                </a:tc>
                <a:tc>
                  <a:txBody>
                    <a:bodyPr/>
                    <a:lstStyle/>
                    <a:p>
                      <a:pPr algn="ctr">
                        <a:lnSpc>
                          <a:spcPct val="100000"/>
                        </a:lnSpc>
                      </a:pPr>
                      <a:r>
                        <a:rPr lang="en-GB" sz="1600" b="0" strike="noStrike" spc="-1" dirty="0">
                          <a:solidFill>
                            <a:srgbClr val="28AE73"/>
                          </a:solidFill>
                          <a:latin typeface="Arial"/>
                        </a:rPr>
                        <a:t>YES</a:t>
                      </a:r>
                      <a:endParaRPr lang="en-US" sz="1600" b="0" strike="noStrike" spc="-1" dirty="0">
                        <a:latin typeface="Arial"/>
                      </a:endParaRPr>
                    </a:p>
                  </a:txBody>
                  <a:tcP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a:txBody>
                    <a:bodyPr/>
                    <a:lstStyle/>
                    <a:p>
                      <a:pPr algn="ctr">
                        <a:lnSpc>
                          <a:spcPct val="100000"/>
                        </a:lnSpc>
                      </a:pPr>
                      <a:r>
                        <a:rPr lang="en-GB" sz="1600" b="0" strike="noStrike" spc="-1" dirty="0">
                          <a:solidFill>
                            <a:srgbClr val="E1251B"/>
                          </a:solidFill>
                          <a:latin typeface="Arial"/>
                        </a:rPr>
                        <a:t>NO</a:t>
                      </a:r>
                      <a:endParaRPr lang="en-US" sz="1600" b="0" strike="noStrike" spc="-1" dirty="0">
                        <a:latin typeface="Arial"/>
                      </a:endParaRPr>
                    </a:p>
                  </a:txBody>
                  <a:tcP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extLst>
                  <a:ext uri="{0D108BD9-81ED-4DB2-BD59-A6C34878D82A}">
                    <a16:rowId xmlns:a16="http://schemas.microsoft.com/office/drawing/2014/main" val="10007"/>
                  </a:ext>
                </a:extLst>
              </a:tr>
              <a:tr h="436728">
                <a:tc vMerge="1">
                  <a:txBody>
                    <a:bodyPr/>
                    <a:lstStyle/>
                    <a:p>
                      <a:pPr algn="ctr">
                        <a:lnSpc>
                          <a:spcPct val="100000"/>
                        </a:lnSpc>
                      </a:pPr>
                      <a:endParaRPr lang="en-US" sz="1800" b="0" strike="noStrike" spc="-1" dirty="0">
                        <a:latin typeface="Arial"/>
                      </a:endParaRP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1CD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mn-lt"/>
                        </a:rPr>
                        <a:t>BGP with route-priority</a:t>
                      </a:r>
                      <a:br>
                        <a:rPr lang="en-US" sz="1200" b="0" strike="noStrike" spc="-1" dirty="0">
                          <a:latin typeface="+mn-lt"/>
                        </a:rPr>
                      </a:br>
                      <a:r>
                        <a:rPr lang="en-US" sz="1200" b="0" strike="noStrike" spc="-1" dirty="0">
                          <a:latin typeface="+mn-lt"/>
                        </a:rPr>
                        <a:t>7.2+</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8E8E7"/>
                    </a:solidFill>
                  </a:tcPr>
                </a:tc>
                <a:tc>
                  <a:txBody>
                    <a:bodyPr/>
                    <a:lstStyle/>
                    <a:p>
                      <a:pPr algn="ctr">
                        <a:lnSpc>
                          <a:spcPct val="100000"/>
                        </a:lnSpc>
                      </a:pPr>
                      <a:r>
                        <a:rPr lang="en-US" sz="1600" b="0" strike="noStrike" kern="1200" spc="-1" dirty="0">
                          <a:solidFill>
                            <a:srgbClr val="28AE73"/>
                          </a:solidFill>
                          <a:latin typeface="Arial"/>
                          <a:ea typeface="+mn-ea"/>
                          <a:cs typeface="+mn-cs"/>
                        </a:rPr>
                        <a:t>YES</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8E8E7"/>
                    </a:solidFill>
                  </a:tcPr>
                </a:tc>
                <a:tc>
                  <a:txBody>
                    <a:bodyPr/>
                    <a:lstStyle/>
                    <a:p>
                      <a:pPr algn="ctr">
                        <a:lnSpc>
                          <a:spcPct val="100000"/>
                        </a:lnSpc>
                      </a:pPr>
                      <a:r>
                        <a:rPr lang="en-US" sz="1600" b="0" strike="noStrike" kern="1200" spc="-1" dirty="0">
                          <a:solidFill>
                            <a:srgbClr val="E1251B"/>
                          </a:solidFill>
                          <a:latin typeface="Arial"/>
                          <a:ea typeface="+mn-ea"/>
                          <a:cs typeface="+mn-cs"/>
                        </a:rPr>
                        <a:t>NO</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8E8E7"/>
                    </a:solidFill>
                  </a:tcPr>
                </a:tc>
                <a:extLst>
                  <a:ext uri="{0D108BD9-81ED-4DB2-BD59-A6C34878D82A}">
                    <a16:rowId xmlns:a16="http://schemas.microsoft.com/office/drawing/2014/main" val="2555997465"/>
                  </a:ext>
                </a:extLst>
              </a:tr>
              <a:tr h="372965">
                <a:tc vMerge="1">
                  <a:txBody>
                    <a:bodyPr/>
                    <a:lstStyle/>
                    <a:p>
                      <a:pPr algn="ctr">
                        <a:lnSpc>
                          <a:spcPct val="100000"/>
                        </a:lnSpc>
                      </a:pPr>
                      <a:endParaRPr lang="en-US" sz="1800" b="0" strike="noStrike" spc="-1" dirty="0">
                        <a:latin typeface="Arial"/>
                      </a:endParaRPr>
                    </a:p>
                  </a:txBody>
                  <a:tcP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1CD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mn-lt"/>
                        </a:rPr>
                        <a:t>SD-WAN with remote-</a:t>
                      </a:r>
                      <a:r>
                        <a:rPr lang="en-US" sz="1200" b="0" strike="noStrike" spc="-1" dirty="0" err="1">
                          <a:latin typeface="+mn-lt"/>
                        </a:rPr>
                        <a:t>sla</a:t>
                      </a:r>
                      <a:br>
                        <a:rPr lang="en-US" sz="1200" b="0" strike="noStrike" spc="-1" dirty="0">
                          <a:latin typeface="+mn-lt"/>
                        </a:rPr>
                      </a:br>
                      <a:r>
                        <a:rPr lang="en-US" sz="1200" b="0" strike="noStrike" spc="-1" dirty="0">
                          <a:latin typeface="+mn-lt"/>
                        </a:rPr>
                        <a:t>7.2.1+</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8E8E7"/>
                    </a:solidFill>
                  </a:tcPr>
                </a:tc>
                <a:tc>
                  <a:txBody>
                    <a:bodyPr/>
                    <a:lstStyle/>
                    <a:p>
                      <a:pPr algn="ctr">
                        <a:lnSpc>
                          <a:spcPct val="100000"/>
                        </a:lnSpc>
                      </a:pPr>
                      <a:r>
                        <a:rPr lang="en-US" sz="1600" b="0" strike="noStrike" kern="1200" spc="-1" dirty="0">
                          <a:solidFill>
                            <a:srgbClr val="28AE73"/>
                          </a:solidFill>
                          <a:latin typeface="+mn-lt"/>
                          <a:ea typeface="+mn-ea"/>
                          <a:cs typeface="+mn-cs"/>
                        </a:rPr>
                        <a:t>YES</a:t>
                      </a:r>
                      <a:endParaRPr lang="en-US" sz="900" b="0" strike="noStrike" kern="1200" spc="-1" dirty="0">
                        <a:solidFill>
                          <a:srgbClr val="00B050"/>
                        </a:solidFill>
                        <a:latin typeface="+mn-lt"/>
                        <a:ea typeface="+mn-ea"/>
                        <a:cs typeface="+mn-cs"/>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tc>
                  <a:txBody>
                    <a:bodyPr/>
                    <a:lstStyle/>
                    <a:p>
                      <a:pPr algn="ctr">
                        <a:lnSpc>
                          <a:spcPct val="100000"/>
                        </a:lnSpc>
                      </a:pPr>
                      <a:r>
                        <a:rPr lang="en-US" sz="1600" b="0" strike="noStrike" kern="1200" spc="-1" dirty="0">
                          <a:solidFill>
                            <a:srgbClr val="28AE73"/>
                          </a:solidFill>
                          <a:latin typeface="+mn-lt"/>
                          <a:ea typeface="+mn-ea"/>
                          <a:cs typeface="+mn-cs"/>
                        </a:rPr>
                        <a:t>YES</a:t>
                      </a:r>
                      <a:endParaRPr lang="en-US" sz="1600" b="0" strike="noStrike" spc="-1" dirty="0">
                        <a:latin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F8E8E7"/>
                    </a:solidFill>
                  </a:tcPr>
                </a:tc>
                <a:extLst>
                  <a:ext uri="{0D108BD9-81ED-4DB2-BD59-A6C34878D82A}">
                    <a16:rowId xmlns:a16="http://schemas.microsoft.com/office/drawing/2014/main" val="3583077676"/>
                  </a:ext>
                </a:extLst>
              </a:tr>
            </a:tbl>
          </a:graphicData>
        </a:graphic>
      </p:graphicFrame>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D3CE0C6-E77F-DA32-3650-E599A0B368D2}"/>
              </a:ext>
            </a:extLst>
          </p:cNvPr>
          <p:cNvSpPr>
            <a:spLocks noGrp="1"/>
          </p:cNvSpPr>
          <p:nvPr>
            <p:ph type="body" sz="quarter" idx="15"/>
          </p:nvPr>
        </p:nvSpPr>
        <p:spPr/>
        <p:txBody>
          <a:bodyPr/>
          <a:lstStyle/>
          <a:p>
            <a:r>
              <a:rPr lang="en-US" dirty="0"/>
              <a:t>With BGP communities</a:t>
            </a:r>
          </a:p>
        </p:txBody>
      </p:sp>
      <p:sp>
        <p:nvSpPr>
          <p:cNvPr id="5" name="Title 4">
            <a:extLst>
              <a:ext uri="{FF2B5EF4-FFF2-40B4-BE49-F238E27FC236}">
                <a16:creationId xmlns:a16="http://schemas.microsoft.com/office/drawing/2014/main" id="{D216A764-A171-39A6-8136-D16A6F70CD42}"/>
              </a:ext>
            </a:extLst>
          </p:cNvPr>
          <p:cNvSpPr>
            <a:spLocks noGrp="1"/>
          </p:cNvSpPr>
          <p:nvPr>
            <p:ph type="title"/>
          </p:nvPr>
        </p:nvSpPr>
        <p:spPr/>
        <p:txBody>
          <a:bodyPr/>
          <a:lstStyle/>
          <a:p>
            <a:r>
              <a:rPr lang="en-US" dirty="0"/>
              <a:t>Signaling SLA to the Hub</a:t>
            </a:r>
          </a:p>
        </p:txBody>
      </p:sp>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5" y="1402147"/>
            <a:ext cx="7428588" cy="4550132"/>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spcBef>
                <a:spcPts val="1800"/>
              </a:spcBef>
              <a:buFont typeface="Arial" panose="020B0604020202020204" pitchFamily="34" charset="0"/>
              <a:buChar char="•"/>
            </a:pPr>
            <a:endParaRPr lang="en-US" dirty="0"/>
          </a:p>
          <a:p>
            <a:pPr marL="457200" indent="-457200">
              <a:spcBef>
                <a:spcPts val="1800"/>
              </a:spcBef>
              <a:buFont typeface="Arial" panose="020B0604020202020204" pitchFamily="34" charset="0"/>
              <a:buChar char="•"/>
            </a:pPr>
            <a:r>
              <a:rPr lang="en-US" dirty="0"/>
              <a:t>The SLA status (OK or NOK) of an overlay is signaled with a </a:t>
            </a:r>
            <a:r>
              <a:rPr lang="en-US" b="1" dirty="0">
                <a:solidFill>
                  <a:srgbClr val="C00000"/>
                </a:solidFill>
              </a:rPr>
              <a:t>BGP Community </a:t>
            </a:r>
            <a:r>
              <a:rPr lang="en-US" dirty="0"/>
              <a:t>(OK </a:t>
            </a:r>
            <a:r>
              <a:rPr lang="en-US" dirty="0">
                <a:solidFill>
                  <a:srgbClr val="C00000"/>
                </a:solidFill>
                <a:sym typeface="Wingdings" panose="05000000000000000000" pitchFamily="2" charset="2"/>
              </a:rPr>
              <a:t>  </a:t>
            </a:r>
            <a:r>
              <a:rPr lang="en-US" dirty="0"/>
              <a:t>  or NOK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Branch1 LAN is announced to HUB:</a:t>
            </a:r>
          </a:p>
          <a:p>
            <a:pPr marL="1143000" lvl="1" indent="-457200"/>
            <a:r>
              <a:rPr lang="en-US" sz="2000" dirty="0"/>
              <a:t>with BGP community “SLA_OK” over H1_INET</a:t>
            </a:r>
          </a:p>
          <a:p>
            <a:pPr marL="1143000" lvl="1" indent="-457200"/>
            <a:r>
              <a:rPr lang="en-US" sz="2000" dirty="0"/>
              <a:t>with BGP community “SLA_OK” over H1_MPLS</a:t>
            </a:r>
          </a:p>
          <a:p>
            <a:pPr marL="1143000" lvl="1" indent="-457200"/>
            <a:endParaRPr lang="en-US" sz="2000" dirty="0"/>
          </a:p>
          <a:p>
            <a:pPr marL="457200" indent="-457200">
              <a:buFont typeface="Arial" panose="020B0604020202020204" pitchFamily="34" charset="0"/>
              <a:buChar char="•"/>
            </a:pPr>
            <a:r>
              <a:rPr lang="en-US" dirty="0"/>
              <a:t>Branch2 LAN is announced to HUB:</a:t>
            </a:r>
          </a:p>
          <a:p>
            <a:pPr marL="1143000" lvl="1" indent="-457200"/>
            <a:r>
              <a:rPr lang="en-US" sz="2000" dirty="0"/>
              <a:t>with BGP community “SLA_NOK” over H1_INET</a:t>
            </a:r>
          </a:p>
          <a:p>
            <a:pPr marL="1143000" lvl="1" indent="-457200"/>
            <a:r>
              <a:rPr lang="en-US" sz="2000" dirty="0"/>
              <a:t>with BGP community “SLA_OK” over H1_MPLS</a:t>
            </a:r>
            <a:endParaRPr lang="en-US" sz="1600" dirty="0"/>
          </a:p>
          <a:p>
            <a:pPr marL="1143000" lvl="1" indent="-457200"/>
            <a:endParaRPr lang="en-US" sz="2000" dirty="0"/>
          </a:p>
          <a:p>
            <a:pPr marL="457200" indent="-457200">
              <a:buFont typeface="Arial" panose="020B0604020202020204" pitchFamily="34" charset="0"/>
              <a:buChar char="•"/>
            </a:pPr>
            <a:endParaRPr lang="en-US" dirty="0"/>
          </a:p>
        </p:txBody>
      </p:sp>
      <p:sp>
        <p:nvSpPr>
          <p:cNvPr id="28" name="Up Arrow 48">
            <a:extLst>
              <a:ext uri="{FF2B5EF4-FFF2-40B4-BE49-F238E27FC236}">
                <a16:creationId xmlns:a16="http://schemas.microsoft.com/office/drawing/2014/main" id="{58F656F6-4C5D-0501-E793-1236DC3FF129}"/>
              </a:ext>
            </a:extLst>
          </p:cNvPr>
          <p:cNvSpPr/>
          <p:nvPr/>
        </p:nvSpPr>
        <p:spPr>
          <a:xfrm>
            <a:off x="3437399" y="219014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29" name="Up Arrow 47">
            <a:extLst>
              <a:ext uri="{FF2B5EF4-FFF2-40B4-BE49-F238E27FC236}">
                <a16:creationId xmlns:a16="http://schemas.microsoft.com/office/drawing/2014/main" id="{EF59F4D8-6BD4-85D5-8986-B9F13E394892}"/>
              </a:ext>
            </a:extLst>
          </p:cNvPr>
          <p:cNvSpPr/>
          <p:nvPr/>
        </p:nvSpPr>
        <p:spPr>
          <a:xfrm>
            <a:off x="4635582" y="2183966"/>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30" name="TextBox 29">
            <a:extLst>
              <a:ext uri="{FF2B5EF4-FFF2-40B4-BE49-F238E27FC236}">
                <a16:creationId xmlns:a16="http://schemas.microsoft.com/office/drawing/2014/main" id="{A0156CC8-2B2E-76D9-F0AB-ED9B5FE41D55}"/>
              </a:ext>
            </a:extLst>
          </p:cNvPr>
          <p:cNvSpPr txBox="1"/>
          <p:nvPr/>
        </p:nvSpPr>
        <p:spPr>
          <a:xfrm>
            <a:off x="8309071" y="2387627"/>
            <a:ext cx="819455" cy="246221"/>
          </a:xfrm>
          <a:prstGeom prst="rect">
            <a:avLst/>
          </a:prstGeom>
          <a:noFill/>
        </p:spPr>
        <p:txBody>
          <a:bodyPr wrap="none" rtlCol="0">
            <a:spAutoFit/>
          </a:bodyPr>
          <a:lstStyle/>
          <a:p>
            <a:r>
              <a:rPr lang="en-NL" sz="1000" dirty="0">
                <a:solidFill>
                  <a:srgbClr val="00B0F0"/>
                </a:solidFill>
                <a:latin typeface="Consolas" panose="020B0609020204030204" pitchFamily="49" charset="0"/>
                <a:cs typeface="Consolas" panose="020B0609020204030204" pitchFamily="49" charset="0"/>
              </a:rPr>
              <a:t>EDGE_</a:t>
            </a:r>
            <a:r>
              <a:rPr lang="en-US" sz="1000" dirty="0">
                <a:solidFill>
                  <a:srgbClr val="00B0F0"/>
                </a:solidFill>
                <a:latin typeface="Consolas" panose="020B0609020204030204" pitchFamily="49" charset="0"/>
                <a:cs typeface="Consolas" panose="020B0609020204030204" pitchFamily="49" charset="0"/>
              </a:rPr>
              <a:t>INE</a:t>
            </a:r>
            <a:r>
              <a:rPr lang="en-NL" sz="1000" dirty="0">
                <a:solidFill>
                  <a:srgbClr val="00B0F0"/>
                </a:solidFill>
                <a:latin typeface="Consolas" panose="020B0609020204030204" pitchFamily="49" charset="0"/>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8359318" y="3930447"/>
            <a:ext cx="678391" cy="246221"/>
          </a:xfrm>
          <a:prstGeom prst="rect">
            <a:avLst/>
          </a:prstGeom>
          <a:noFill/>
        </p:spPr>
        <p:txBody>
          <a:bodyPr wrap="none" rtlCol="0">
            <a:spAutoFit/>
          </a:bodyPr>
          <a:lstStyle/>
          <a:p>
            <a:r>
              <a:rPr lang="en-NL" sz="1000" dirty="0">
                <a:solidFill>
                  <a:srgbClr val="00B0F0"/>
                </a:solidFill>
                <a:latin typeface="Consolas" panose="020B0609020204030204" pitchFamily="49" charset="0"/>
                <a:cs typeface="Consolas" panose="020B0609020204030204" pitchFamily="49" charset="0"/>
              </a:rPr>
              <a:t>H1_</a:t>
            </a:r>
            <a:r>
              <a:rPr lang="en-US" sz="1000" dirty="0">
                <a:solidFill>
                  <a:srgbClr val="00B0F0"/>
                </a:solidFill>
                <a:latin typeface="Consolas" panose="020B0609020204030204" pitchFamily="49" charset="0"/>
                <a:cs typeface="Consolas" panose="020B0609020204030204" pitchFamily="49" charset="0"/>
              </a:rPr>
              <a:t>INET</a:t>
            </a:r>
            <a:endParaRPr lang="en-NL" sz="1000" dirty="0">
              <a:solidFill>
                <a:srgbClr val="00B0F0"/>
              </a:solidFill>
              <a:latin typeface="Consolas" panose="020B0609020204030204" pitchFamily="49" charset="0"/>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8698514" y="2633848"/>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9058373" y="3947570"/>
            <a:ext cx="678391" cy="246221"/>
          </a:xfrm>
          <a:prstGeom prst="rect">
            <a:avLst/>
          </a:prstGeom>
          <a:noFill/>
        </p:spPr>
        <p:txBody>
          <a:bodyPr wrap="none" rtlCol="0">
            <a:spAutoFit/>
          </a:bodyPr>
          <a:lstStyle/>
          <a:p>
            <a:r>
              <a:rPr lang="en-NL" sz="1000" dirty="0">
                <a:solidFill>
                  <a:srgbClr val="00B050"/>
                </a:solidFill>
                <a:latin typeface="Consolas" panose="020B0609020204030204" pitchFamily="49" charset="0"/>
                <a:cs typeface="Consolas" panose="020B0609020204030204" pitchFamily="49" charset="0"/>
              </a:rPr>
              <a:t>H1_</a:t>
            </a:r>
            <a:r>
              <a:rPr lang="en-US" sz="1000" dirty="0">
                <a:solidFill>
                  <a:srgbClr val="00B050"/>
                </a:solidFill>
                <a:latin typeface="Consolas" panose="020B0609020204030204" pitchFamily="49" charset="0"/>
                <a:cs typeface="Consolas" panose="020B0609020204030204" pitchFamily="49" charset="0"/>
              </a:rPr>
              <a:t>MPLS</a:t>
            </a:r>
            <a:endParaRPr lang="en-NL" sz="1000" dirty="0">
              <a:solidFill>
                <a:srgbClr val="00B050"/>
              </a:solidFill>
              <a:latin typeface="Consolas" panose="020B0609020204030204" pitchFamily="49" charset="0"/>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8996048" y="2391850"/>
            <a:ext cx="819455" cy="246221"/>
          </a:xfrm>
          <a:prstGeom prst="rect">
            <a:avLst/>
          </a:prstGeom>
          <a:noFill/>
        </p:spPr>
        <p:txBody>
          <a:bodyPr wrap="none" rtlCol="0">
            <a:spAutoFit/>
          </a:bodyPr>
          <a:lstStyle/>
          <a:p>
            <a:r>
              <a:rPr lang="en-NL" sz="1000" dirty="0">
                <a:solidFill>
                  <a:srgbClr val="00B050"/>
                </a:solidFill>
                <a:latin typeface="Consolas" panose="020B0609020204030204" pitchFamily="49" charset="0"/>
                <a:cs typeface="Consolas" panose="020B0609020204030204" pitchFamily="49" charset="0"/>
              </a:rPr>
              <a:t>EDGE_</a:t>
            </a:r>
            <a:r>
              <a:rPr lang="en-US" sz="1000" dirty="0">
                <a:solidFill>
                  <a:srgbClr val="00B050"/>
                </a:solidFill>
                <a:latin typeface="Consolas" panose="020B0609020204030204" pitchFamily="49" charset="0"/>
                <a:cs typeface="Consolas" panose="020B0609020204030204" pitchFamily="49" charset="0"/>
              </a:rPr>
              <a:t>MPLS</a:t>
            </a:r>
            <a:endParaRPr lang="en-NL" sz="1000" dirty="0">
              <a:solidFill>
                <a:srgbClr val="00B050"/>
              </a:solidFill>
              <a:latin typeface="Consolas" panose="020B0609020204030204" pitchFamily="49" charset="0"/>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9397569" y="2638071"/>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8170556"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chemeClr val="tx1">
                    <a:lumMod val="50000"/>
                    <a:lumOff val="50000"/>
                  </a:schemeClr>
                </a:solidFill>
                <a:latin typeface="Consolas" panose="020B0609020204030204" pitchFamily="49" charset="0"/>
                <a:cs typeface="Consolas" panose="020B0609020204030204" pitchFamily="49" charset="0"/>
              </a:rPr>
              <a:t>LA</a:t>
            </a:r>
            <a:r>
              <a:rPr lang="en-US" sz="1200" dirty="0">
                <a:solidFill>
                  <a:schemeClr val="tx1">
                    <a:lumMod val="50000"/>
                    <a:lumOff val="50000"/>
                  </a:schemeClr>
                </a:solidFill>
                <a:latin typeface="Consolas" panose="020B0609020204030204" pitchFamily="49" charset="0"/>
                <a:cs typeface="Consolas" panose="020B0609020204030204" pitchFamily="49" charset="0"/>
              </a:rPr>
              <a:t>N Branch1</a:t>
            </a:r>
            <a:endParaRPr lang="en-NL" sz="1200" dirty="0">
              <a:solidFill>
                <a:schemeClr val="tx1">
                  <a:lumMod val="50000"/>
                  <a:lumOff val="50000"/>
                </a:schemeClr>
              </a:solidFill>
              <a:latin typeface="Consolas" panose="020B0609020204030204" pitchFamily="49" charset="0"/>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9070757"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8169370" y="1875397"/>
            <a:ext cx="609462" cy="461665"/>
          </a:xfrm>
          <a:prstGeom prst="rect">
            <a:avLst/>
          </a:prstGeom>
          <a:noFill/>
        </p:spPr>
        <p:txBody>
          <a:bodyPr wrap="none" rtlCol="0">
            <a:spAutoFit/>
          </a:bodyPr>
          <a:lstStyle/>
          <a:p>
            <a:pPr algn="ctr"/>
            <a:r>
              <a:rPr lang="en-US" sz="1200" dirty="0">
                <a:solidFill>
                  <a:schemeClr val="tx1">
                    <a:lumMod val="65000"/>
                    <a:lumOff val="35000"/>
                  </a:schemeClr>
                </a:solidFill>
                <a:latin typeface="Consolas" panose="020B0609020204030204" pitchFamily="49" charset="0"/>
                <a:cs typeface="Consolas" panose="020B0609020204030204" pitchFamily="49" charset="0"/>
              </a:rPr>
              <a:t>DC</a:t>
            </a:r>
            <a:endParaRPr lang="en-NL" sz="1200" dirty="0">
              <a:solidFill>
                <a:schemeClr val="tx1">
                  <a:lumMod val="65000"/>
                  <a:lumOff val="35000"/>
                </a:schemeClr>
              </a:solidFill>
              <a:latin typeface="Consolas" panose="020B0609020204030204" pitchFamily="49" charset="0"/>
              <a:cs typeface="Consolas" panose="020B0609020204030204" pitchFamily="49" charset="0"/>
            </a:endParaRPr>
          </a:p>
          <a:p>
            <a:pPr algn="ctr"/>
            <a:r>
              <a:rPr lang="en-NL" sz="1200" dirty="0">
                <a:solidFill>
                  <a:schemeClr val="tx1">
                    <a:lumMod val="65000"/>
                    <a:lumOff val="35000"/>
                  </a:schemeClr>
                </a:solidFill>
                <a:latin typeface="Consolas" panose="020B0609020204030204" pitchFamily="49" charset="0"/>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8027610" y="4300375"/>
            <a:ext cx="779381" cy="276999"/>
          </a:xfrm>
          <a:prstGeom prst="rect">
            <a:avLst/>
          </a:prstGeom>
          <a:noFill/>
        </p:spPr>
        <p:txBody>
          <a:bodyPr wrap="none" rtlCol="0">
            <a:spAutoFit/>
          </a:bodyPr>
          <a:lstStyle/>
          <a:p>
            <a:pPr algn="ctr"/>
            <a:r>
              <a:rPr lang="en-US" sz="1200" dirty="0">
                <a:solidFill>
                  <a:schemeClr val="tx1">
                    <a:lumMod val="65000"/>
                    <a:lumOff val="35000"/>
                  </a:schemeClr>
                </a:solidFill>
                <a:latin typeface="Consolas" panose="020B0609020204030204" pitchFamily="49" charset="0"/>
                <a:cs typeface="Consolas" panose="020B0609020204030204" pitchFamily="49" charset="0"/>
              </a:rPr>
              <a:t>Branch1</a:t>
            </a:r>
            <a:endParaRPr lang="en-NL" sz="1200" dirty="0">
              <a:solidFill>
                <a:schemeClr val="tx1">
                  <a:lumMod val="65000"/>
                  <a:lumOff val="35000"/>
                </a:schemeClr>
              </a:solidFill>
              <a:latin typeface="Consolas" panose="020B0609020204030204" pitchFamily="49" charset="0"/>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8720785"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3262" y="1767764"/>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8137508" y="12186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Consolas" panose="020B0609020204030204" pitchFamily="49" charset="0"/>
                <a:cs typeface="Consolas" panose="020B0609020204030204" pitchFamily="49" charset="0"/>
              </a:rPr>
              <a:t>DC</a:t>
            </a:r>
            <a:endParaRPr lang="en-NL" sz="1200" dirty="0">
              <a:solidFill>
                <a:schemeClr val="tx1">
                  <a:lumMod val="50000"/>
                  <a:lumOff val="50000"/>
                </a:schemeClr>
              </a:solidFill>
              <a:latin typeface="Consolas" panose="020B0609020204030204" pitchFamily="49" charset="0"/>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9028812" y="1736646"/>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6CB2A74-3181-783D-1BA7-E67993BFA00F}"/>
              </a:ext>
            </a:extLst>
          </p:cNvPr>
          <p:cNvSpPr/>
          <p:nvPr/>
        </p:nvSpPr>
        <p:spPr>
          <a:xfrm>
            <a:off x="10229682"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chemeClr val="tx1">
                    <a:lumMod val="50000"/>
                    <a:lumOff val="50000"/>
                  </a:schemeClr>
                </a:solidFill>
                <a:latin typeface="Consolas" panose="020B0609020204030204" pitchFamily="49" charset="0"/>
                <a:cs typeface="Consolas" panose="020B0609020204030204" pitchFamily="49" charset="0"/>
              </a:rPr>
              <a:t>LA</a:t>
            </a:r>
            <a:r>
              <a:rPr lang="en-US" sz="1200" dirty="0">
                <a:solidFill>
                  <a:schemeClr val="tx1">
                    <a:lumMod val="50000"/>
                    <a:lumOff val="50000"/>
                  </a:schemeClr>
                </a:solidFill>
                <a:latin typeface="Consolas" panose="020B0609020204030204" pitchFamily="49" charset="0"/>
                <a:cs typeface="Consolas" panose="020B0609020204030204" pitchFamily="49" charset="0"/>
              </a:rPr>
              <a:t>N Branch2</a:t>
            </a:r>
            <a:endParaRPr lang="en-NL" sz="1200" dirty="0">
              <a:solidFill>
                <a:schemeClr val="tx1">
                  <a:lumMod val="50000"/>
                  <a:lumOff val="50000"/>
                </a:schemeClr>
              </a:solidFill>
              <a:latin typeface="Consolas" panose="020B0609020204030204" pitchFamily="49" charset="0"/>
              <a:cs typeface="Consolas" panose="020B0609020204030204" pitchFamily="49" charset="0"/>
            </a:endParaRPr>
          </a:p>
        </p:txBody>
      </p:sp>
      <p:cxnSp>
        <p:nvCxnSpPr>
          <p:cNvPr id="56" name="Straight Connector 55">
            <a:extLst>
              <a:ext uri="{FF2B5EF4-FFF2-40B4-BE49-F238E27FC236}">
                <a16:creationId xmlns:a16="http://schemas.microsoft.com/office/drawing/2014/main" id="{0394C98D-32F7-562E-F22E-029C760905B7}"/>
              </a:ext>
            </a:extLst>
          </p:cNvPr>
          <p:cNvCxnSpPr>
            <a:cxnSpLocks/>
            <a:endCxn id="55" idx="0"/>
          </p:cNvCxnSpPr>
          <p:nvPr/>
        </p:nvCxnSpPr>
        <p:spPr>
          <a:xfrm>
            <a:off x="11129883"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9B02891-0252-973B-6C47-14D4816F36BC}"/>
              </a:ext>
            </a:extLst>
          </p:cNvPr>
          <p:cNvSpPr txBox="1"/>
          <p:nvPr/>
        </p:nvSpPr>
        <p:spPr>
          <a:xfrm>
            <a:off x="10086736" y="4300375"/>
            <a:ext cx="779380" cy="276999"/>
          </a:xfrm>
          <a:prstGeom prst="rect">
            <a:avLst/>
          </a:prstGeom>
          <a:noFill/>
        </p:spPr>
        <p:txBody>
          <a:bodyPr wrap="none" rtlCol="0">
            <a:spAutoFit/>
          </a:bodyPr>
          <a:lstStyle/>
          <a:p>
            <a:pPr algn="ctr"/>
            <a:r>
              <a:rPr lang="en-US" sz="1200" dirty="0">
                <a:solidFill>
                  <a:schemeClr val="tx1">
                    <a:lumMod val="65000"/>
                    <a:lumOff val="35000"/>
                  </a:schemeClr>
                </a:solidFill>
                <a:latin typeface="Consolas" panose="020B0609020204030204" pitchFamily="49" charset="0"/>
                <a:cs typeface="Consolas" panose="020B0609020204030204" pitchFamily="49" charset="0"/>
              </a:rPr>
              <a:t>Branch2</a:t>
            </a:r>
            <a:endParaRPr lang="en-NL" sz="1200" dirty="0">
              <a:solidFill>
                <a:schemeClr val="tx1">
                  <a:lumMod val="65000"/>
                  <a:lumOff val="35000"/>
                </a:schemeClr>
              </a:solidFill>
              <a:latin typeface="Consolas" panose="020B0609020204030204" pitchFamily="49" charset="0"/>
              <a:cs typeface="Consolas" panose="020B0609020204030204" pitchFamily="49" charset="0"/>
            </a:endParaRPr>
          </a:p>
        </p:txBody>
      </p:sp>
      <p:pic>
        <p:nvPicPr>
          <p:cNvPr id="58" name="Picture 93">
            <a:extLst>
              <a:ext uri="{FF2B5EF4-FFF2-40B4-BE49-F238E27FC236}">
                <a16:creationId xmlns:a16="http://schemas.microsoft.com/office/drawing/2014/main" id="{A3975830-75E7-F779-ADC4-1B3C289FD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779911"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TextBox 58">
            <a:extLst>
              <a:ext uri="{FF2B5EF4-FFF2-40B4-BE49-F238E27FC236}">
                <a16:creationId xmlns:a16="http://schemas.microsoft.com/office/drawing/2014/main" id="{BDD781F4-42BE-FF4F-F370-E8A27191CCD4}"/>
              </a:ext>
            </a:extLst>
          </p:cNvPr>
          <p:cNvSpPr txBox="1"/>
          <p:nvPr/>
        </p:nvSpPr>
        <p:spPr>
          <a:xfrm>
            <a:off x="10396627" y="4013532"/>
            <a:ext cx="678391" cy="246221"/>
          </a:xfrm>
          <a:prstGeom prst="rect">
            <a:avLst/>
          </a:prstGeom>
          <a:noFill/>
        </p:spPr>
        <p:txBody>
          <a:bodyPr wrap="none" rtlCol="0">
            <a:spAutoFit/>
          </a:bodyPr>
          <a:lstStyle/>
          <a:p>
            <a:r>
              <a:rPr lang="en-NL" sz="1000" dirty="0">
                <a:solidFill>
                  <a:srgbClr val="00B0F0"/>
                </a:solidFill>
                <a:latin typeface="Consolas" panose="020B0609020204030204" pitchFamily="49" charset="0"/>
                <a:cs typeface="Consolas" panose="020B0609020204030204" pitchFamily="49" charset="0"/>
              </a:rPr>
              <a:t>H1_</a:t>
            </a:r>
            <a:r>
              <a:rPr lang="en-US" sz="1000" dirty="0">
                <a:solidFill>
                  <a:srgbClr val="00B0F0"/>
                </a:solidFill>
                <a:latin typeface="Consolas" panose="020B0609020204030204" pitchFamily="49" charset="0"/>
                <a:cs typeface="Consolas" panose="020B0609020204030204" pitchFamily="49" charset="0"/>
              </a:rPr>
              <a:t>INET</a:t>
            </a:r>
            <a:endParaRPr lang="en-NL" sz="1000" dirty="0">
              <a:solidFill>
                <a:srgbClr val="00B0F0"/>
              </a:solidFill>
              <a:latin typeface="Consolas" panose="020B0609020204030204" pitchFamily="49" charset="0"/>
              <a:cs typeface="Consolas" panose="020B0609020204030204" pitchFamily="49" charset="0"/>
            </a:endParaRPr>
          </a:p>
        </p:txBody>
      </p:sp>
      <p:cxnSp>
        <p:nvCxnSpPr>
          <p:cNvPr id="60" name="Straight Connector 59">
            <a:extLst>
              <a:ext uri="{FF2B5EF4-FFF2-40B4-BE49-F238E27FC236}">
                <a16:creationId xmlns:a16="http://schemas.microsoft.com/office/drawing/2014/main" id="{B0763334-6D9C-BFE2-0FC4-51DA40243918}"/>
              </a:ext>
            </a:extLst>
          </p:cNvPr>
          <p:cNvCxnSpPr>
            <a:cxnSpLocks/>
            <a:stCxn id="59" idx="0"/>
            <a:endCxn id="30" idx="2"/>
          </p:cNvCxnSpPr>
          <p:nvPr/>
        </p:nvCxnSpPr>
        <p:spPr>
          <a:xfrm flipH="1" flipV="1">
            <a:off x="8718799" y="2633848"/>
            <a:ext cx="2017024" cy="1379684"/>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618083-E850-21AB-7BD7-270A40CA56DE}"/>
              </a:ext>
            </a:extLst>
          </p:cNvPr>
          <p:cNvSpPr txBox="1"/>
          <p:nvPr/>
        </p:nvSpPr>
        <p:spPr>
          <a:xfrm>
            <a:off x="11095682" y="4030655"/>
            <a:ext cx="678391" cy="246221"/>
          </a:xfrm>
          <a:prstGeom prst="rect">
            <a:avLst/>
          </a:prstGeom>
          <a:noFill/>
        </p:spPr>
        <p:txBody>
          <a:bodyPr wrap="none" rtlCol="0">
            <a:spAutoFit/>
          </a:bodyPr>
          <a:lstStyle/>
          <a:p>
            <a:r>
              <a:rPr lang="en-NL" sz="1000" dirty="0">
                <a:solidFill>
                  <a:srgbClr val="00B050"/>
                </a:solidFill>
                <a:latin typeface="Consolas" panose="020B0609020204030204" pitchFamily="49" charset="0"/>
                <a:cs typeface="Consolas" panose="020B0609020204030204" pitchFamily="49" charset="0"/>
              </a:rPr>
              <a:t>H1_</a:t>
            </a:r>
            <a:r>
              <a:rPr lang="en-US" sz="1000" dirty="0">
                <a:solidFill>
                  <a:srgbClr val="00B050"/>
                </a:solidFill>
                <a:latin typeface="Consolas" panose="020B0609020204030204" pitchFamily="49" charset="0"/>
                <a:cs typeface="Consolas" panose="020B0609020204030204" pitchFamily="49" charset="0"/>
              </a:rPr>
              <a:t>MPLS</a:t>
            </a:r>
            <a:endParaRPr lang="en-NL" sz="1000" dirty="0">
              <a:solidFill>
                <a:srgbClr val="00B050"/>
              </a:solidFill>
              <a:latin typeface="Consolas" panose="020B0609020204030204" pitchFamily="49" charset="0"/>
              <a:cs typeface="Consolas" panose="020B0609020204030204" pitchFamily="49" charset="0"/>
            </a:endParaRPr>
          </a:p>
        </p:txBody>
      </p:sp>
      <p:cxnSp>
        <p:nvCxnSpPr>
          <p:cNvPr id="62" name="Straight Connector 61">
            <a:extLst>
              <a:ext uri="{FF2B5EF4-FFF2-40B4-BE49-F238E27FC236}">
                <a16:creationId xmlns:a16="http://schemas.microsoft.com/office/drawing/2014/main" id="{3871FBBB-635E-8888-6469-269CC103BF67}"/>
              </a:ext>
            </a:extLst>
          </p:cNvPr>
          <p:cNvCxnSpPr>
            <a:cxnSpLocks/>
            <a:stCxn id="61" idx="0"/>
            <a:endCxn id="40" idx="2"/>
          </p:cNvCxnSpPr>
          <p:nvPr/>
        </p:nvCxnSpPr>
        <p:spPr>
          <a:xfrm flipH="1" flipV="1">
            <a:off x="9405776" y="2638071"/>
            <a:ext cx="2029102" cy="1392584"/>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67" name="Up Arrow 48">
            <a:extLst>
              <a:ext uri="{FF2B5EF4-FFF2-40B4-BE49-F238E27FC236}">
                <a16:creationId xmlns:a16="http://schemas.microsoft.com/office/drawing/2014/main" id="{3389A1A4-B927-DD3D-F702-273A1552C38F}"/>
              </a:ext>
            </a:extLst>
          </p:cNvPr>
          <p:cNvSpPr/>
          <p:nvPr/>
        </p:nvSpPr>
        <p:spPr>
          <a:xfrm rot="18264062">
            <a:off x="10654751" y="3429095"/>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68" name="Up Arrow 48">
            <a:extLst>
              <a:ext uri="{FF2B5EF4-FFF2-40B4-BE49-F238E27FC236}">
                <a16:creationId xmlns:a16="http://schemas.microsoft.com/office/drawing/2014/main" id="{766FC63A-D405-EE37-B797-C117C09C169D}"/>
              </a:ext>
            </a:extLst>
          </p:cNvPr>
          <p:cNvSpPr/>
          <p:nvPr/>
        </p:nvSpPr>
        <p:spPr>
          <a:xfrm>
            <a:off x="9304418" y="3505018"/>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69" name="Up Arrow 48">
            <a:extLst>
              <a:ext uri="{FF2B5EF4-FFF2-40B4-BE49-F238E27FC236}">
                <a16:creationId xmlns:a16="http://schemas.microsoft.com/office/drawing/2014/main" id="{E3446DB5-FEA2-39AC-6CD7-6A20CF1A51DE}"/>
              </a:ext>
            </a:extLst>
          </p:cNvPr>
          <p:cNvSpPr/>
          <p:nvPr/>
        </p:nvSpPr>
        <p:spPr>
          <a:xfrm>
            <a:off x="8604278" y="3525432"/>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70" name="Up Arrow 47">
            <a:extLst>
              <a:ext uri="{FF2B5EF4-FFF2-40B4-BE49-F238E27FC236}">
                <a16:creationId xmlns:a16="http://schemas.microsoft.com/office/drawing/2014/main" id="{38FC95AE-6BFD-CE9E-4D21-91812BD45032}"/>
              </a:ext>
            </a:extLst>
          </p:cNvPr>
          <p:cNvSpPr/>
          <p:nvPr/>
        </p:nvSpPr>
        <p:spPr>
          <a:xfrm rot="18247267">
            <a:off x="10383253" y="3675579"/>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pic>
        <p:nvPicPr>
          <p:cNvPr id="71" name="Graphic 70" descr="Slippery Road with solid fill">
            <a:extLst>
              <a:ext uri="{FF2B5EF4-FFF2-40B4-BE49-F238E27FC236}">
                <a16:creationId xmlns:a16="http://schemas.microsoft.com/office/drawing/2014/main" id="{7C5CE9F9-D16A-F904-4ECC-50754CBBF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8147" y="3235665"/>
            <a:ext cx="359524" cy="359524"/>
          </a:xfrm>
          <a:prstGeom prst="rect">
            <a:avLst/>
          </a:prstGeom>
        </p:spPr>
      </p:pic>
      <p:grpSp>
        <p:nvGrpSpPr>
          <p:cNvPr id="11" name="Group 10">
            <a:extLst>
              <a:ext uri="{FF2B5EF4-FFF2-40B4-BE49-F238E27FC236}">
                <a16:creationId xmlns:a16="http://schemas.microsoft.com/office/drawing/2014/main" id="{902AA692-50DA-3B1C-9257-E3D47D59517C}"/>
              </a:ext>
            </a:extLst>
          </p:cNvPr>
          <p:cNvGrpSpPr/>
          <p:nvPr/>
        </p:nvGrpSpPr>
        <p:grpSpPr>
          <a:xfrm>
            <a:off x="9276687" y="5528893"/>
            <a:ext cx="1616083" cy="901158"/>
            <a:chOff x="9172916" y="5520352"/>
            <a:chExt cx="1616083" cy="901158"/>
          </a:xfrm>
        </p:grpSpPr>
        <p:sp>
          <p:nvSpPr>
            <p:cNvPr id="2" name="Up Arrow 48">
              <a:extLst>
                <a:ext uri="{FF2B5EF4-FFF2-40B4-BE49-F238E27FC236}">
                  <a16:creationId xmlns:a16="http://schemas.microsoft.com/office/drawing/2014/main" id="{D9FFAE85-5EED-712D-BA1A-460B2B571A88}"/>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4" name="Up Arrow 47">
              <a:extLst>
                <a:ext uri="{FF2B5EF4-FFF2-40B4-BE49-F238E27FC236}">
                  <a16:creationId xmlns:a16="http://schemas.microsoft.com/office/drawing/2014/main" id="{67306159-893A-E9F3-8EFE-DE25EE56A565}"/>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NL" sz="1400" dirty="0" err="1"/>
            </a:p>
          </p:txBody>
        </p:sp>
        <p:sp>
          <p:nvSpPr>
            <p:cNvPr id="7" name="TextBox 6">
              <a:extLst>
                <a:ext uri="{FF2B5EF4-FFF2-40B4-BE49-F238E27FC236}">
                  <a16:creationId xmlns:a16="http://schemas.microsoft.com/office/drawing/2014/main" id="{5E6EE791-F264-A4C4-F02B-857CA3B6C484}"/>
                </a:ext>
              </a:extLst>
            </p:cNvPr>
            <p:cNvSpPr txBox="1"/>
            <p:nvPr/>
          </p:nvSpPr>
          <p:spPr>
            <a:xfrm>
              <a:off x="9172916" y="5520352"/>
              <a:ext cx="1616083" cy="286232"/>
            </a:xfrm>
            <a:prstGeom prst="rect">
              <a:avLst/>
            </a:prstGeom>
            <a:noFill/>
          </p:spPr>
          <p:txBody>
            <a:bodyPr wrap="non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BGP communities</a:t>
              </a:r>
            </a:p>
          </p:txBody>
        </p:sp>
        <p:sp>
          <p:nvSpPr>
            <p:cNvPr id="8" name="TextBox 7">
              <a:extLst>
                <a:ext uri="{FF2B5EF4-FFF2-40B4-BE49-F238E27FC236}">
                  <a16:creationId xmlns:a16="http://schemas.microsoft.com/office/drawing/2014/main" id="{F794A3B8-4799-82B9-9378-DEC892391EF3}"/>
                </a:ext>
              </a:extLst>
            </p:cNvPr>
            <p:cNvSpPr txBox="1"/>
            <p:nvPr/>
          </p:nvSpPr>
          <p:spPr>
            <a:xfrm>
              <a:off x="9561210" y="5781667"/>
              <a:ext cx="824008" cy="286232"/>
            </a:xfrm>
            <a:prstGeom prst="rect">
              <a:avLst/>
            </a:prstGeom>
            <a:noFill/>
          </p:spPr>
          <p:txBody>
            <a:bodyPr wrap="non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SLA OK</a:t>
              </a:r>
            </a:p>
          </p:txBody>
        </p:sp>
        <p:sp>
          <p:nvSpPr>
            <p:cNvPr id="9" name="TextBox 8">
              <a:extLst>
                <a:ext uri="{FF2B5EF4-FFF2-40B4-BE49-F238E27FC236}">
                  <a16:creationId xmlns:a16="http://schemas.microsoft.com/office/drawing/2014/main" id="{61244F14-021A-8DB3-4D02-07AD569F8ED4}"/>
                </a:ext>
              </a:extLst>
            </p:cNvPr>
            <p:cNvSpPr txBox="1"/>
            <p:nvPr/>
          </p:nvSpPr>
          <p:spPr>
            <a:xfrm>
              <a:off x="9566054" y="6126613"/>
              <a:ext cx="953851" cy="286232"/>
            </a:xfrm>
            <a:prstGeom prst="rect">
              <a:avLst/>
            </a:prstGeom>
            <a:noFill/>
          </p:spPr>
          <p:txBody>
            <a:bodyPr wrap="non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SLA NOK</a:t>
              </a:r>
            </a:p>
          </p:txBody>
        </p:sp>
      </p:grpSp>
      <p:sp>
        <p:nvSpPr>
          <p:cNvPr id="10" name="TextBox 9">
            <a:extLst>
              <a:ext uri="{FF2B5EF4-FFF2-40B4-BE49-F238E27FC236}">
                <a16:creationId xmlns:a16="http://schemas.microsoft.com/office/drawing/2014/main" id="{556A1AAF-8A03-B867-7411-F742F6025CC9}"/>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33610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400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F7F5194-61E6-6127-DE43-03032FC5E8DD}"/>
              </a:ext>
            </a:extLst>
          </p:cNvPr>
          <p:cNvSpPr/>
          <p:nvPr/>
        </p:nvSpPr>
        <p:spPr>
          <a:xfrm>
            <a:off x="8027610" y="3947570"/>
            <a:ext cx="4056281" cy="152260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FD3CE0C6-E77F-DA32-3650-E599A0B368D2}"/>
              </a:ext>
            </a:extLst>
          </p:cNvPr>
          <p:cNvSpPr>
            <a:spLocks noGrp="1"/>
          </p:cNvSpPr>
          <p:nvPr>
            <p:ph type="body" sz="quarter" idx="15"/>
          </p:nvPr>
        </p:nvSpPr>
        <p:spPr/>
        <p:txBody>
          <a:bodyPr/>
          <a:lstStyle/>
          <a:p>
            <a:r>
              <a:rPr lang="en-US" dirty="0"/>
              <a:t>With BGP communities  </a:t>
            </a:r>
            <a:r>
              <a:rPr lang="en-US" dirty="0">
                <a:solidFill>
                  <a:srgbClr val="C00000"/>
                </a:solidFill>
              </a:rPr>
              <a:t>[CONFIGURATION 1/2]</a:t>
            </a:r>
          </a:p>
        </p:txBody>
      </p:sp>
      <p:sp>
        <p:nvSpPr>
          <p:cNvPr id="5" name="Title 4">
            <a:extLst>
              <a:ext uri="{FF2B5EF4-FFF2-40B4-BE49-F238E27FC236}">
                <a16:creationId xmlns:a16="http://schemas.microsoft.com/office/drawing/2014/main" id="{D216A764-A171-39A6-8136-D16A6F70CD42}"/>
              </a:ext>
            </a:extLst>
          </p:cNvPr>
          <p:cNvSpPr>
            <a:spLocks noGrp="1"/>
          </p:cNvSpPr>
          <p:nvPr>
            <p:ph type="title"/>
          </p:nvPr>
        </p:nvSpPr>
        <p:spPr/>
        <p:txBody>
          <a:bodyPr/>
          <a:lstStyle/>
          <a:p>
            <a:r>
              <a:rPr lang="en-US" dirty="0"/>
              <a:t>Signaling SLA to the Hub</a:t>
            </a:r>
          </a:p>
        </p:txBody>
      </p:sp>
      <p:sp>
        <p:nvSpPr>
          <p:cNvPr id="30" name="TextBox 29">
            <a:extLst>
              <a:ext uri="{FF2B5EF4-FFF2-40B4-BE49-F238E27FC236}">
                <a16:creationId xmlns:a16="http://schemas.microsoft.com/office/drawing/2014/main" id="{A0156CC8-2B2E-76D9-F0AB-ED9B5FE41D55}"/>
              </a:ext>
            </a:extLst>
          </p:cNvPr>
          <p:cNvSpPr txBox="1"/>
          <p:nvPr/>
        </p:nvSpPr>
        <p:spPr>
          <a:xfrm>
            <a:off x="8309071" y="2387627"/>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8359318" y="3930447"/>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8698514" y="2633848"/>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9058373" y="3947570"/>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8996048" y="2391850"/>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9397569" y="2638071"/>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8170556"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9070757"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8169370" y="1875397"/>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8027610" y="4300375"/>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8720785"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3262" y="1767764"/>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8137508" y="12186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9028812" y="1736646"/>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6CB2A74-3181-783D-1BA7-E67993BFA00F}"/>
              </a:ext>
            </a:extLst>
          </p:cNvPr>
          <p:cNvSpPr/>
          <p:nvPr/>
        </p:nvSpPr>
        <p:spPr>
          <a:xfrm>
            <a:off x="10229682"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Branch2</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6" name="Straight Connector 55">
            <a:extLst>
              <a:ext uri="{FF2B5EF4-FFF2-40B4-BE49-F238E27FC236}">
                <a16:creationId xmlns:a16="http://schemas.microsoft.com/office/drawing/2014/main" id="{0394C98D-32F7-562E-F22E-029C760905B7}"/>
              </a:ext>
            </a:extLst>
          </p:cNvPr>
          <p:cNvCxnSpPr>
            <a:cxnSpLocks/>
            <a:endCxn id="55" idx="0"/>
          </p:cNvCxnSpPr>
          <p:nvPr/>
        </p:nvCxnSpPr>
        <p:spPr>
          <a:xfrm>
            <a:off x="11129883"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9B02891-0252-973B-6C47-14D4816F36BC}"/>
              </a:ext>
            </a:extLst>
          </p:cNvPr>
          <p:cNvSpPr txBox="1"/>
          <p:nvPr/>
        </p:nvSpPr>
        <p:spPr>
          <a:xfrm>
            <a:off x="10086736" y="4300375"/>
            <a:ext cx="7793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Branch2</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58" name="Picture 93">
            <a:extLst>
              <a:ext uri="{FF2B5EF4-FFF2-40B4-BE49-F238E27FC236}">
                <a16:creationId xmlns:a16="http://schemas.microsoft.com/office/drawing/2014/main" id="{A3975830-75E7-F779-ADC4-1B3C289FD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779911"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TextBox 58">
            <a:extLst>
              <a:ext uri="{FF2B5EF4-FFF2-40B4-BE49-F238E27FC236}">
                <a16:creationId xmlns:a16="http://schemas.microsoft.com/office/drawing/2014/main" id="{BDD781F4-42BE-FF4F-F370-E8A27191CCD4}"/>
              </a:ext>
            </a:extLst>
          </p:cNvPr>
          <p:cNvSpPr txBox="1"/>
          <p:nvPr/>
        </p:nvSpPr>
        <p:spPr>
          <a:xfrm>
            <a:off x="10396627" y="4013532"/>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60" name="Straight Connector 59">
            <a:extLst>
              <a:ext uri="{FF2B5EF4-FFF2-40B4-BE49-F238E27FC236}">
                <a16:creationId xmlns:a16="http://schemas.microsoft.com/office/drawing/2014/main" id="{B0763334-6D9C-BFE2-0FC4-51DA40243918}"/>
              </a:ext>
            </a:extLst>
          </p:cNvPr>
          <p:cNvCxnSpPr>
            <a:cxnSpLocks/>
            <a:stCxn id="59" idx="0"/>
            <a:endCxn id="30" idx="2"/>
          </p:cNvCxnSpPr>
          <p:nvPr/>
        </p:nvCxnSpPr>
        <p:spPr>
          <a:xfrm flipH="1" flipV="1">
            <a:off x="8718799" y="2633848"/>
            <a:ext cx="2017024" cy="1379684"/>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618083-E850-21AB-7BD7-270A40CA56DE}"/>
              </a:ext>
            </a:extLst>
          </p:cNvPr>
          <p:cNvSpPr txBox="1"/>
          <p:nvPr/>
        </p:nvSpPr>
        <p:spPr>
          <a:xfrm>
            <a:off x="11095682" y="4030655"/>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62" name="Straight Connector 61">
            <a:extLst>
              <a:ext uri="{FF2B5EF4-FFF2-40B4-BE49-F238E27FC236}">
                <a16:creationId xmlns:a16="http://schemas.microsoft.com/office/drawing/2014/main" id="{3871FBBB-635E-8888-6469-269CC103BF67}"/>
              </a:ext>
            </a:extLst>
          </p:cNvPr>
          <p:cNvCxnSpPr>
            <a:cxnSpLocks/>
            <a:stCxn id="61" idx="0"/>
            <a:endCxn id="40" idx="2"/>
          </p:cNvCxnSpPr>
          <p:nvPr/>
        </p:nvCxnSpPr>
        <p:spPr>
          <a:xfrm flipH="1" flipV="1">
            <a:off x="9405776" y="2638071"/>
            <a:ext cx="2029102" cy="1392584"/>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67" name="Up Arrow 48">
            <a:extLst>
              <a:ext uri="{FF2B5EF4-FFF2-40B4-BE49-F238E27FC236}">
                <a16:creationId xmlns:a16="http://schemas.microsoft.com/office/drawing/2014/main" id="{3389A1A4-B927-DD3D-F702-273A1552C38F}"/>
              </a:ext>
            </a:extLst>
          </p:cNvPr>
          <p:cNvSpPr/>
          <p:nvPr/>
        </p:nvSpPr>
        <p:spPr>
          <a:xfrm rot="18264062">
            <a:off x="10654751" y="3429095"/>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8" name="Up Arrow 48">
            <a:extLst>
              <a:ext uri="{FF2B5EF4-FFF2-40B4-BE49-F238E27FC236}">
                <a16:creationId xmlns:a16="http://schemas.microsoft.com/office/drawing/2014/main" id="{766FC63A-D405-EE37-B797-C117C09C169D}"/>
              </a:ext>
            </a:extLst>
          </p:cNvPr>
          <p:cNvSpPr/>
          <p:nvPr/>
        </p:nvSpPr>
        <p:spPr>
          <a:xfrm>
            <a:off x="9304418" y="3505018"/>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9" name="Up Arrow 48">
            <a:extLst>
              <a:ext uri="{FF2B5EF4-FFF2-40B4-BE49-F238E27FC236}">
                <a16:creationId xmlns:a16="http://schemas.microsoft.com/office/drawing/2014/main" id="{E3446DB5-FEA2-39AC-6CD7-6A20CF1A51DE}"/>
              </a:ext>
            </a:extLst>
          </p:cNvPr>
          <p:cNvSpPr/>
          <p:nvPr/>
        </p:nvSpPr>
        <p:spPr>
          <a:xfrm>
            <a:off x="8604278" y="3525432"/>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0" name="Up Arrow 47">
            <a:extLst>
              <a:ext uri="{FF2B5EF4-FFF2-40B4-BE49-F238E27FC236}">
                <a16:creationId xmlns:a16="http://schemas.microsoft.com/office/drawing/2014/main" id="{38FC95AE-6BFD-CE9E-4D21-91812BD45032}"/>
              </a:ext>
            </a:extLst>
          </p:cNvPr>
          <p:cNvSpPr/>
          <p:nvPr/>
        </p:nvSpPr>
        <p:spPr>
          <a:xfrm rot="18247267">
            <a:off x="10383253" y="3675579"/>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71" name="Graphic 70" descr="Slippery Road with solid fill">
            <a:extLst>
              <a:ext uri="{FF2B5EF4-FFF2-40B4-BE49-F238E27FC236}">
                <a16:creationId xmlns:a16="http://schemas.microsoft.com/office/drawing/2014/main" id="{7C5CE9F9-D16A-F904-4ECC-50754CBBF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8147" y="3235665"/>
            <a:ext cx="359524" cy="359524"/>
          </a:xfrm>
          <a:prstGeom prst="rect">
            <a:avLst/>
          </a:prstGeom>
        </p:spPr>
      </p:pic>
      <p:grpSp>
        <p:nvGrpSpPr>
          <p:cNvPr id="11" name="Group 10">
            <a:extLst>
              <a:ext uri="{FF2B5EF4-FFF2-40B4-BE49-F238E27FC236}">
                <a16:creationId xmlns:a16="http://schemas.microsoft.com/office/drawing/2014/main" id="{902AA692-50DA-3B1C-9257-E3D47D59517C}"/>
              </a:ext>
            </a:extLst>
          </p:cNvPr>
          <p:cNvGrpSpPr/>
          <p:nvPr/>
        </p:nvGrpSpPr>
        <p:grpSpPr>
          <a:xfrm>
            <a:off x="9276687" y="5528893"/>
            <a:ext cx="1616083" cy="901158"/>
            <a:chOff x="9172916" y="5520352"/>
            <a:chExt cx="1616083" cy="901158"/>
          </a:xfrm>
        </p:grpSpPr>
        <p:sp>
          <p:nvSpPr>
            <p:cNvPr id="2" name="Up Arrow 48">
              <a:extLst>
                <a:ext uri="{FF2B5EF4-FFF2-40B4-BE49-F238E27FC236}">
                  <a16:creationId xmlns:a16="http://schemas.microsoft.com/office/drawing/2014/main" id="{D9FFAE85-5EED-712D-BA1A-460B2B571A88}"/>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Up Arrow 47">
              <a:extLst>
                <a:ext uri="{FF2B5EF4-FFF2-40B4-BE49-F238E27FC236}">
                  <a16:creationId xmlns:a16="http://schemas.microsoft.com/office/drawing/2014/main" id="{67306159-893A-E9F3-8EFE-DE25EE56A565}"/>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E6EE791-F264-A4C4-F02B-857CA3B6C484}"/>
                </a:ext>
              </a:extLst>
            </p:cNvPr>
            <p:cNvSpPr txBox="1"/>
            <p:nvPr/>
          </p:nvSpPr>
          <p:spPr>
            <a:xfrm>
              <a:off x="9172916" y="5520352"/>
              <a:ext cx="1616083"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communities</a:t>
              </a:r>
            </a:p>
          </p:txBody>
        </p:sp>
        <p:sp>
          <p:nvSpPr>
            <p:cNvPr id="8" name="TextBox 7">
              <a:extLst>
                <a:ext uri="{FF2B5EF4-FFF2-40B4-BE49-F238E27FC236}">
                  <a16:creationId xmlns:a16="http://schemas.microsoft.com/office/drawing/2014/main" id="{F794A3B8-4799-82B9-9378-DEC892391EF3}"/>
                </a:ext>
              </a:extLst>
            </p:cNvPr>
            <p:cNvSpPr txBox="1"/>
            <p:nvPr/>
          </p:nvSpPr>
          <p:spPr>
            <a:xfrm>
              <a:off x="9561210" y="5781667"/>
              <a:ext cx="824008"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OK</a:t>
              </a:r>
            </a:p>
          </p:txBody>
        </p:sp>
        <p:sp>
          <p:nvSpPr>
            <p:cNvPr id="9" name="TextBox 8">
              <a:extLst>
                <a:ext uri="{FF2B5EF4-FFF2-40B4-BE49-F238E27FC236}">
                  <a16:creationId xmlns:a16="http://schemas.microsoft.com/office/drawing/2014/main" id="{61244F14-021A-8DB3-4D02-07AD569F8ED4}"/>
                </a:ext>
              </a:extLst>
            </p:cNvPr>
            <p:cNvSpPr txBox="1"/>
            <p:nvPr/>
          </p:nvSpPr>
          <p:spPr>
            <a:xfrm>
              <a:off x="9566054" y="6126613"/>
              <a:ext cx="953851"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NOK</a:t>
              </a:r>
            </a:p>
          </p:txBody>
        </p:sp>
      </p:grpSp>
      <p:sp>
        <p:nvSpPr>
          <p:cNvPr id="13" name="TextBox 12">
            <a:extLst>
              <a:ext uri="{FF2B5EF4-FFF2-40B4-BE49-F238E27FC236}">
                <a16:creationId xmlns:a16="http://schemas.microsoft.com/office/drawing/2014/main" id="{D44D5DDA-0DEF-6C03-FB6B-68724F4075E8}"/>
              </a:ext>
            </a:extLst>
          </p:cNvPr>
          <p:cNvSpPr txBox="1"/>
          <p:nvPr/>
        </p:nvSpPr>
        <p:spPr>
          <a:xfrm>
            <a:off x="286207" y="1477628"/>
            <a:ext cx="4134117" cy="3277013"/>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system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sdwan</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neighbor</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a:t>
            </a:r>
            <a:r>
              <a:rPr kumimoji="0" lang="en-US" sz="1400" b="1" i="0" u="none" strike="noStrike" kern="1200" cap="none" spc="0" normalizeH="0" baseline="0" noProof="0" dirty="0">
                <a:ln>
                  <a:noFill/>
                </a:ln>
                <a:solidFill>
                  <a:srgbClr val="00B0F0"/>
                </a:solidFill>
                <a:effectLst/>
                <a:uLnTx/>
                <a:uFillTx/>
                <a:latin typeface="Arial" panose="020B0604020202020204"/>
                <a:ea typeface="+mn-ea"/>
                <a:cs typeface="Courier New" panose="02070309020205020404" pitchFamily="49" charset="0"/>
              </a:rPr>
              <a:t>10.201.1.254</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member </a:t>
            </a:r>
            <a:r>
              <a:rPr kumimoji="0" lang="en-US" sz="1400" b="1" i="0" u="none" strike="noStrike" kern="1200" cap="none" spc="0" normalizeH="0" baseline="0" noProof="0" dirty="0">
                <a:ln>
                  <a:noFill/>
                </a:ln>
                <a:solidFill>
                  <a:srgbClr val="00B0F0"/>
                </a:solidFill>
                <a:effectLst/>
                <a:uLnTx/>
                <a:uFillTx/>
                <a:latin typeface="Arial" panose="020B0604020202020204"/>
                <a:ea typeface="+mn-ea"/>
                <a:cs typeface="Courier New" panose="02070309020205020404" pitchFamily="49" charset="0"/>
              </a:rPr>
              <a:t>11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health-check "</a:t>
            </a:r>
            <a:r>
              <a:rPr kumimoji="0" lang="en-US" sz="1400" b="0" i="0" u="none" strike="noStrike" kern="1200" cap="none" spc="0" normalizeH="0" baseline="0" noProof="0" dirty="0" err="1">
                <a:ln>
                  <a:noFill/>
                </a:ln>
                <a:solidFill>
                  <a:srgbClr val="9063CD"/>
                </a:solidFill>
                <a:effectLst/>
                <a:uLnTx/>
                <a:uFillTx/>
                <a:latin typeface="Arial" panose="020B0604020202020204"/>
                <a:ea typeface="+mn-ea"/>
                <a:cs typeface="Courier New" panose="02070309020205020404" pitchFamily="49" charset="0"/>
              </a:rPr>
              <a:t>SLA_DataCenters</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-id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a:t>
            </a:r>
            <a:r>
              <a:rPr kumimoji="0" lang="en-US" sz="1400" b="1" i="0" u="none" strike="noStrike" kern="1200" cap="none" spc="0" normalizeH="0" baseline="0" noProof="0" dirty="0">
                <a:ln>
                  <a:noFill/>
                </a:ln>
                <a:solidFill>
                  <a:srgbClr val="92D050"/>
                </a:solidFill>
                <a:effectLst/>
                <a:uLnTx/>
                <a:uFillTx/>
                <a:latin typeface="Arial" panose="020B0604020202020204"/>
                <a:ea typeface="+mn-ea"/>
                <a:cs typeface="Courier New" panose="02070309020205020404" pitchFamily="49" charset="0"/>
              </a:rPr>
              <a:t>10.203.1.254</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member </a:t>
            </a:r>
            <a:r>
              <a:rPr kumimoji="0" lang="en-US" sz="1400" b="1" i="0" u="none" strike="noStrike" kern="1200" cap="none" spc="0" normalizeH="0" baseline="0" noProof="0" dirty="0">
                <a:ln>
                  <a:noFill/>
                </a:ln>
                <a:solidFill>
                  <a:srgbClr val="92D050"/>
                </a:solidFill>
                <a:effectLst/>
                <a:uLnTx/>
                <a:uFillTx/>
                <a:latin typeface="Arial" panose="020B0604020202020204"/>
                <a:ea typeface="+mn-ea"/>
                <a:cs typeface="Courier New" panose="02070309020205020404" pitchFamily="49" charset="0"/>
              </a:rPr>
              <a:t>13</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health-check "</a:t>
            </a:r>
            <a:r>
              <a:rPr kumimoji="0" lang="en-US" sz="1400" b="0" i="0" u="none" strike="noStrike" kern="1200" cap="none" spc="0" normalizeH="0" baseline="0" noProof="0" dirty="0" err="1">
                <a:ln>
                  <a:noFill/>
                </a:ln>
                <a:solidFill>
                  <a:srgbClr val="9063CD"/>
                </a:solidFill>
                <a:effectLst/>
                <a:uLnTx/>
                <a:uFillTx/>
                <a:latin typeface="Arial" panose="020B0604020202020204"/>
                <a:ea typeface="+mn-ea"/>
                <a:cs typeface="Courier New" panose="02070309020205020404" pitchFamily="49" charset="0"/>
              </a:rPr>
              <a:t>SLA_DataCenters</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-id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18" name="TextBox 17">
            <a:extLst>
              <a:ext uri="{FF2B5EF4-FFF2-40B4-BE49-F238E27FC236}">
                <a16:creationId xmlns:a16="http://schemas.microsoft.com/office/drawing/2014/main" id="{EF5B1E65-DA18-B6C0-3D07-15E0E8165C3E}"/>
              </a:ext>
            </a:extLst>
          </p:cNvPr>
          <p:cNvSpPr txBox="1"/>
          <p:nvPr/>
        </p:nvSpPr>
        <p:spPr>
          <a:xfrm>
            <a:off x="4513475" y="2505660"/>
            <a:ext cx="3024602" cy="1089529"/>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SD-WAN monitors the overlays and informs BGP about their current status (SLA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pass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SLA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fail</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10" name="TextBox 9">
            <a:extLst>
              <a:ext uri="{FF2B5EF4-FFF2-40B4-BE49-F238E27FC236}">
                <a16:creationId xmlns:a16="http://schemas.microsoft.com/office/drawing/2014/main" id="{58551CAE-449A-1B82-42C9-A32060889AB5}"/>
              </a:ext>
            </a:extLst>
          </p:cNvPr>
          <p:cNvSpPr txBox="1"/>
          <p:nvPr/>
        </p:nvSpPr>
        <p:spPr>
          <a:xfrm>
            <a:off x="7745758" y="2535994"/>
            <a:ext cx="1031051"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rPr>
              <a:t>10.201.1.254</a:t>
            </a:r>
          </a:p>
        </p:txBody>
      </p:sp>
      <p:sp>
        <p:nvSpPr>
          <p:cNvPr id="14" name="TextBox 13">
            <a:extLst>
              <a:ext uri="{FF2B5EF4-FFF2-40B4-BE49-F238E27FC236}">
                <a16:creationId xmlns:a16="http://schemas.microsoft.com/office/drawing/2014/main" id="{3C08AD1A-1F3D-175F-FB70-E8138686BE69}"/>
              </a:ext>
            </a:extLst>
          </p:cNvPr>
          <p:cNvSpPr txBox="1"/>
          <p:nvPr/>
        </p:nvSpPr>
        <p:spPr>
          <a:xfrm>
            <a:off x="9517969" y="2517669"/>
            <a:ext cx="1031051"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50"/>
                </a:solidFill>
                <a:effectLst/>
                <a:uLnTx/>
                <a:uFillTx/>
                <a:latin typeface="Consolas" panose="020B0609020204030204" pitchFamily="49" charset="0"/>
                <a:cs typeface="Consolas" panose="020B06090202040302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rPr>
              <a:t>10.203.1.254</a:t>
            </a:r>
          </a:p>
        </p:txBody>
      </p:sp>
      <p:sp>
        <p:nvSpPr>
          <p:cNvPr id="15" name="TextBox 14">
            <a:extLst>
              <a:ext uri="{FF2B5EF4-FFF2-40B4-BE49-F238E27FC236}">
                <a16:creationId xmlns:a16="http://schemas.microsoft.com/office/drawing/2014/main" id="{D910FF7C-5020-2D22-2723-85F43E73DFF4}"/>
              </a:ext>
            </a:extLst>
          </p:cNvPr>
          <p:cNvSpPr txBox="1"/>
          <p:nvPr/>
        </p:nvSpPr>
        <p:spPr>
          <a:xfrm>
            <a:off x="1968750" y="4030655"/>
            <a:ext cx="3132765" cy="2731866"/>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system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sdwan</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health-check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a:t>
            </a:r>
            <a:r>
              <a:rPr kumimoji="0" lang="en-US" sz="1200" b="0" i="0" u="none" strike="noStrike" kern="1200" cap="none" spc="0" normalizeH="0" baseline="0" noProof="0" dirty="0" err="1">
                <a:ln>
                  <a:noFill/>
                </a:ln>
                <a:solidFill>
                  <a:srgbClr val="9063CD"/>
                </a:solidFill>
                <a:effectLst/>
                <a:uLnTx/>
                <a:uFillTx/>
                <a:latin typeface="Arial" panose="020B0604020202020204"/>
                <a:ea typeface="+mn-ea"/>
                <a:cs typeface="Courier New" panose="02070309020205020404" pitchFamily="49" charset="0"/>
              </a:rPr>
              <a:t>SLA_DataCenters</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server "10.200.99.1"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members </a:t>
            </a:r>
            <a:r>
              <a:rPr kumimoji="0" lang="en-US" sz="1200" b="1" i="0" u="none" strike="noStrike" kern="1200" cap="none" spc="0" normalizeH="0" baseline="0" noProof="0" dirty="0">
                <a:ln>
                  <a:noFill/>
                </a:ln>
                <a:solidFill>
                  <a:srgbClr val="00B0F0"/>
                </a:solidFill>
                <a:effectLst/>
                <a:uLnTx/>
                <a:uFillTx/>
                <a:latin typeface="Arial" panose="020B0604020202020204"/>
                <a:ea typeface="+mn-ea"/>
                <a:cs typeface="Courier New" panose="02070309020205020404" pitchFamily="49" charset="0"/>
              </a:rPr>
              <a:t>11</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200" b="1" i="0" u="none" strike="noStrike" kern="1200" cap="none" spc="0" normalizeH="0" baseline="0" noProof="0" dirty="0">
                <a:ln>
                  <a:noFill/>
                </a:ln>
                <a:solidFill>
                  <a:srgbClr val="92D050"/>
                </a:solidFill>
                <a:effectLst/>
                <a:uLnTx/>
                <a:uFillTx/>
                <a:latin typeface="Arial" panose="020B0604020202020204"/>
                <a:ea typeface="+mn-ea"/>
                <a:cs typeface="Courier New" panose="02070309020205020404" pitchFamily="49" charset="0"/>
              </a:rPr>
              <a:t>13</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link-cost-factor latency</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latency-threshold 150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16" name="TextBox 15">
            <a:extLst>
              <a:ext uri="{FF2B5EF4-FFF2-40B4-BE49-F238E27FC236}">
                <a16:creationId xmlns:a16="http://schemas.microsoft.com/office/drawing/2014/main" id="{6558304D-7719-916D-75E5-780462D4534E}"/>
              </a:ext>
            </a:extLst>
          </p:cNvPr>
          <p:cNvSpPr txBox="1"/>
          <p:nvPr/>
        </p:nvSpPr>
        <p:spPr>
          <a:xfrm>
            <a:off x="9322724" y="1858818"/>
            <a:ext cx="960519"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nsolas" panose="020B0609020204030204" pitchFamily="49" charset="0"/>
                <a:ea typeface="+mn-ea"/>
              </a:rPr>
              <a:t>Loopback</a:t>
            </a:r>
            <a:br>
              <a:rPr kumimoji="0" lang="en-US" sz="1000" b="0" i="0" u="none" strike="noStrike" kern="1200" cap="none" spc="0" normalizeH="0" baseline="0" noProof="0" dirty="0">
                <a:ln>
                  <a:noFill/>
                </a:ln>
                <a:solidFill>
                  <a:srgbClr val="000000"/>
                </a:solidFill>
                <a:effectLst/>
                <a:uLnTx/>
                <a:uFillTx/>
                <a:latin typeface="Consolas" panose="020B0609020204030204" pitchFamily="49" charset="0"/>
                <a:ea typeface="+mn-ea"/>
              </a:rPr>
            </a:br>
            <a:r>
              <a:rPr kumimoji="0" lang="en-US" sz="1000" b="0" i="0" u="none" strike="noStrike" kern="1200" cap="none" spc="0" normalizeH="0" baseline="0" noProof="0" dirty="0">
                <a:ln>
                  <a:noFill/>
                </a:ln>
                <a:solidFill>
                  <a:srgbClr val="000000"/>
                </a:solidFill>
                <a:effectLst/>
                <a:uLnTx/>
                <a:uFillTx/>
                <a:latin typeface="Consolas" panose="020B0609020204030204" pitchFamily="49" charset="0"/>
                <a:ea typeface="+mn-ea"/>
              </a:rPr>
              <a:t>10.200.99.1</a:t>
            </a:r>
          </a:p>
        </p:txBody>
      </p:sp>
      <p:sp>
        <p:nvSpPr>
          <p:cNvPr id="19" name="Speech Bubble: Rectangle 18">
            <a:extLst>
              <a:ext uri="{FF2B5EF4-FFF2-40B4-BE49-F238E27FC236}">
                <a16:creationId xmlns:a16="http://schemas.microsoft.com/office/drawing/2014/main" id="{CA15659C-D880-8CE1-2DCB-6E039E3C8401}"/>
              </a:ext>
            </a:extLst>
          </p:cNvPr>
          <p:cNvSpPr/>
          <p:nvPr/>
        </p:nvSpPr>
        <p:spPr>
          <a:xfrm>
            <a:off x="3226588" y="2022775"/>
            <a:ext cx="942456" cy="236153"/>
          </a:xfrm>
          <a:prstGeom prst="wedgeRectCallout">
            <a:avLst>
              <a:gd name="adj1" fmla="val -159170"/>
              <a:gd name="adj2" fmla="val 65782"/>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H1_INET</a:t>
            </a:r>
          </a:p>
        </p:txBody>
      </p:sp>
      <p:sp>
        <p:nvSpPr>
          <p:cNvPr id="20" name="Speech Bubble: Rectangle 19">
            <a:extLst>
              <a:ext uri="{FF2B5EF4-FFF2-40B4-BE49-F238E27FC236}">
                <a16:creationId xmlns:a16="http://schemas.microsoft.com/office/drawing/2014/main" id="{16D0F842-7282-8F31-D5CE-30C1D9F87C90}"/>
              </a:ext>
            </a:extLst>
          </p:cNvPr>
          <p:cNvSpPr/>
          <p:nvPr/>
        </p:nvSpPr>
        <p:spPr>
          <a:xfrm>
            <a:off x="3260638" y="3193179"/>
            <a:ext cx="1045155" cy="236153"/>
          </a:xfrm>
          <a:prstGeom prst="wedgeRectCallout">
            <a:avLst>
              <a:gd name="adj1" fmla="val -151756"/>
              <a:gd name="adj2" fmla="val 62501"/>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H1_MPLS</a:t>
            </a:r>
          </a:p>
        </p:txBody>
      </p:sp>
      <p:sp>
        <p:nvSpPr>
          <p:cNvPr id="21" name="TextBox 20">
            <a:extLst>
              <a:ext uri="{FF2B5EF4-FFF2-40B4-BE49-F238E27FC236}">
                <a16:creationId xmlns:a16="http://schemas.microsoft.com/office/drawing/2014/main" id="{7AFCE030-174E-ED43-9A5A-21B7963EE6B8}"/>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175214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F7F5194-61E6-6127-DE43-03032FC5E8DD}"/>
              </a:ext>
            </a:extLst>
          </p:cNvPr>
          <p:cNvSpPr/>
          <p:nvPr/>
        </p:nvSpPr>
        <p:spPr>
          <a:xfrm>
            <a:off x="8027610" y="3947570"/>
            <a:ext cx="4056281" cy="152260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FD3CE0C6-E77F-DA32-3650-E599A0B368D2}"/>
              </a:ext>
            </a:extLst>
          </p:cNvPr>
          <p:cNvSpPr>
            <a:spLocks noGrp="1"/>
          </p:cNvSpPr>
          <p:nvPr>
            <p:ph type="body" sz="quarter" idx="15"/>
          </p:nvPr>
        </p:nvSpPr>
        <p:spPr/>
        <p:txBody>
          <a:bodyPr/>
          <a:lstStyle/>
          <a:p>
            <a:r>
              <a:rPr lang="en-US" dirty="0"/>
              <a:t>With BGP communities  </a:t>
            </a:r>
            <a:r>
              <a:rPr lang="en-US" dirty="0">
                <a:solidFill>
                  <a:srgbClr val="C00000"/>
                </a:solidFill>
              </a:rPr>
              <a:t>[CONFIGURATION 2/2]</a:t>
            </a:r>
          </a:p>
        </p:txBody>
      </p:sp>
      <p:sp>
        <p:nvSpPr>
          <p:cNvPr id="5" name="Title 4">
            <a:extLst>
              <a:ext uri="{FF2B5EF4-FFF2-40B4-BE49-F238E27FC236}">
                <a16:creationId xmlns:a16="http://schemas.microsoft.com/office/drawing/2014/main" id="{D216A764-A171-39A6-8136-D16A6F70CD42}"/>
              </a:ext>
            </a:extLst>
          </p:cNvPr>
          <p:cNvSpPr>
            <a:spLocks noGrp="1"/>
          </p:cNvSpPr>
          <p:nvPr>
            <p:ph type="title"/>
          </p:nvPr>
        </p:nvSpPr>
        <p:spPr/>
        <p:txBody>
          <a:bodyPr/>
          <a:lstStyle/>
          <a:p>
            <a:r>
              <a:rPr lang="en-US" dirty="0"/>
              <a:t>Signaling SLA to the Hub</a:t>
            </a:r>
          </a:p>
        </p:txBody>
      </p:sp>
      <p:sp>
        <p:nvSpPr>
          <p:cNvPr id="30" name="TextBox 29">
            <a:extLst>
              <a:ext uri="{FF2B5EF4-FFF2-40B4-BE49-F238E27FC236}">
                <a16:creationId xmlns:a16="http://schemas.microsoft.com/office/drawing/2014/main" id="{A0156CC8-2B2E-76D9-F0AB-ED9B5FE41D55}"/>
              </a:ext>
            </a:extLst>
          </p:cNvPr>
          <p:cNvSpPr txBox="1"/>
          <p:nvPr/>
        </p:nvSpPr>
        <p:spPr>
          <a:xfrm>
            <a:off x="8309071" y="2387627"/>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8359318" y="3930447"/>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8698514" y="2633848"/>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9058373" y="3947570"/>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8996048" y="2391850"/>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9397569" y="2638071"/>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8170556"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9070757"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8169370" y="1875397"/>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8027610" y="4300375"/>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8720785" y="4139520"/>
            <a:ext cx="678377" cy="67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3262" y="1767764"/>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8137508" y="12186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9028812" y="1736646"/>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6CB2A74-3181-783D-1BA7-E67993BFA00F}"/>
              </a:ext>
            </a:extLst>
          </p:cNvPr>
          <p:cNvSpPr/>
          <p:nvPr/>
        </p:nvSpPr>
        <p:spPr>
          <a:xfrm>
            <a:off x="10229682"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Branch2</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6" name="Straight Connector 55">
            <a:extLst>
              <a:ext uri="{FF2B5EF4-FFF2-40B4-BE49-F238E27FC236}">
                <a16:creationId xmlns:a16="http://schemas.microsoft.com/office/drawing/2014/main" id="{0394C98D-32F7-562E-F22E-029C760905B7}"/>
              </a:ext>
            </a:extLst>
          </p:cNvPr>
          <p:cNvCxnSpPr>
            <a:cxnSpLocks/>
            <a:endCxn id="55" idx="0"/>
          </p:cNvCxnSpPr>
          <p:nvPr/>
        </p:nvCxnSpPr>
        <p:spPr>
          <a:xfrm>
            <a:off x="11129883"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9B02891-0252-973B-6C47-14D4816F36BC}"/>
              </a:ext>
            </a:extLst>
          </p:cNvPr>
          <p:cNvSpPr txBox="1"/>
          <p:nvPr/>
        </p:nvSpPr>
        <p:spPr>
          <a:xfrm>
            <a:off x="10086736" y="4300375"/>
            <a:ext cx="7793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Branch2</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58" name="Picture 93">
            <a:extLst>
              <a:ext uri="{FF2B5EF4-FFF2-40B4-BE49-F238E27FC236}">
                <a16:creationId xmlns:a16="http://schemas.microsoft.com/office/drawing/2014/main" id="{A3975830-75E7-F779-ADC4-1B3C289FD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779911" y="4139520"/>
            <a:ext cx="678377" cy="67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TextBox 58">
            <a:extLst>
              <a:ext uri="{FF2B5EF4-FFF2-40B4-BE49-F238E27FC236}">
                <a16:creationId xmlns:a16="http://schemas.microsoft.com/office/drawing/2014/main" id="{BDD781F4-42BE-FF4F-F370-E8A27191CCD4}"/>
              </a:ext>
            </a:extLst>
          </p:cNvPr>
          <p:cNvSpPr txBox="1"/>
          <p:nvPr/>
        </p:nvSpPr>
        <p:spPr>
          <a:xfrm>
            <a:off x="10396627" y="4013532"/>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60" name="Straight Connector 59">
            <a:extLst>
              <a:ext uri="{FF2B5EF4-FFF2-40B4-BE49-F238E27FC236}">
                <a16:creationId xmlns:a16="http://schemas.microsoft.com/office/drawing/2014/main" id="{B0763334-6D9C-BFE2-0FC4-51DA40243918}"/>
              </a:ext>
            </a:extLst>
          </p:cNvPr>
          <p:cNvCxnSpPr>
            <a:cxnSpLocks/>
            <a:stCxn id="59" idx="0"/>
            <a:endCxn id="30" idx="2"/>
          </p:cNvCxnSpPr>
          <p:nvPr/>
        </p:nvCxnSpPr>
        <p:spPr>
          <a:xfrm flipH="1" flipV="1">
            <a:off x="8718799" y="2633848"/>
            <a:ext cx="2017024" cy="1379684"/>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618083-E850-21AB-7BD7-270A40CA56DE}"/>
              </a:ext>
            </a:extLst>
          </p:cNvPr>
          <p:cNvSpPr txBox="1"/>
          <p:nvPr/>
        </p:nvSpPr>
        <p:spPr>
          <a:xfrm>
            <a:off x="11095682" y="4030655"/>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62" name="Straight Connector 61">
            <a:extLst>
              <a:ext uri="{FF2B5EF4-FFF2-40B4-BE49-F238E27FC236}">
                <a16:creationId xmlns:a16="http://schemas.microsoft.com/office/drawing/2014/main" id="{3871FBBB-635E-8888-6469-269CC103BF67}"/>
              </a:ext>
            </a:extLst>
          </p:cNvPr>
          <p:cNvCxnSpPr>
            <a:cxnSpLocks/>
            <a:stCxn id="61" idx="0"/>
            <a:endCxn id="40" idx="2"/>
          </p:cNvCxnSpPr>
          <p:nvPr/>
        </p:nvCxnSpPr>
        <p:spPr>
          <a:xfrm flipH="1" flipV="1">
            <a:off x="9405776" y="2638071"/>
            <a:ext cx="2029102" cy="1392584"/>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67" name="Up Arrow 48">
            <a:extLst>
              <a:ext uri="{FF2B5EF4-FFF2-40B4-BE49-F238E27FC236}">
                <a16:creationId xmlns:a16="http://schemas.microsoft.com/office/drawing/2014/main" id="{3389A1A4-B927-DD3D-F702-273A1552C38F}"/>
              </a:ext>
            </a:extLst>
          </p:cNvPr>
          <p:cNvSpPr/>
          <p:nvPr/>
        </p:nvSpPr>
        <p:spPr>
          <a:xfrm rot="18264062">
            <a:off x="10654751" y="3429095"/>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8" name="Up Arrow 48">
            <a:extLst>
              <a:ext uri="{FF2B5EF4-FFF2-40B4-BE49-F238E27FC236}">
                <a16:creationId xmlns:a16="http://schemas.microsoft.com/office/drawing/2014/main" id="{766FC63A-D405-EE37-B797-C117C09C169D}"/>
              </a:ext>
            </a:extLst>
          </p:cNvPr>
          <p:cNvSpPr/>
          <p:nvPr/>
        </p:nvSpPr>
        <p:spPr>
          <a:xfrm>
            <a:off x="9304418" y="3505018"/>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9" name="Up Arrow 48">
            <a:extLst>
              <a:ext uri="{FF2B5EF4-FFF2-40B4-BE49-F238E27FC236}">
                <a16:creationId xmlns:a16="http://schemas.microsoft.com/office/drawing/2014/main" id="{E3446DB5-FEA2-39AC-6CD7-6A20CF1A51DE}"/>
              </a:ext>
            </a:extLst>
          </p:cNvPr>
          <p:cNvSpPr/>
          <p:nvPr/>
        </p:nvSpPr>
        <p:spPr>
          <a:xfrm>
            <a:off x="8604278" y="3525432"/>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0" name="Up Arrow 47">
            <a:extLst>
              <a:ext uri="{FF2B5EF4-FFF2-40B4-BE49-F238E27FC236}">
                <a16:creationId xmlns:a16="http://schemas.microsoft.com/office/drawing/2014/main" id="{38FC95AE-6BFD-CE9E-4D21-91812BD45032}"/>
              </a:ext>
            </a:extLst>
          </p:cNvPr>
          <p:cNvSpPr/>
          <p:nvPr/>
        </p:nvSpPr>
        <p:spPr>
          <a:xfrm rot="18247267">
            <a:off x="10383253" y="3675579"/>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71" name="Graphic 70" descr="Slippery Road with solid fill">
            <a:extLst>
              <a:ext uri="{FF2B5EF4-FFF2-40B4-BE49-F238E27FC236}">
                <a16:creationId xmlns:a16="http://schemas.microsoft.com/office/drawing/2014/main" id="{7C5CE9F9-D16A-F904-4ECC-50754CBBF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8147" y="3235665"/>
            <a:ext cx="359524" cy="359524"/>
          </a:xfrm>
          <a:prstGeom prst="rect">
            <a:avLst/>
          </a:prstGeom>
        </p:spPr>
      </p:pic>
      <p:grpSp>
        <p:nvGrpSpPr>
          <p:cNvPr id="11" name="Group 10">
            <a:extLst>
              <a:ext uri="{FF2B5EF4-FFF2-40B4-BE49-F238E27FC236}">
                <a16:creationId xmlns:a16="http://schemas.microsoft.com/office/drawing/2014/main" id="{902AA692-50DA-3B1C-9257-E3D47D59517C}"/>
              </a:ext>
            </a:extLst>
          </p:cNvPr>
          <p:cNvGrpSpPr/>
          <p:nvPr/>
        </p:nvGrpSpPr>
        <p:grpSpPr>
          <a:xfrm>
            <a:off x="9276687" y="5528893"/>
            <a:ext cx="1616083" cy="901158"/>
            <a:chOff x="9172916" y="5520352"/>
            <a:chExt cx="1616083" cy="901158"/>
          </a:xfrm>
        </p:grpSpPr>
        <p:sp>
          <p:nvSpPr>
            <p:cNvPr id="2" name="Up Arrow 48">
              <a:extLst>
                <a:ext uri="{FF2B5EF4-FFF2-40B4-BE49-F238E27FC236}">
                  <a16:creationId xmlns:a16="http://schemas.microsoft.com/office/drawing/2014/main" id="{D9FFAE85-5EED-712D-BA1A-460B2B571A88}"/>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Up Arrow 47">
              <a:extLst>
                <a:ext uri="{FF2B5EF4-FFF2-40B4-BE49-F238E27FC236}">
                  <a16:creationId xmlns:a16="http://schemas.microsoft.com/office/drawing/2014/main" id="{67306159-893A-E9F3-8EFE-DE25EE56A565}"/>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E6EE791-F264-A4C4-F02B-857CA3B6C484}"/>
                </a:ext>
              </a:extLst>
            </p:cNvPr>
            <p:cNvSpPr txBox="1"/>
            <p:nvPr/>
          </p:nvSpPr>
          <p:spPr>
            <a:xfrm>
              <a:off x="9172916" y="5520352"/>
              <a:ext cx="1616083"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communities</a:t>
              </a:r>
            </a:p>
          </p:txBody>
        </p:sp>
        <p:sp>
          <p:nvSpPr>
            <p:cNvPr id="8" name="TextBox 7">
              <a:extLst>
                <a:ext uri="{FF2B5EF4-FFF2-40B4-BE49-F238E27FC236}">
                  <a16:creationId xmlns:a16="http://schemas.microsoft.com/office/drawing/2014/main" id="{F794A3B8-4799-82B9-9378-DEC892391EF3}"/>
                </a:ext>
              </a:extLst>
            </p:cNvPr>
            <p:cNvSpPr txBox="1"/>
            <p:nvPr/>
          </p:nvSpPr>
          <p:spPr>
            <a:xfrm>
              <a:off x="9561210" y="5781667"/>
              <a:ext cx="824008"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OK</a:t>
              </a:r>
            </a:p>
          </p:txBody>
        </p:sp>
        <p:sp>
          <p:nvSpPr>
            <p:cNvPr id="9" name="TextBox 8">
              <a:extLst>
                <a:ext uri="{FF2B5EF4-FFF2-40B4-BE49-F238E27FC236}">
                  <a16:creationId xmlns:a16="http://schemas.microsoft.com/office/drawing/2014/main" id="{61244F14-021A-8DB3-4D02-07AD569F8ED4}"/>
                </a:ext>
              </a:extLst>
            </p:cNvPr>
            <p:cNvSpPr txBox="1"/>
            <p:nvPr/>
          </p:nvSpPr>
          <p:spPr>
            <a:xfrm>
              <a:off x="9566054" y="6126613"/>
              <a:ext cx="953851"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NOK</a:t>
              </a:r>
            </a:p>
          </p:txBody>
        </p:sp>
      </p:grpSp>
      <p:sp>
        <p:nvSpPr>
          <p:cNvPr id="13" name="TextBox 12">
            <a:extLst>
              <a:ext uri="{FF2B5EF4-FFF2-40B4-BE49-F238E27FC236}">
                <a16:creationId xmlns:a16="http://schemas.microsoft.com/office/drawing/2014/main" id="{D44D5DDA-0DEF-6C03-FB6B-68724F4075E8}"/>
              </a:ext>
            </a:extLst>
          </p:cNvPr>
          <p:cNvSpPr txBox="1"/>
          <p:nvPr/>
        </p:nvSpPr>
        <p:spPr>
          <a:xfrm>
            <a:off x="242994" y="1408874"/>
            <a:ext cx="4134117" cy="2907936"/>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router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bgp</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neighbor</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"10.201.1.254"</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4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set route-map-out "SLA_NOK"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4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set route-map-out-preferable "SLA_OK"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"10.203.1.254"</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4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set route-map-out "SLA_NOK"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4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set route-map-out-preferable "SLA_OK"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18" name="TextBox 17">
            <a:extLst>
              <a:ext uri="{FF2B5EF4-FFF2-40B4-BE49-F238E27FC236}">
                <a16:creationId xmlns:a16="http://schemas.microsoft.com/office/drawing/2014/main" id="{EF5B1E65-DA18-B6C0-3D07-15E0E8165C3E}"/>
              </a:ext>
            </a:extLst>
          </p:cNvPr>
          <p:cNvSpPr txBox="1"/>
          <p:nvPr/>
        </p:nvSpPr>
        <p:spPr>
          <a:xfrm>
            <a:off x="4496368" y="1965972"/>
            <a:ext cx="3024602" cy="1089529"/>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applies the route-map corresponding to the current SLA status of the overlay (SLA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pass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or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fail</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15" name="TextBox 14">
            <a:extLst>
              <a:ext uri="{FF2B5EF4-FFF2-40B4-BE49-F238E27FC236}">
                <a16:creationId xmlns:a16="http://schemas.microsoft.com/office/drawing/2014/main" id="{FB71C6B9-85E8-582D-AA54-9A1B4F07D06A}"/>
              </a:ext>
            </a:extLst>
          </p:cNvPr>
          <p:cNvSpPr txBox="1"/>
          <p:nvPr/>
        </p:nvSpPr>
        <p:spPr>
          <a:xfrm>
            <a:off x="7745758" y="2535994"/>
            <a:ext cx="1031051"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rPr>
              <a:t>10.201.1.254</a:t>
            </a:r>
          </a:p>
        </p:txBody>
      </p:sp>
      <p:sp>
        <p:nvSpPr>
          <p:cNvPr id="19" name="TextBox 18">
            <a:extLst>
              <a:ext uri="{FF2B5EF4-FFF2-40B4-BE49-F238E27FC236}">
                <a16:creationId xmlns:a16="http://schemas.microsoft.com/office/drawing/2014/main" id="{55E0B24F-3B66-0DAF-2B28-C8480FE269B7}"/>
              </a:ext>
            </a:extLst>
          </p:cNvPr>
          <p:cNvSpPr txBox="1"/>
          <p:nvPr/>
        </p:nvSpPr>
        <p:spPr>
          <a:xfrm>
            <a:off x="9517969" y="2517669"/>
            <a:ext cx="1031051"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50"/>
                </a:solidFill>
                <a:effectLst/>
                <a:uLnTx/>
                <a:uFillTx/>
                <a:latin typeface="Consolas" panose="020B0609020204030204" pitchFamily="49" charset="0"/>
                <a:cs typeface="Consolas" panose="020B06090202040302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rPr>
              <a:t>10.203.1.254</a:t>
            </a:r>
          </a:p>
        </p:txBody>
      </p:sp>
      <p:sp>
        <p:nvSpPr>
          <p:cNvPr id="20" name="TextBox 19">
            <a:extLst>
              <a:ext uri="{FF2B5EF4-FFF2-40B4-BE49-F238E27FC236}">
                <a16:creationId xmlns:a16="http://schemas.microsoft.com/office/drawing/2014/main" id="{8434BC1F-92E9-D8A1-0AD2-6B57C6E0398B}"/>
              </a:ext>
            </a:extLst>
          </p:cNvPr>
          <p:cNvSpPr txBox="1"/>
          <p:nvPr/>
        </p:nvSpPr>
        <p:spPr>
          <a:xfrm>
            <a:off x="9322724" y="1858818"/>
            <a:ext cx="960519"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nsolas" panose="020B0609020204030204" pitchFamily="49" charset="0"/>
                <a:ea typeface="+mn-ea"/>
              </a:rPr>
              <a:t>Loopback</a:t>
            </a:r>
            <a:br>
              <a:rPr kumimoji="0" lang="en-US" sz="1000" b="0" i="0" u="none" strike="noStrike" kern="1200" cap="none" spc="0" normalizeH="0" baseline="0" noProof="0" dirty="0">
                <a:ln>
                  <a:noFill/>
                </a:ln>
                <a:solidFill>
                  <a:srgbClr val="000000"/>
                </a:solidFill>
                <a:effectLst/>
                <a:uLnTx/>
                <a:uFillTx/>
                <a:latin typeface="Consolas" panose="020B0609020204030204" pitchFamily="49" charset="0"/>
                <a:ea typeface="+mn-ea"/>
              </a:rPr>
            </a:br>
            <a:r>
              <a:rPr kumimoji="0" lang="en-US" sz="1000" b="0" i="0" u="none" strike="noStrike" kern="1200" cap="none" spc="0" normalizeH="0" baseline="0" noProof="0" dirty="0">
                <a:ln>
                  <a:noFill/>
                </a:ln>
                <a:solidFill>
                  <a:srgbClr val="000000"/>
                </a:solidFill>
                <a:effectLst/>
                <a:uLnTx/>
                <a:uFillTx/>
                <a:latin typeface="Consolas" panose="020B0609020204030204" pitchFamily="49" charset="0"/>
                <a:ea typeface="+mn-ea"/>
              </a:rPr>
              <a:t>10.200.99.1</a:t>
            </a:r>
          </a:p>
        </p:txBody>
      </p:sp>
      <p:grpSp>
        <p:nvGrpSpPr>
          <p:cNvPr id="3" name="Group 2">
            <a:extLst>
              <a:ext uri="{FF2B5EF4-FFF2-40B4-BE49-F238E27FC236}">
                <a16:creationId xmlns:a16="http://schemas.microsoft.com/office/drawing/2014/main" id="{7D17DEBB-7A13-EF32-0664-63686BFCEB58}"/>
              </a:ext>
            </a:extLst>
          </p:cNvPr>
          <p:cNvGrpSpPr/>
          <p:nvPr/>
        </p:nvGrpSpPr>
        <p:grpSpPr>
          <a:xfrm>
            <a:off x="4679469" y="3151645"/>
            <a:ext cx="2694689" cy="3110048"/>
            <a:chOff x="1524882" y="1825273"/>
            <a:chExt cx="3256020" cy="4004173"/>
          </a:xfrm>
        </p:grpSpPr>
        <p:sp>
          <p:nvSpPr>
            <p:cNvPr id="10" name="TextBox 9">
              <a:extLst>
                <a:ext uri="{FF2B5EF4-FFF2-40B4-BE49-F238E27FC236}">
                  <a16:creationId xmlns:a16="http://schemas.microsoft.com/office/drawing/2014/main" id="{BBC2337A-8BBF-9A87-719F-7274B3F66566}"/>
                </a:ext>
              </a:extLst>
            </p:cNvPr>
            <p:cNvSpPr txBox="1"/>
            <p:nvPr/>
          </p:nvSpPr>
          <p:spPr>
            <a:xfrm>
              <a:off x="1524882" y="1825273"/>
              <a:ext cx="3256020" cy="4004173"/>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router route-map</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a:t>
              </a:r>
              <a:r>
                <a:rPr kumimoji="0" lang="en-US" sz="11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SLA_OK</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rule</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set-community "65012:1"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a:t>
              </a:r>
              <a:r>
                <a:rPr kumimoji="0" lang="en-US" sz="11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SLA_NOK</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rule</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set-community "65012:2"</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14" name="Up Arrow 48">
              <a:extLst>
                <a:ext uri="{FF2B5EF4-FFF2-40B4-BE49-F238E27FC236}">
                  <a16:creationId xmlns:a16="http://schemas.microsoft.com/office/drawing/2014/main" id="{52871E69-D536-C2E9-6CB9-C3850C516654}"/>
                </a:ext>
              </a:extLst>
            </p:cNvPr>
            <p:cNvSpPr/>
            <p:nvPr/>
          </p:nvSpPr>
          <p:spPr>
            <a:xfrm>
              <a:off x="3082531" y="2046864"/>
              <a:ext cx="202713" cy="303563"/>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1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6" name="Up Arrow 47">
              <a:extLst>
                <a:ext uri="{FF2B5EF4-FFF2-40B4-BE49-F238E27FC236}">
                  <a16:creationId xmlns:a16="http://schemas.microsoft.com/office/drawing/2014/main" id="{1C84D08B-43FC-3852-6B32-D86737B66135}"/>
                </a:ext>
              </a:extLst>
            </p:cNvPr>
            <p:cNvSpPr/>
            <p:nvPr/>
          </p:nvSpPr>
          <p:spPr>
            <a:xfrm>
              <a:off x="3183887" y="3767404"/>
              <a:ext cx="202713" cy="303563"/>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1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0F8769D3-CCB8-E7F9-152E-4C8EE03AD502}"/>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227538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BFAC5C3-BE42-CDD2-233B-DCF9DC41D8B1}"/>
              </a:ext>
            </a:extLst>
          </p:cNvPr>
          <p:cNvSpPr/>
          <p:nvPr/>
        </p:nvSpPr>
        <p:spPr>
          <a:xfrm>
            <a:off x="10059052" y="1672237"/>
            <a:ext cx="1868058" cy="108415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4" y="1655381"/>
            <a:ext cx="9417654" cy="4550132"/>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a:latin typeface="Arial" panose="020B0604020202020204"/>
              </a:rPr>
              <a:t>B</a:t>
            </a:r>
            <a:r>
              <a:rPr kumimoji="0" lang="en-US" sz="2000" b="0" i="0" u="none" strike="noStrike" kern="1200" cap="none" spc="0" normalizeH="0" baseline="0" noProof="0" dirty="0">
                <a:ln>
                  <a:noFill/>
                </a:ln>
                <a:solidFill>
                  <a:srgbClr val="000000"/>
                </a:solidFill>
                <a:effectLst/>
                <a:uLnTx/>
                <a:uFillTx/>
                <a:latin typeface="Arial" panose="020B0604020202020204"/>
                <a:cs typeface="+mn-cs"/>
              </a:rPr>
              <a:t>GP community (SLA_OK     or SLA_NOK    ) is attached by the Branch to each prefix depending on the SLA status of the overlay where the BGP session is established</a:t>
            </a:r>
          </a:p>
          <a:p>
            <a:pPr marR="0" lvl="0" algn="l" defTabSz="914400" rtl="0" eaLnBrk="1" fontAlgn="auto" latinLnBrk="0" hangingPunct="1">
              <a:lnSpc>
                <a:spcPct val="90000"/>
              </a:lnSpc>
              <a:spcBef>
                <a:spcPts val="180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a:cs typeface="+mn-cs"/>
              </a:rPr>
              <a:t>“BGP per overlay” design is used:</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dirty="0">
                <a:latin typeface="Arial" panose="020B0604020202020204"/>
              </a:rPr>
              <a:t>LAN-Branch1 prefix is learned twice by the Hub from the two BGP </a:t>
            </a:r>
            <a:r>
              <a:rPr lang="en-US" dirty="0" err="1">
                <a:latin typeface="Arial" panose="020B0604020202020204"/>
              </a:rPr>
              <a:t>peerings</a:t>
            </a:r>
            <a:r>
              <a:rPr lang="en-US" dirty="0">
                <a:latin typeface="Arial" panose="020B0604020202020204"/>
              </a:rPr>
              <a:t>:</a:t>
            </a:r>
          </a:p>
          <a:p>
            <a:pPr marL="1028700" lvl="1" indent="-342900">
              <a:spcBef>
                <a:spcPts val="1800"/>
              </a:spcBef>
            </a:pPr>
            <a:r>
              <a:rPr lang="en-US" sz="2000" dirty="0">
                <a:latin typeface="Arial" panose="020B0604020202020204"/>
              </a:rPr>
              <a:t>once from the BGP peering over H1_INET</a:t>
            </a:r>
          </a:p>
          <a:p>
            <a:pPr marL="1028700" lvl="1" indent="-342900">
              <a:spcBef>
                <a:spcPts val="1800"/>
              </a:spcBef>
            </a:pPr>
            <a:r>
              <a:rPr lang="en-US" sz="2000" dirty="0">
                <a:latin typeface="Arial" panose="020B0604020202020204"/>
              </a:rPr>
              <a:t>once from the BGP peering over H1_MPLS</a:t>
            </a:r>
          </a:p>
          <a:p>
            <a:pPr marL="342900" indent="-342900">
              <a:spcBef>
                <a:spcPts val="1800"/>
              </a:spcBef>
              <a:buFont typeface="Arial" panose="020B0604020202020204" pitchFamily="34" charset="0"/>
              <a:buChar char="•"/>
            </a:pPr>
            <a:r>
              <a:rPr lang="en-US" sz="1800" dirty="0">
                <a:latin typeface="Arial" panose="020B0604020202020204"/>
              </a:rPr>
              <a:t>LAN-Branch1 learnt via H1_INET has a community of SLA_OK</a:t>
            </a:r>
          </a:p>
          <a:p>
            <a:pPr marL="342900" indent="-342900">
              <a:spcBef>
                <a:spcPts val="1800"/>
              </a:spcBef>
              <a:buFont typeface="Arial" panose="020B0604020202020204" pitchFamily="34" charset="0"/>
              <a:buChar char="•"/>
            </a:pPr>
            <a:r>
              <a:rPr lang="en-US" sz="1800" dirty="0">
                <a:latin typeface="Arial" panose="020B0604020202020204"/>
              </a:rPr>
              <a:t>LAN-Branch1 learnt via H1_MPLS has a community of SLA_NOK</a:t>
            </a:r>
          </a:p>
          <a:p>
            <a:pPr marL="342900" indent="-342900">
              <a:spcBef>
                <a:spcPts val="1800"/>
              </a:spcBef>
              <a:buFont typeface="Arial" panose="020B0604020202020204" pitchFamily="34" charset="0"/>
              <a:buChar cha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457200" marR="0" lvl="0" indent="-4572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cs typeface="+mn-cs"/>
            </a:endParaRPr>
          </a:p>
        </p:txBody>
      </p:sp>
      <p:sp>
        <p:nvSpPr>
          <p:cNvPr id="28" name="Up Arrow 48">
            <a:extLst>
              <a:ext uri="{FF2B5EF4-FFF2-40B4-BE49-F238E27FC236}">
                <a16:creationId xmlns:a16="http://schemas.microsoft.com/office/drawing/2014/main" id="{58F656F6-4C5D-0501-E793-1236DC3FF129}"/>
              </a:ext>
            </a:extLst>
          </p:cNvPr>
          <p:cNvSpPr/>
          <p:nvPr/>
        </p:nvSpPr>
        <p:spPr>
          <a:xfrm>
            <a:off x="3378819" y="1655381"/>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9" name="Up Arrow 47">
            <a:extLst>
              <a:ext uri="{FF2B5EF4-FFF2-40B4-BE49-F238E27FC236}">
                <a16:creationId xmlns:a16="http://schemas.microsoft.com/office/drawing/2014/main" id="{EF59F4D8-6BD4-85D5-8986-B9F13E394892}"/>
              </a:ext>
            </a:extLst>
          </p:cNvPr>
          <p:cNvSpPr/>
          <p:nvPr/>
        </p:nvSpPr>
        <p:spPr>
          <a:xfrm>
            <a:off x="5213945" y="1655381"/>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A0156CC8-2B2E-76D9-F0AB-ED9B5FE41D55}"/>
              </a:ext>
            </a:extLst>
          </p:cNvPr>
          <p:cNvSpPr txBox="1"/>
          <p:nvPr/>
        </p:nvSpPr>
        <p:spPr>
          <a:xfrm>
            <a:off x="10258062" y="2379846"/>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10308309" y="3922666"/>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10647505" y="2626067"/>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11007364" y="3939789"/>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10945039" y="2384069"/>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11346560" y="2630290"/>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10119547" y="48164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11019748" y="4698888"/>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10118361" y="1867616"/>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9976601" y="4292594"/>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669776" y="4131739"/>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2253" y="1759983"/>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10086499" y="1210829"/>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10977803" y="1728865"/>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Up Arrow 48">
            <a:extLst>
              <a:ext uri="{FF2B5EF4-FFF2-40B4-BE49-F238E27FC236}">
                <a16:creationId xmlns:a16="http://schemas.microsoft.com/office/drawing/2014/main" id="{E3446DB5-FEA2-39AC-6CD7-6A20CF1A51DE}"/>
              </a:ext>
            </a:extLst>
          </p:cNvPr>
          <p:cNvSpPr/>
          <p:nvPr/>
        </p:nvSpPr>
        <p:spPr>
          <a:xfrm>
            <a:off x="10553269" y="3517651"/>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0EB19FAD-2ED8-A90E-196F-3E23C5B9674B}"/>
              </a:ext>
            </a:extLst>
          </p:cNvPr>
          <p:cNvGrpSpPr/>
          <p:nvPr/>
        </p:nvGrpSpPr>
        <p:grpSpPr>
          <a:xfrm>
            <a:off x="10136997" y="5556754"/>
            <a:ext cx="1616083" cy="901158"/>
            <a:chOff x="9172916" y="5520352"/>
            <a:chExt cx="1616083" cy="901158"/>
          </a:xfrm>
        </p:grpSpPr>
        <p:sp>
          <p:nvSpPr>
            <p:cNvPr id="3" name="Up Arrow 48">
              <a:extLst>
                <a:ext uri="{FF2B5EF4-FFF2-40B4-BE49-F238E27FC236}">
                  <a16:creationId xmlns:a16="http://schemas.microsoft.com/office/drawing/2014/main" id="{F6540982-5F91-1084-3430-F56ACA5D64F5}"/>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Up Arrow 47">
              <a:extLst>
                <a:ext uri="{FF2B5EF4-FFF2-40B4-BE49-F238E27FC236}">
                  <a16:creationId xmlns:a16="http://schemas.microsoft.com/office/drawing/2014/main" id="{7E9E02E1-B69E-17B8-3F7E-BEEC81F630D8}"/>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43CC1BF-706D-C285-F899-A367A26F3141}"/>
                </a:ext>
              </a:extLst>
            </p:cNvPr>
            <p:cNvSpPr txBox="1"/>
            <p:nvPr/>
          </p:nvSpPr>
          <p:spPr>
            <a:xfrm>
              <a:off x="9172916" y="5520352"/>
              <a:ext cx="1616083"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communities</a:t>
              </a:r>
            </a:p>
          </p:txBody>
        </p:sp>
        <p:sp>
          <p:nvSpPr>
            <p:cNvPr id="8" name="TextBox 7">
              <a:extLst>
                <a:ext uri="{FF2B5EF4-FFF2-40B4-BE49-F238E27FC236}">
                  <a16:creationId xmlns:a16="http://schemas.microsoft.com/office/drawing/2014/main" id="{EF56341B-2BC2-3EBD-7D55-6E70CC159228}"/>
                </a:ext>
              </a:extLst>
            </p:cNvPr>
            <p:cNvSpPr txBox="1"/>
            <p:nvPr/>
          </p:nvSpPr>
          <p:spPr>
            <a:xfrm>
              <a:off x="9561210" y="5781667"/>
              <a:ext cx="824008"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OK</a:t>
              </a:r>
            </a:p>
          </p:txBody>
        </p:sp>
        <p:sp>
          <p:nvSpPr>
            <p:cNvPr id="9" name="TextBox 8">
              <a:extLst>
                <a:ext uri="{FF2B5EF4-FFF2-40B4-BE49-F238E27FC236}">
                  <a16:creationId xmlns:a16="http://schemas.microsoft.com/office/drawing/2014/main" id="{0F04D98C-6119-5363-B085-20E3FE6C6D23}"/>
                </a:ext>
              </a:extLst>
            </p:cNvPr>
            <p:cNvSpPr txBox="1"/>
            <p:nvPr/>
          </p:nvSpPr>
          <p:spPr>
            <a:xfrm>
              <a:off x="9566054" y="6126613"/>
              <a:ext cx="953851"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NOK</a:t>
              </a:r>
            </a:p>
          </p:txBody>
        </p:sp>
      </p:grpSp>
      <p:pic>
        <p:nvPicPr>
          <p:cNvPr id="10" name="Graphic 9" descr="Slippery Road with solid fill">
            <a:extLst>
              <a:ext uri="{FF2B5EF4-FFF2-40B4-BE49-F238E27FC236}">
                <a16:creationId xmlns:a16="http://schemas.microsoft.com/office/drawing/2014/main" id="{EDA76969-DA2B-DD88-8F31-30497D341A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5004" y="2925515"/>
            <a:ext cx="359524" cy="359524"/>
          </a:xfrm>
          <a:prstGeom prst="rect">
            <a:avLst/>
          </a:prstGeom>
        </p:spPr>
      </p:pic>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SD-WAN route-tags</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5" name="Up Arrow 47">
            <a:extLst>
              <a:ext uri="{FF2B5EF4-FFF2-40B4-BE49-F238E27FC236}">
                <a16:creationId xmlns:a16="http://schemas.microsoft.com/office/drawing/2014/main" id="{62CD96BD-74DD-921C-7763-B1A69B62D639}"/>
              </a:ext>
            </a:extLst>
          </p:cNvPr>
          <p:cNvSpPr/>
          <p:nvPr/>
        </p:nvSpPr>
        <p:spPr>
          <a:xfrm>
            <a:off x="11253789" y="3517651"/>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C0635783-D713-CE3E-08F4-55497DE3EDAB}"/>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119261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BFAC5C3-BE42-CDD2-233B-DCF9DC41D8B1}"/>
              </a:ext>
            </a:extLst>
          </p:cNvPr>
          <p:cNvSpPr/>
          <p:nvPr/>
        </p:nvSpPr>
        <p:spPr>
          <a:xfrm>
            <a:off x="10059052" y="1672237"/>
            <a:ext cx="1868058" cy="108415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4" y="1655381"/>
            <a:ext cx="9417654" cy="4550132"/>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algn="l" defTabSz="914400" rtl="0" eaLnBrk="1" fontAlgn="auto" latinLnBrk="0" hangingPunct="1">
              <a:lnSpc>
                <a:spcPct val="90000"/>
              </a:lnSpc>
              <a:spcBef>
                <a:spcPts val="180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a:cs typeface="+mn-cs"/>
              </a:rPr>
              <a:t>The routing strategy is similar to an SD-WAN “Lowest Cost” rule:</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dirty="0">
                <a:latin typeface="Arial" panose="020B0604020202020204"/>
              </a:rPr>
              <a:t>Prefer sending traffic to Branch1 over EDGE_INET if possible</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dirty="0">
                <a:latin typeface="Arial" panose="020B0604020202020204"/>
              </a:rPr>
              <a:t>Otherwise send traffic over EDGE_MPLS</a:t>
            </a:r>
          </a:p>
          <a:p>
            <a:pPr marL="342900" indent="-342900">
              <a:spcBef>
                <a:spcPts val="1800"/>
              </a:spcBef>
              <a:buFont typeface="Arial" panose="020B0604020202020204" pitchFamily="34" charset="0"/>
              <a:buChar cha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457200" marR="0" lvl="0" indent="-4572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cs typeface="+mn-cs"/>
            </a:endParaRPr>
          </a:p>
        </p:txBody>
      </p:sp>
      <p:sp>
        <p:nvSpPr>
          <p:cNvPr id="30" name="TextBox 29">
            <a:extLst>
              <a:ext uri="{FF2B5EF4-FFF2-40B4-BE49-F238E27FC236}">
                <a16:creationId xmlns:a16="http://schemas.microsoft.com/office/drawing/2014/main" id="{A0156CC8-2B2E-76D9-F0AB-ED9B5FE41D55}"/>
              </a:ext>
            </a:extLst>
          </p:cNvPr>
          <p:cNvSpPr txBox="1"/>
          <p:nvPr/>
        </p:nvSpPr>
        <p:spPr>
          <a:xfrm>
            <a:off x="10258062" y="2379846"/>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10308309" y="3922666"/>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10647505" y="2626067"/>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11007364" y="3939789"/>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10945039" y="2384069"/>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11346560" y="2630290"/>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10119547" y="48164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11019748" y="4698888"/>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10118361" y="1867616"/>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9976601" y="4292594"/>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669776" y="4131739"/>
            <a:ext cx="678377" cy="67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2253" y="1759983"/>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10086499" y="1210829"/>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10977803" y="1728865"/>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Up Arrow 48">
            <a:extLst>
              <a:ext uri="{FF2B5EF4-FFF2-40B4-BE49-F238E27FC236}">
                <a16:creationId xmlns:a16="http://schemas.microsoft.com/office/drawing/2014/main" id="{E3446DB5-FEA2-39AC-6CD7-6A20CF1A51DE}"/>
              </a:ext>
            </a:extLst>
          </p:cNvPr>
          <p:cNvSpPr/>
          <p:nvPr/>
        </p:nvSpPr>
        <p:spPr>
          <a:xfrm>
            <a:off x="10553269" y="3517651"/>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0EB19FAD-2ED8-A90E-196F-3E23C5B9674B}"/>
              </a:ext>
            </a:extLst>
          </p:cNvPr>
          <p:cNvGrpSpPr/>
          <p:nvPr/>
        </p:nvGrpSpPr>
        <p:grpSpPr>
          <a:xfrm>
            <a:off x="10136997" y="5556754"/>
            <a:ext cx="1616083" cy="901158"/>
            <a:chOff x="9172916" y="5520352"/>
            <a:chExt cx="1616083" cy="901158"/>
          </a:xfrm>
        </p:grpSpPr>
        <p:sp>
          <p:nvSpPr>
            <p:cNvPr id="3" name="Up Arrow 48">
              <a:extLst>
                <a:ext uri="{FF2B5EF4-FFF2-40B4-BE49-F238E27FC236}">
                  <a16:creationId xmlns:a16="http://schemas.microsoft.com/office/drawing/2014/main" id="{F6540982-5F91-1084-3430-F56ACA5D64F5}"/>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Up Arrow 47">
              <a:extLst>
                <a:ext uri="{FF2B5EF4-FFF2-40B4-BE49-F238E27FC236}">
                  <a16:creationId xmlns:a16="http://schemas.microsoft.com/office/drawing/2014/main" id="{7E9E02E1-B69E-17B8-3F7E-BEEC81F630D8}"/>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43CC1BF-706D-C285-F899-A367A26F3141}"/>
                </a:ext>
              </a:extLst>
            </p:cNvPr>
            <p:cNvSpPr txBox="1"/>
            <p:nvPr/>
          </p:nvSpPr>
          <p:spPr>
            <a:xfrm>
              <a:off x="9172916" y="5520352"/>
              <a:ext cx="1616083"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communities</a:t>
              </a:r>
            </a:p>
          </p:txBody>
        </p:sp>
        <p:sp>
          <p:nvSpPr>
            <p:cNvPr id="8" name="TextBox 7">
              <a:extLst>
                <a:ext uri="{FF2B5EF4-FFF2-40B4-BE49-F238E27FC236}">
                  <a16:creationId xmlns:a16="http://schemas.microsoft.com/office/drawing/2014/main" id="{EF56341B-2BC2-3EBD-7D55-6E70CC159228}"/>
                </a:ext>
              </a:extLst>
            </p:cNvPr>
            <p:cNvSpPr txBox="1"/>
            <p:nvPr/>
          </p:nvSpPr>
          <p:spPr>
            <a:xfrm>
              <a:off x="9561210" y="5781667"/>
              <a:ext cx="824008"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OK</a:t>
              </a:r>
            </a:p>
          </p:txBody>
        </p:sp>
        <p:sp>
          <p:nvSpPr>
            <p:cNvPr id="9" name="TextBox 8">
              <a:extLst>
                <a:ext uri="{FF2B5EF4-FFF2-40B4-BE49-F238E27FC236}">
                  <a16:creationId xmlns:a16="http://schemas.microsoft.com/office/drawing/2014/main" id="{0F04D98C-6119-5363-B085-20E3FE6C6D23}"/>
                </a:ext>
              </a:extLst>
            </p:cNvPr>
            <p:cNvSpPr txBox="1"/>
            <p:nvPr/>
          </p:nvSpPr>
          <p:spPr>
            <a:xfrm>
              <a:off x="9566054" y="6126613"/>
              <a:ext cx="953851"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NOK</a:t>
              </a:r>
            </a:p>
          </p:txBody>
        </p:sp>
      </p:grpSp>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SD-WAN route-tags</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5" name="Up Arrow 47">
            <a:extLst>
              <a:ext uri="{FF2B5EF4-FFF2-40B4-BE49-F238E27FC236}">
                <a16:creationId xmlns:a16="http://schemas.microsoft.com/office/drawing/2014/main" id="{62CD96BD-74DD-921C-7763-B1A69B62D639}"/>
              </a:ext>
            </a:extLst>
          </p:cNvPr>
          <p:cNvSpPr/>
          <p:nvPr/>
        </p:nvSpPr>
        <p:spPr>
          <a:xfrm>
            <a:off x="11253789" y="3517651"/>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D92CD2D9-B48E-2D63-22B9-04B52F7582C6}"/>
              </a:ext>
            </a:extLst>
          </p:cNvPr>
          <p:cNvGraphicFramePr>
            <a:graphicFrameLocks noGrp="1"/>
          </p:cNvGraphicFramePr>
          <p:nvPr/>
        </p:nvGraphicFramePr>
        <p:xfrm>
          <a:off x="701015" y="3368359"/>
          <a:ext cx="8683415" cy="1526760"/>
        </p:xfrm>
        <a:graphic>
          <a:graphicData uri="http://schemas.openxmlformats.org/drawingml/2006/table">
            <a:tbl>
              <a:tblPr firstRow="1" firstCol="1" bandRow="1"/>
              <a:tblGrid>
                <a:gridCol w="2894025">
                  <a:extLst>
                    <a:ext uri="{9D8B030D-6E8A-4147-A177-3AD203B41FA5}">
                      <a16:colId xmlns:a16="http://schemas.microsoft.com/office/drawing/2014/main" val="2382766742"/>
                    </a:ext>
                  </a:extLst>
                </a:gridCol>
                <a:gridCol w="2894695">
                  <a:extLst>
                    <a:ext uri="{9D8B030D-6E8A-4147-A177-3AD203B41FA5}">
                      <a16:colId xmlns:a16="http://schemas.microsoft.com/office/drawing/2014/main" val="4167992038"/>
                    </a:ext>
                  </a:extLst>
                </a:gridCol>
                <a:gridCol w="2894695">
                  <a:extLst>
                    <a:ext uri="{9D8B030D-6E8A-4147-A177-3AD203B41FA5}">
                      <a16:colId xmlns:a16="http://schemas.microsoft.com/office/drawing/2014/main" val="1543066898"/>
                    </a:ext>
                  </a:extLst>
                </a:gridCol>
              </a:tblGrid>
              <a:tr h="254460">
                <a:tc gridSpan="2">
                  <a:txBody>
                    <a:bodyPr/>
                    <a:lstStyle/>
                    <a:p>
                      <a:pPr marL="0" marR="0" algn="ctr">
                        <a:lnSpc>
                          <a:spcPct val="107000"/>
                        </a:lnSpc>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SLA community of LAN-Branch1 prefix over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hMerge="1">
                  <a:txBody>
                    <a:bodyPr/>
                    <a:lstStyle/>
                    <a:p>
                      <a:endParaRPr lang="en-US"/>
                    </a:p>
                  </a:txBody>
                  <a:tcPr/>
                </a:tc>
                <a:tc rowSpan="2">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RESULT:</a:t>
                      </a:r>
                      <a:b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Traffic to LAN-Branch1 is sent over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ED7D31"/>
                    </a:solidFill>
                  </a:tcPr>
                </a:tc>
                <a:extLst>
                  <a:ext uri="{0D108BD9-81ED-4DB2-BD59-A6C34878D82A}">
                    <a16:rowId xmlns:a16="http://schemas.microsoft.com/office/drawing/2014/main" val="808175506"/>
                  </a:ext>
                </a:extLst>
              </a:tr>
              <a:tr h="254460">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EDGE_INET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ED7D31"/>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EDGE_MPLS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ED7D31"/>
                    </a:solidFill>
                  </a:tcPr>
                </a:tc>
                <a:tc vMerge="1">
                  <a:txBody>
                    <a:bodyPr/>
                    <a:lstStyle/>
                    <a:p>
                      <a:endParaRPr lang="en-US"/>
                    </a:p>
                  </a:txBody>
                  <a:tcPr/>
                </a:tc>
                <a:extLst>
                  <a:ext uri="{0D108BD9-81ED-4DB2-BD59-A6C34878D82A}">
                    <a16:rowId xmlns:a16="http://schemas.microsoft.com/office/drawing/2014/main" val="3981859122"/>
                  </a:ext>
                </a:extLst>
              </a:tr>
              <a:tr h="254460">
                <a:tc>
                  <a:txBody>
                    <a:bodyPr/>
                    <a:lstStyle/>
                    <a:p>
                      <a:pPr marL="0" marR="0" algn="ctr">
                        <a:lnSpc>
                          <a:spcPct val="107000"/>
                        </a:lnSpc>
                        <a:spcBef>
                          <a:spcPts val="0"/>
                        </a:spcBef>
                        <a:spcAft>
                          <a:spcPts val="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SLA_OK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SLA_OK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EDGE_INET</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68533829"/>
                  </a:ext>
                </a:extLst>
              </a:tr>
              <a:tr h="254460">
                <a:tc>
                  <a:txBody>
                    <a:bodyPr/>
                    <a:lstStyle/>
                    <a:p>
                      <a:pPr marL="0" marR="0" algn="ctr">
                        <a:lnSpc>
                          <a:spcPct val="107000"/>
                        </a:lnSpc>
                        <a:spcBef>
                          <a:spcPts val="0"/>
                        </a:spcBef>
                        <a:spcAft>
                          <a:spcPts val="0"/>
                        </a:spcAft>
                      </a:pPr>
                      <a:r>
                        <a:rPr lang="en-US" sz="14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SLA_OK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SLA_NOK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EDGE_INET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001194287"/>
                  </a:ext>
                </a:extLst>
              </a:tr>
              <a:tr h="254460">
                <a:tc>
                  <a:txBody>
                    <a:bodyPr/>
                    <a:lstStyle/>
                    <a:p>
                      <a:pPr marL="0" marR="0" algn="ctr">
                        <a:lnSpc>
                          <a:spcPct val="107000"/>
                        </a:lnSpc>
                        <a:spcBef>
                          <a:spcPts val="0"/>
                        </a:spcBef>
                        <a:spcAft>
                          <a:spcPts val="0"/>
                        </a:spcAft>
                      </a:pPr>
                      <a:r>
                        <a:rPr lang="en-US"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SLA_NOK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SLA_OK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EDGE_MPLS</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811964723"/>
                  </a:ext>
                </a:extLst>
              </a:tr>
              <a:tr h="254460">
                <a:tc>
                  <a:txBody>
                    <a:bodyPr/>
                    <a:lstStyle/>
                    <a:p>
                      <a:pPr marL="0" marR="0" algn="ctr">
                        <a:lnSpc>
                          <a:spcPct val="107000"/>
                        </a:lnSpc>
                        <a:spcBef>
                          <a:spcPts val="0"/>
                        </a:spcBef>
                        <a:spcAft>
                          <a:spcPts val="0"/>
                        </a:spcAft>
                      </a:pPr>
                      <a:r>
                        <a:rPr lang="en-US"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SLA_NOK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SLA_NOK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EDGE_INET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59851712"/>
                  </a:ext>
                </a:extLst>
              </a:tr>
            </a:tbl>
          </a:graphicData>
        </a:graphic>
      </p:graphicFrame>
      <p:grpSp>
        <p:nvGrpSpPr>
          <p:cNvPr id="12" name="Group 11">
            <a:extLst>
              <a:ext uri="{FF2B5EF4-FFF2-40B4-BE49-F238E27FC236}">
                <a16:creationId xmlns:a16="http://schemas.microsoft.com/office/drawing/2014/main" id="{B7A311AD-896C-0F25-45C8-EC9784B777A7}"/>
              </a:ext>
            </a:extLst>
          </p:cNvPr>
          <p:cNvGrpSpPr/>
          <p:nvPr/>
        </p:nvGrpSpPr>
        <p:grpSpPr>
          <a:xfrm rot="10800000">
            <a:off x="10860513" y="2822240"/>
            <a:ext cx="307498" cy="747519"/>
            <a:chOff x="8567726" y="2158340"/>
            <a:chExt cx="491646" cy="1353120"/>
          </a:xfrm>
        </p:grpSpPr>
        <p:sp>
          <p:nvSpPr>
            <p:cNvPr id="13" name="Chevron 4">
              <a:extLst>
                <a:ext uri="{FF2B5EF4-FFF2-40B4-BE49-F238E27FC236}">
                  <a16:creationId xmlns:a16="http://schemas.microsoft.com/office/drawing/2014/main" id="{3A193C7D-D711-A0C8-DF95-443BEEE22F5E}"/>
                </a:ext>
              </a:extLst>
            </p:cNvPr>
            <p:cNvSpPr/>
            <p:nvPr/>
          </p:nvSpPr>
          <p:spPr>
            <a:xfrm rot="16200000">
              <a:off x="8567726" y="2158340"/>
              <a:ext cx="484632" cy="484632"/>
            </a:xfrm>
            <a:prstGeom prst="chevro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14" name="Chevron 57">
              <a:extLst>
                <a:ext uri="{FF2B5EF4-FFF2-40B4-BE49-F238E27FC236}">
                  <a16:creationId xmlns:a16="http://schemas.microsoft.com/office/drawing/2014/main" id="{DD414F09-42D5-4257-A020-44E6DDF1E873}"/>
                </a:ext>
              </a:extLst>
            </p:cNvPr>
            <p:cNvSpPr/>
            <p:nvPr/>
          </p:nvSpPr>
          <p:spPr>
            <a:xfrm rot="16200000">
              <a:off x="8571233" y="2592584"/>
              <a:ext cx="484632" cy="484632"/>
            </a:xfrm>
            <a:prstGeom prst="chevro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15" name="Chevron 61">
              <a:extLst>
                <a:ext uri="{FF2B5EF4-FFF2-40B4-BE49-F238E27FC236}">
                  <a16:creationId xmlns:a16="http://schemas.microsoft.com/office/drawing/2014/main" id="{748EAE52-F902-6192-5073-EFD3A5AE3F8F}"/>
                </a:ext>
              </a:extLst>
            </p:cNvPr>
            <p:cNvSpPr/>
            <p:nvPr/>
          </p:nvSpPr>
          <p:spPr>
            <a:xfrm rot="16200000">
              <a:off x="8574740" y="3026828"/>
              <a:ext cx="484632" cy="484632"/>
            </a:xfrm>
            <a:prstGeom prst="chevro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grpSp>
      <p:pic>
        <p:nvPicPr>
          <p:cNvPr id="16" name="Graphic 15" descr="Slippery Road with solid fill">
            <a:extLst>
              <a:ext uri="{FF2B5EF4-FFF2-40B4-BE49-F238E27FC236}">
                <a16:creationId xmlns:a16="http://schemas.microsoft.com/office/drawing/2014/main" id="{31AFBA49-C20D-61C4-630E-ABD4EA7A6D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1655" y="3242072"/>
            <a:ext cx="246222" cy="246222"/>
          </a:xfrm>
          <a:prstGeom prst="rect">
            <a:avLst/>
          </a:prstGeom>
        </p:spPr>
      </p:pic>
      <p:sp>
        <p:nvSpPr>
          <p:cNvPr id="10" name="TextBox 9">
            <a:extLst>
              <a:ext uri="{FF2B5EF4-FFF2-40B4-BE49-F238E27FC236}">
                <a16:creationId xmlns:a16="http://schemas.microsoft.com/office/drawing/2014/main" id="{1FE29EE2-7618-ABBC-D554-9DA74976D468}"/>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315730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BFAC5C3-BE42-CDD2-233B-DCF9DC41D8B1}"/>
              </a:ext>
            </a:extLst>
          </p:cNvPr>
          <p:cNvSpPr/>
          <p:nvPr/>
        </p:nvSpPr>
        <p:spPr>
          <a:xfrm>
            <a:off x="10059052" y="1672237"/>
            <a:ext cx="1868058" cy="108415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31040" y="1584233"/>
            <a:ext cx="6064959" cy="4445363"/>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spcBef>
                <a:spcPts val="1800"/>
              </a:spcBef>
              <a:buFont typeface="Arial" panose="020B0604020202020204" pitchFamily="34" charset="0"/>
              <a:buChar char="•"/>
            </a:pPr>
            <a:r>
              <a:rPr kumimoji="0" lang="en-US" sz="1600" b="0" i="0" u="none" strike="noStrike" kern="1200" cap="none" spc="0" normalizeH="0" baseline="0" noProof="0" dirty="0">
                <a:ln>
                  <a:noFill/>
                </a:ln>
                <a:solidFill>
                  <a:srgbClr val="000000"/>
                </a:solidFill>
                <a:effectLst/>
                <a:uLnTx/>
                <a:uFillTx/>
                <a:latin typeface="Arial" panose="020B0604020202020204"/>
                <a:cs typeface="+mn-cs"/>
              </a:rPr>
              <a:t>The BGP community is used to generate SD-WAN route-tags</a:t>
            </a:r>
          </a:p>
          <a:p>
            <a:pPr marL="1028700" lvl="1" indent="-342900">
              <a:spcBef>
                <a:spcPts val="1800"/>
              </a:spcBef>
            </a:pPr>
            <a:r>
              <a:rPr lang="en-US" sz="1600" dirty="0">
                <a:solidFill>
                  <a:srgbClr val="000000"/>
                </a:solidFill>
                <a:latin typeface="Arial" panose="020B0604020202020204"/>
              </a:rPr>
              <a:t>SLA_OK community generates SD-WAN route-tag 1</a:t>
            </a:r>
          </a:p>
          <a:p>
            <a:pPr marL="1028700" lvl="1" indent="-342900">
              <a:spcBef>
                <a:spcPts val="1800"/>
              </a:spcBef>
            </a:pPr>
            <a:r>
              <a:rPr lang="en-US" sz="1600" dirty="0">
                <a:solidFill>
                  <a:srgbClr val="000000"/>
                </a:solidFill>
                <a:latin typeface="Arial" panose="020B0604020202020204"/>
              </a:rPr>
              <a:t>SLA_NOK community generates SD-WAN route-tag 2</a:t>
            </a: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457200" marR="0" lvl="0" indent="-4572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cs typeface="+mn-cs"/>
              </a:rPr>
              <a:t>The desired SD-WAN strategy is achieved with a set of three SD-WAN rules</a:t>
            </a:r>
          </a:p>
          <a:p>
            <a:pPr marL="1143000" lvl="1" indent="-457200">
              <a:spcBef>
                <a:spcPts val="1800"/>
              </a:spcBef>
              <a:defRP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p:txBody>
      </p:sp>
      <p:sp>
        <p:nvSpPr>
          <p:cNvPr id="30" name="TextBox 29">
            <a:extLst>
              <a:ext uri="{FF2B5EF4-FFF2-40B4-BE49-F238E27FC236}">
                <a16:creationId xmlns:a16="http://schemas.microsoft.com/office/drawing/2014/main" id="{A0156CC8-2B2E-76D9-F0AB-ED9B5FE41D55}"/>
              </a:ext>
            </a:extLst>
          </p:cNvPr>
          <p:cNvSpPr txBox="1"/>
          <p:nvPr/>
        </p:nvSpPr>
        <p:spPr>
          <a:xfrm>
            <a:off x="10258062" y="2379846"/>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10308309" y="3922666"/>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10647505" y="2626067"/>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11007364" y="3939789"/>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10945039" y="2384069"/>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11346560" y="2630290"/>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10119547" y="48164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11019748" y="4698888"/>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10118361" y="1867616"/>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9976601" y="4292594"/>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669776" y="4131739"/>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2253" y="1759983"/>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10086499" y="1210829"/>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10977803" y="1728865"/>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Up Arrow 48">
            <a:extLst>
              <a:ext uri="{FF2B5EF4-FFF2-40B4-BE49-F238E27FC236}">
                <a16:creationId xmlns:a16="http://schemas.microsoft.com/office/drawing/2014/main" id="{E3446DB5-FEA2-39AC-6CD7-6A20CF1A51DE}"/>
              </a:ext>
            </a:extLst>
          </p:cNvPr>
          <p:cNvSpPr/>
          <p:nvPr/>
        </p:nvSpPr>
        <p:spPr>
          <a:xfrm>
            <a:off x="10553269" y="3517651"/>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0EB19FAD-2ED8-A90E-196F-3E23C5B9674B}"/>
              </a:ext>
            </a:extLst>
          </p:cNvPr>
          <p:cNvGrpSpPr/>
          <p:nvPr/>
        </p:nvGrpSpPr>
        <p:grpSpPr>
          <a:xfrm>
            <a:off x="10136997" y="5556754"/>
            <a:ext cx="1616083" cy="901158"/>
            <a:chOff x="9172916" y="5520352"/>
            <a:chExt cx="1616083" cy="901158"/>
          </a:xfrm>
        </p:grpSpPr>
        <p:sp>
          <p:nvSpPr>
            <p:cNvPr id="3" name="Up Arrow 48">
              <a:extLst>
                <a:ext uri="{FF2B5EF4-FFF2-40B4-BE49-F238E27FC236}">
                  <a16:creationId xmlns:a16="http://schemas.microsoft.com/office/drawing/2014/main" id="{F6540982-5F91-1084-3430-F56ACA5D64F5}"/>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Up Arrow 47">
              <a:extLst>
                <a:ext uri="{FF2B5EF4-FFF2-40B4-BE49-F238E27FC236}">
                  <a16:creationId xmlns:a16="http://schemas.microsoft.com/office/drawing/2014/main" id="{7E9E02E1-B69E-17B8-3F7E-BEEC81F630D8}"/>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43CC1BF-706D-C285-F899-A367A26F3141}"/>
                </a:ext>
              </a:extLst>
            </p:cNvPr>
            <p:cNvSpPr txBox="1"/>
            <p:nvPr/>
          </p:nvSpPr>
          <p:spPr>
            <a:xfrm>
              <a:off x="9172916" y="5520352"/>
              <a:ext cx="1616083"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communities</a:t>
              </a:r>
            </a:p>
          </p:txBody>
        </p:sp>
        <p:sp>
          <p:nvSpPr>
            <p:cNvPr id="8" name="TextBox 7">
              <a:extLst>
                <a:ext uri="{FF2B5EF4-FFF2-40B4-BE49-F238E27FC236}">
                  <a16:creationId xmlns:a16="http://schemas.microsoft.com/office/drawing/2014/main" id="{EF56341B-2BC2-3EBD-7D55-6E70CC159228}"/>
                </a:ext>
              </a:extLst>
            </p:cNvPr>
            <p:cNvSpPr txBox="1"/>
            <p:nvPr/>
          </p:nvSpPr>
          <p:spPr>
            <a:xfrm>
              <a:off x="9561210" y="5781667"/>
              <a:ext cx="824008"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OK</a:t>
              </a:r>
            </a:p>
          </p:txBody>
        </p:sp>
        <p:sp>
          <p:nvSpPr>
            <p:cNvPr id="9" name="TextBox 8">
              <a:extLst>
                <a:ext uri="{FF2B5EF4-FFF2-40B4-BE49-F238E27FC236}">
                  <a16:creationId xmlns:a16="http://schemas.microsoft.com/office/drawing/2014/main" id="{0F04D98C-6119-5363-B085-20E3FE6C6D23}"/>
                </a:ext>
              </a:extLst>
            </p:cNvPr>
            <p:cNvSpPr txBox="1"/>
            <p:nvPr/>
          </p:nvSpPr>
          <p:spPr>
            <a:xfrm>
              <a:off x="9566054" y="6126613"/>
              <a:ext cx="953851"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NOK</a:t>
              </a:r>
            </a:p>
          </p:txBody>
        </p:sp>
      </p:grpSp>
      <p:pic>
        <p:nvPicPr>
          <p:cNvPr id="10" name="Graphic 9" descr="Slippery Road with solid fill">
            <a:extLst>
              <a:ext uri="{FF2B5EF4-FFF2-40B4-BE49-F238E27FC236}">
                <a16:creationId xmlns:a16="http://schemas.microsoft.com/office/drawing/2014/main" id="{EDA76969-DA2B-DD88-8F31-30497D341A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1655" y="3242072"/>
            <a:ext cx="246222" cy="246222"/>
          </a:xfrm>
          <a:prstGeom prst="rect">
            <a:avLst/>
          </a:prstGeom>
        </p:spPr>
      </p:pic>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SD-WAN route-tags</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5" name="Up Arrow 47">
            <a:extLst>
              <a:ext uri="{FF2B5EF4-FFF2-40B4-BE49-F238E27FC236}">
                <a16:creationId xmlns:a16="http://schemas.microsoft.com/office/drawing/2014/main" id="{62CD96BD-74DD-921C-7763-B1A69B62D639}"/>
              </a:ext>
            </a:extLst>
          </p:cNvPr>
          <p:cNvSpPr/>
          <p:nvPr/>
        </p:nvSpPr>
        <p:spPr>
          <a:xfrm>
            <a:off x="11253789" y="3517651"/>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69805AB-D2DA-EEEC-A9A8-FDC472DC3812}"/>
              </a:ext>
            </a:extLst>
          </p:cNvPr>
          <p:cNvSpPr txBox="1"/>
          <p:nvPr/>
        </p:nvSpPr>
        <p:spPr>
          <a:xfrm>
            <a:off x="6078897" y="923692"/>
            <a:ext cx="3375445" cy="5239323"/>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config system </a:t>
            </a:r>
            <a:r>
              <a:rPr lang="en-US" sz="1200" dirty="0" err="1"/>
              <a:t>sdwan</a:t>
            </a:r>
            <a:endParaRPr lang="en-US" sz="1200" dirty="0"/>
          </a:p>
          <a:p>
            <a:r>
              <a:rPr lang="en-US" sz="1200" dirty="0"/>
              <a:t>    config service</a:t>
            </a:r>
          </a:p>
          <a:p>
            <a:r>
              <a:rPr lang="en-US" sz="1200" dirty="0"/>
              <a:t>        edit 11</a:t>
            </a:r>
          </a:p>
          <a:p>
            <a:r>
              <a:rPr lang="en-US" sz="1200" dirty="0"/>
              <a:t>            set name "EDGE_INET1_SLA_OK"</a:t>
            </a:r>
          </a:p>
          <a:p>
            <a:r>
              <a:rPr lang="en-US" sz="1200" dirty="0"/>
              <a:t>            set mode manual</a:t>
            </a:r>
          </a:p>
          <a:p>
            <a:r>
              <a:rPr lang="en-US" sz="1200" dirty="0"/>
              <a:t>            </a:t>
            </a:r>
            <a:r>
              <a:rPr lang="en-US" sz="1200" b="1" dirty="0">
                <a:solidFill>
                  <a:schemeClr val="tx1"/>
                </a:solidFill>
                <a:highlight>
                  <a:srgbClr val="E4E5E6"/>
                </a:highlight>
              </a:rPr>
              <a:t>set route-tag 1</a:t>
            </a:r>
          </a:p>
          <a:p>
            <a:r>
              <a:rPr lang="en-US" sz="1200" dirty="0"/>
              <a:t>            set </a:t>
            </a:r>
            <a:r>
              <a:rPr lang="en-US" sz="1200" dirty="0" err="1"/>
              <a:t>src</a:t>
            </a:r>
            <a:r>
              <a:rPr lang="en-US" sz="1200" dirty="0"/>
              <a:t> "</a:t>
            </a:r>
            <a:r>
              <a:rPr lang="en-US" sz="1200" dirty="0" err="1"/>
              <a:t>DataCenter</a:t>
            </a:r>
            <a:r>
              <a:rPr lang="en-US" sz="1200" dirty="0"/>
              <a:t>"</a:t>
            </a:r>
          </a:p>
          <a:p>
            <a:r>
              <a:rPr lang="en-US" sz="1200" dirty="0"/>
              <a:t>            set priority-members </a:t>
            </a:r>
            <a:r>
              <a:rPr lang="en-US" sz="1200" b="1" dirty="0">
                <a:solidFill>
                  <a:srgbClr val="00B0F0"/>
                </a:solidFill>
              </a:rPr>
              <a:t>1</a:t>
            </a:r>
          </a:p>
          <a:p>
            <a:r>
              <a:rPr lang="en-US" sz="1200" dirty="0"/>
              <a:t>        next</a:t>
            </a:r>
          </a:p>
          <a:p>
            <a:r>
              <a:rPr lang="en-US" sz="1200" dirty="0"/>
              <a:t>        edit 13</a:t>
            </a:r>
          </a:p>
          <a:p>
            <a:r>
              <a:rPr lang="en-US" sz="1200" dirty="0"/>
              <a:t>            set name "EDGE_MPLS_SLA_OK"</a:t>
            </a:r>
          </a:p>
          <a:p>
            <a:r>
              <a:rPr lang="en-US" sz="1200" dirty="0"/>
              <a:t>           set mode manual</a:t>
            </a:r>
          </a:p>
          <a:p>
            <a:r>
              <a:rPr lang="en-US" sz="1200" b="1" dirty="0"/>
              <a:t>            </a:t>
            </a:r>
            <a:r>
              <a:rPr lang="en-US" sz="1200" b="1" dirty="0">
                <a:solidFill>
                  <a:schemeClr val="tx1"/>
                </a:solidFill>
                <a:highlight>
                  <a:srgbClr val="E4E5E6"/>
                </a:highlight>
              </a:rPr>
              <a:t>set route-tag 1</a:t>
            </a:r>
          </a:p>
          <a:p>
            <a:r>
              <a:rPr lang="en-US" sz="1200" dirty="0"/>
              <a:t>            set </a:t>
            </a:r>
            <a:r>
              <a:rPr lang="en-US" sz="1200" dirty="0" err="1"/>
              <a:t>src</a:t>
            </a:r>
            <a:r>
              <a:rPr lang="en-US" sz="1200" dirty="0"/>
              <a:t> "</a:t>
            </a:r>
            <a:r>
              <a:rPr lang="en-US" sz="1200" dirty="0" err="1"/>
              <a:t>DataCenter</a:t>
            </a:r>
            <a:r>
              <a:rPr lang="en-US" sz="1200" dirty="0"/>
              <a:t>"</a:t>
            </a:r>
          </a:p>
          <a:p>
            <a:r>
              <a:rPr lang="en-US" sz="1200" dirty="0"/>
              <a:t>            set priority-members </a:t>
            </a:r>
            <a:r>
              <a:rPr lang="en-US" sz="1200" b="1" dirty="0">
                <a:solidFill>
                  <a:srgbClr val="92D050"/>
                </a:solidFill>
              </a:rPr>
              <a:t>3</a:t>
            </a:r>
          </a:p>
          <a:p>
            <a:r>
              <a:rPr lang="en-US" sz="1200" dirty="0"/>
              <a:t>        next</a:t>
            </a:r>
          </a:p>
          <a:p>
            <a:r>
              <a:rPr lang="en-US" sz="1200" dirty="0"/>
              <a:t>        edit 14</a:t>
            </a:r>
          </a:p>
          <a:p>
            <a:r>
              <a:rPr lang="en-US" sz="1200" dirty="0"/>
              <a:t>            set name "EDGE_SLA_NOK"</a:t>
            </a:r>
          </a:p>
          <a:p>
            <a:r>
              <a:rPr lang="en-US" sz="1200" dirty="0"/>
              <a:t>            set mode manual</a:t>
            </a:r>
          </a:p>
          <a:p>
            <a:r>
              <a:rPr lang="en-US" sz="1200" dirty="0"/>
              <a:t>            </a:t>
            </a:r>
            <a:r>
              <a:rPr lang="en-US" sz="1200" b="1" dirty="0">
                <a:solidFill>
                  <a:schemeClr val="tx1"/>
                </a:solidFill>
                <a:highlight>
                  <a:srgbClr val="E4E5E6"/>
                </a:highlight>
              </a:rPr>
              <a:t>set route-tag 2</a:t>
            </a:r>
          </a:p>
          <a:p>
            <a:r>
              <a:rPr lang="en-US" sz="1200" dirty="0"/>
              <a:t>            set </a:t>
            </a:r>
            <a:r>
              <a:rPr lang="en-US" sz="1200" dirty="0" err="1"/>
              <a:t>src</a:t>
            </a:r>
            <a:r>
              <a:rPr lang="en-US" sz="1200" dirty="0"/>
              <a:t> "</a:t>
            </a:r>
            <a:r>
              <a:rPr lang="en-US" sz="1200" dirty="0" err="1"/>
              <a:t>DataCenter</a:t>
            </a:r>
            <a:r>
              <a:rPr lang="en-US" sz="1200" dirty="0"/>
              <a:t>"</a:t>
            </a:r>
          </a:p>
          <a:p>
            <a:r>
              <a:rPr lang="en-US" sz="1200" dirty="0"/>
              <a:t>            set priority-members </a:t>
            </a:r>
            <a:r>
              <a:rPr lang="en-US" sz="1200" b="1" dirty="0">
                <a:solidFill>
                  <a:srgbClr val="00B0F0"/>
                </a:solidFill>
              </a:rPr>
              <a:t>1</a:t>
            </a:r>
            <a:r>
              <a:rPr lang="en-US" sz="1200" dirty="0"/>
              <a:t> </a:t>
            </a:r>
            <a:r>
              <a:rPr lang="en-US" sz="1200" b="1" dirty="0">
                <a:solidFill>
                  <a:srgbClr val="92D050"/>
                </a:solidFill>
              </a:rPr>
              <a:t>3</a:t>
            </a:r>
          </a:p>
          <a:p>
            <a:r>
              <a:rPr lang="en-US" sz="1200" dirty="0"/>
              <a:t>        next</a:t>
            </a:r>
          </a:p>
          <a:p>
            <a:r>
              <a:rPr lang="en-US" sz="1200" dirty="0"/>
              <a:t>    end</a:t>
            </a:r>
          </a:p>
          <a:p>
            <a:r>
              <a:rPr lang="en-US" sz="1200" dirty="0"/>
              <a:t>end</a:t>
            </a:r>
          </a:p>
        </p:txBody>
      </p:sp>
      <p:sp>
        <p:nvSpPr>
          <p:cNvPr id="13" name="Speech Bubble: Rectangle 12">
            <a:extLst>
              <a:ext uri="{FF2B5EF4-FFF2-40B4-BE49-F238E27FC236}">
                <a16:creationId xmlns:a16="http://schemas.microsoft.com/office/drawing/2014/main" id="{10D07512-F703-D6D4-6959-0F73F573EE6E}"/>
              </a:ext>
            </a:extLst>
          </p:cNvPr>
          <p:cNvSpPr/>
          <p:nvPr/>
        </p:nvSpPr>
        <p:spPr>
          <a:xfrm>
            <a:off x="8799733" y="2406575"/>
            <a:ext cx="1196660" cy="236153"/>
          </a:xfrm>
          <a:prstGeom prst="wedgeRectCallout">
            <a:avLst>
              <a:gd name="adj1" fmla="val -101325"/>
              <a:gd name="adj2" fmla="val 671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EDGE_INET</a:t>
            </a:r>
          </a:p>
        </p:txBody>
      </p:sp>
      <p:sp>
        <p:nvSpPr>
          <p:cNvPr id="14" name="Speech Bubble: Rectangle 13">
            <a:extLst>
              <a:ext uri="{FF2B5EF4-FFF2-40B4-BE49-F238E27FC236}">
                <a16:creationId xmlns:a16="http://schemas.microsoft.com/office/drawing/2014/main" id="{3C816921-5FBF-6CEA-9D03-D7BD4A27C364}"/>
              </a:ext>
            </a:extLst>
          </p:cNvPr>
          <p:cNvSpPr/>
          <p:nvPr/>
        </p:nvSpPr>
        <p:spPr>
          <a:xfrm>
            <a:off x="8778192" y="3806915"/>
            <a:ext cx="1283314" cy="236153"/>
          </a:xfrm>
          <a:prstGeom prst="wedgeRectCallout">
            <a:avLst>
              <a:gd name="adj1" fmla="val -96675"/>
              <a:gd name="adj2" fmla="val 9998"/>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EDGE_MPLS</a:t>
            </a:r>
          </a:p>
        </p:txBody>
      </p:sp>
      <p:pic>
        <p:nvPicPr>
          <p:cNvPr id="16" name="Picture 15">
            <a:extLst>
              <a:ext uri="{FF2B5EF4-FFF2-40B4-BE49-F238E27FC236}">
                <a16:creationId xmlns:a16="http://schemas.microsoft.com/office/drawing/2014/main" id="{169E02E1-751E-1B15-ACC9-E26C49F4C629}"/>
              </a:ext>
            </a:extLst>
          </p:cNvPr>
          <p:cNvPicPr>
            <a:picLocks noChangeAspect="1"/>
          </p:cNvPicPr>
          <p:nvPr/>
        </p:nvPicPr>
        <p:blipFill>
          <a:blip r:embed="rId8"/>
          <a:stretch>
            <a:fillRect/>
          </a:stretch>
        </p:blipFill>
        <p:spPr>
          <a:xfrm>
            <a:off x="287105" y="3669432"/>
            <a:ext cx="5469281" cy="1025730"/>
          </a:xfrm>
          <a:prstGeom prst="rect">
            <a:avLst/>
          </a:prstGeom>
        </p:spPr>
      </p:pic>
      <p:cxnSp>
        <p:nvCxnSpPr>
          <p:cNvPr id="20" name="Straight Arrow Connector 19">
            <a:extLst>
              <a:ext uri="{FF2B5EF4-FFF2-40B4-BE49-F238E27FC236}">
                <a16:creationId xmlns:a16="http://schemas.microsoft.com/office/drawing/2014/main" id="{751EF05C-43D8-BC07-2C3B-B5C0C2182FB8}"/>
              </a:ext>
            </a:extLst>
          </p:cNvPr>
          <p:cNvCxnSpPr>
            <a:cxnSpLocks/>
          </p:cNvCxnSpPr>
          <p:nvPr/>
        </p:nvCxnSpPr>
        <p:spPr>
          <a:xfrm flipV="1">
            <a:off x="5259082" y="2221653"/>
            <a:ext cx="1317825" cy="184124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9F472B-2FEE-647D-E46B-D9BEE07DDA5C}"/>
              </a:ext>
            </a:extLst>
          </p:cNvPr>
          <p:cNvCxnSpPr>
            <a:cxnSpLocks/>
          </p:cNvCxnSpPr>
          <p:nvPr/>
        </p:nvCxnSpPr>
        <p:spPr>
          <a:xfrm flipV="1">
            <a:off x="5331417" y="2221653"/>
            <a:ext cx="1245490" cy="2070941"/>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A892A4A-9B17-D7D8-A0A2-FD0360D26CDD}"/>
              </a:ext>
            </a:extLst>
          </p:cNvPr>
          <p:cNvCxnSpPr>
            <a:cxnSpLocks/>
          </p:cNvCxnSpPr>
          <p:nvPr/>
        </p:nvCxnSpPr>
        <p:spPr>
          <a:xfrm flipV="1">
            <a:off x="5408908" y="3569547"/>
            <a:ext cx="1167999" cy="86154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F936B8A-A20F-2163-72D6-61E70F54913E}"/>
              </a:ext>
            </a:extLst>
          </p:cNvPr>
          <p:cNvCxnSpPr/>
          <p:nvPr/>
        </p:nvCxnSpPr>
        <p:spPr>
          <a:xfrm>
            <a:off x="5408908" y="4569593"/>
            <a:ext cx="1092631" cy="34337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097C9E4-90AC-6BFA-F2AB-91E98F94B179}"/>
              </a:ext>
            </a:extLst>
          </p:cNvPr>
          <p:cNvGrpSpPr/>
          <p:nvPr/>
        </p:nvGrpSpPr>
        <p:grpSpPr>
          <a:xfrm rot="10800000">
            <a:off x="10592900" y="2819127"/>
            <a:ext cx="156293" cy="303563"/>
            <a:chOff x="8567726" y="2158340"/>
            <a:chExt cx="491646" cy="1353120"/>
          </a:xfrm>
          <a:solidFill>
            <a:srgbClr val="92D050"/>
          </a:solidFill>
        </p:grpSpPr>
        <p:sp>
          <p:nvSpPr>
            <p:cNvPr id="19" name="Chevron 4">
              <a:extLst>
                <a:ext uri="{FF2B5EF4-FFF2-40B4-BE49-F238E27FC236}">
                  <a16:creationId xmlns:a16="http://schemas.microsoft.com/office/drawing/2014/main" id="{73AC89EB-5107-830B-2BFD-3C54CC352EFF}"/>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21" name="Chevron 57">
              <a:extLst>
                <a:ext uri="{FF2B5EF4-FFF2-40B4-BE49-F238E27FC236}">
                  <a16:creationId xmlns:a16="http://schemas.microsoft.com/office/drawing/2014/main" id="{0755B978-9B49-1E4D-D445-80F615897ED7}"/>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22" name="Chevron 61">
              <a:extLst>
                <a:ext uri="{FF2B5EF4-FFF2-40B4-BE49-F238E27FC236}">
                  <a16:creationId xmlns:a16="http://schemas.microsoft.com/office/drawing/2014/main" id="{440331D6-CE0C-8B1D-868D-3CA901D0CC72}"/>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grpSp>
      <p:sp>
        <p:nvSpPr>
          <p:cNvPr id="24" name="TextBox 23">
            <a:extLst>
              <a:ext uri="{FF2B5EF4-FFF2-40B4-BE49-F238E27FC236}">
                <a16:creationId xmlns:a16="http://schemas.microsoft.com/office/drawing/2014/main" id="{6529E2C7-8A0D-65C0-ED5D-2AE0543084D6}"/>
              </a:ext>
            </a:extLst>
          </p:cNvPr>
          <p:cNvSpPr txBox="1"/>
          <p:nvPr/>
        </p:nvSpPr>
        <p:spPr>
          <a:xfrm>
            <a:off x="9814691" y="2822634"/>
            <a:ext cx="877649" cy="244682"/>
          </a:xfrm>
          <a:prstGeom prst="rect">
            <a:avLst/>
          </a:prstGeom>
          <a:noFill/>
        </p:spPr>
        <p:txBody>
          <a:bodyPr wrap="square" rtlCol="0">
            <a:spAutoFit/>
          </a:bodyPr>
          <a:lstStyle/>
          <a:p>
            <a:pPr algn="l" defTabSz="457189">
              <a:lnSpc>
                <a:spcPct val="90000"/>
              </a:lnSpc>
              <a:spcBef>
                <a:spcPts val="300"/>
              </a:spcBef>
            </a:pPr>
            <a:r>
              <a:rPr lang="en-US" sz="1100" dirty="0">
                <a:solidFill>
                  <a:srgbClr val="00B050"/>
                </a:solidFill>
                <a:cs typeface="Arial" panose="020B0604020202020204" pitchFamily="34" charset="0"/>
              </a:rPr>
              <a:t>route-tag 1</a:t>
            </a:r>
          </a:p>
        </p:txBody>
      </p:sp>
      <p:grpSp>
        <p:nvGrpSpPr>
          <p:cNvPr id="26" name="Group 25">
            <a:extLst>
              <a:ext uri="{FF2B5EF4-FFF2-40B4-BE49-F238E27FC236}">
                <a16:creationId xmlns:a16="http://schemas.microsoft.com/office/drawing/2014/main" id="{B591F4D9-CE83-217E-68DF-FBE0718E19D9}"/>
              </a:ext>
            </a:extLst>
          </p:cNvPr>
          <p:cNvGrpSpPr/>
          <p:nvPr/>
        </p:nvGrpSpPr>
        <p:grpSpPr>
          <a:xfrm rot="10800000">
            <a:off x="11273321" y="2799926"/>
            <a:ext cx="156293" cy="303563"/>
            <a:chOff x="8567726" y="2158340"/>
            <a:chExt cx="491646" cy="1353120"/>
          </a:xfrm>
          <a:solidFill>
            <a:srgbClr val="FFFF00"/>
          </a:solidFill>
        </p:grpSpPr>
        <p:sp>
          <p:nvSpPr>
            <p:cNvPr id="28" name="Chevron 4">
              <a:extLst>
                <a:ext uri="{FF2B5EF4-FFF2-40B4-BE49-F238E27FC236}">
                  <a16:creationId xmlns:a16="http://schemas.microsoft.com/office/drawing/2014/main" id="{5B72298A-972C-F7CE-2A68-BECE52AD1AAC}"/>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29" name="Chevron 57">
              <a:extLst>
                <a:ext uri="{FF2B5EF4-FFF2-40B4-BE49-F238E27FC236}">
                  <a16:creationId xmlns:a16="http://schemas.microsoft.com/office/drawing/2014/main" id="{B4EB2F38-E23E-B16D-608E-F8E998757DD4}"/>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33" name="Chevron 61">
              <a:extLst>
                <a:ext uri="{FF2B5EF4-FFF2-40B4-BE49-F238E27FC236}">
                  <a16:creationId xmlns:a16="http://schemas.microsoft.com/office/drawing/2014/main" id="{FA6A8A50-83E8-E2A3-5DC1-A3B4CC29F212}"/>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grpSp>
      <p:sp>
        <p:nvSpPr>
          <p:cNvPr id="34" name="TextBox 33">
            <a:extLst>
              <a:ext uri="{FF2B5EF4-FFF2-40B4-BE49-F238E27FC236}">
                <a16:creationId xmlns:a16="http://schemas.microsoft.com/office/drawing/2014/main" id="{823663BD-9050-458E-80A0-A2EFEF6B12D8}"/>
              </a:ext>
            </a:extLst>
          </p:cNvPr>
          <p:cNvSpPr txBox="1"/>
          <p:nvPr/>
        </p:nvSpPr>
        <p:spPr>
          <a:xfrm>
            <a:off x="11372618" y="2812352"/>
            <a:ext cx="877649" cy="244682"/>
          </a:xfrm>
          <a:prstGeom prst="rect">
            <a:avLst/>
          </a:prstGeom>
          <a:noFill/>
        </p:spPr>
        <p:txBody>
          <a:bodyPr wrap="square" rtlCol="0">
            <a:spAutoFit/>
          </a:bodyPr>
          <a:lstStyle/>
          <a:p>
            <a:pPr algn="l" defTabSz="457189">
              <a:lnSpc>
                <a:spcPct val="90000"/>
              </a:lnSpc>
              <a:spcBef>
                <a:spcPts val="300"/>
              </a:spcBef>
            </a:pPr>
            <a:r>
              <a:rPr lang="en-US" sz="1100" dirty="0">
                <a:solidFill>
                  <a:srgbClr val="F6630D"/>
                </a:solidFill>
                <a:cs typeface="Arial" panose="020B0604020202020204" pitchFamily="34" charset="0"/>
              </a:rPr>
              <a:t>route-tag 2</a:t>
            </a:r>
          </a:p>
        </p:txBody>
      </p:sp>
      <p:sp>
        <p:nvSpPr>
          <p:cNvPr id="11" name="TextBox 10">
            <a:extLst>
              <a:ext uri="{FF2B5EF4-FFF2-40B4-BE49-F238E27FC236}">
                <a16:creationId xmlns:a16="http://schemas.microsoft.com/office/drawing/2014/main" id="{0EC6D33C-246E-8DEE-022F-2B7411420C52}"/>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281842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 Single Corner Rectangle 34">
            <a:extLst>
              <a:ext uri="{FF2B5EF4-FFF2-40B4-BE49-F238E27FC236}">
                <a16:creationId xmlns:a16="http://schemas.microsoft.com/office/drawing/2014/main" id="{C2AAFB9B-EF2A-E945-8D8B-AF67DEB21753}"/>
              </a:ext>
            </a:extLst>
          </p:cNvPr>
          <p:cNvSpPr/>
          <p:nvPr/>
        </p:nvSpPr>
        <p:spPr>
          <a:xfrm rot="10800000" flipH="1">
            <a:off x="5656223" y="4623633"/>
            <a:ext cx="5932537" cy="1453317"/>
          </a:xfrm>
          <a:prstGeom prst="round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6" name="Round Single Corner Rectangle 35">
            <a:extLst>
              <a:ext uri="{FF2B5EF4-FFF2-40B4-BE49-F238E27FC236}">
                <a16:creationId xmlns:a16="http://schemas.microsoft.com/office/drawing/2014/main" id="{4AC97B3C-353B-6240-A6FB-DD524C10E9C5}"/>
              </a:ext>
            </a:extLst>
          </p:cNvPr>
          <p:cNvSpPr/>
          <p:nvPr/>
        </p:nvSpPr>
        <p:spPr>
          <a:xfrm rot="10800000">
            <a:off x="500338" y="4623631"/>
            <a:ext cx="5740034" cy="1453317"/>
          </a:xfrm>
          <a:prstGeom prst="round1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7" name="Rectangle 36">
            <a:extLst>
              <a:ext uri="{FF2B5EF4-FFF2-40B4-BE49-F238E27FC236}">
                <a16:creationId xmlns:a16="http://schemas.microsoft.com/office/drawing/2014/main" id="{03A72D7A-C561-E845-8050-3E6B1C750168}"/>
              </a:ext>
            </a:extLst>
          </p:cNvPr>
          <p:cNvSpPr/>
          <p:nvPr/>
        </p:nvSpPr>
        <p:spPr>
          <a:xfrm>
            <a:off x="500344" y="4623636"/>
            <a:ext cx="11088416" cy="19451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8" name="TextBox 37">
            <a:extLst>
              <a:ext uri="{FF2B5EF4-FFF2-40B4-BE49-F238E27FC236}">
                <a16:creationId xmlns:a16="http://schemas.microsoft.com/office/drawing/2014/main" id="{F06A3FFC-ED8F-8D46-987A-044ADB246691}"/>
              </a:ext>
            </a:extLst>
          </p:cNvPr>
          <p:cNvSpPr txBox="1"/>
          <p:nvPr/>
        </p:nvSpPr>
        <p:spPr>
          <a:xfrm>
            <a:off x="500337" y="4967352"/>
            <a:ext cx="1495719" cy="969496"/>
          </a:xfrm>
          <a:prstGeom prst="rect">
            <a:avLst/>
          </a:prstGeom>
          <a:noFill/>
        </p:spPr>
        <p:txBody>
          <a:bodyPr wrap="square" rtlCol="0">
            <a:spAutoFit/>
          </a:bodyPr>
          <a:lstStyle/>
          <a:p>
            <a:pPr algn="ctr" defTabSz="457189">
              <a:lnSpc>
                <a:spcPct val="95000"/>
              </a:lnSpc>
              <a:spcAft>
                <a:spcPts val="600"/>
              </a:spcAft>
            </a:pPr>
            <a:r>
              <a:rPr lang="en-US" sz="6000" b="1">
                <a:solidFill>
                  <a:schemeClr val="bg1">
                    <a:lumMod val="65000"/>
                  </a:schemeClr>
                </a:solidFill>
                <a:cs typeface="Arial" panose="020B0604020202020204" pitchFamily="34" charset="0"/>
              </a:rPr>
              <a:t>03</a:t>
            </a:r>
          </a:p>
        </p:txBody>
      </p:sp>
      <p:sp>
        <p:nvSpPr>
          <p:cNvPr id="31" name="Round Single Corner Rectangle 30">
            <a:extLst>
              <a:ext uri="{FF2B5EF4-FFF2-40B4-BE49-F238E27FC236}">
                <a16:creationId xmlns:a16="http://schemas.microsoft.com/office/drawing/2014/main" id="{CC79BCD5-3E9B-B64D-B638-09560EE58F95}"/>
              </a:ext>
            </a:extLst>
          </p:cNvPr>
          <p:cNvSpPr/>
          <p:nvPr/>
        </p:nvSpPr>
        <p:spPr>
          <a:xfrm rot="10800000" flipH="1">
            <a:off x="5656223" y="2921927"/>
            <a:ext cx="5932537" cy="1453317"/>
          </a:xfrm>
          <a:prstGeom prst="round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2" name="Round Single Corner Rectangle 31">
            <a:extLst>
              <a:ext uri="{FF2B5EF4-FFF2-40B4-BE49-F238E27FC236}">
                <a16:creationId xmlns:a16="http://schemas.microsoft.com/office/drawing/2014/main" id="{37A417CA-85FF-724E-A820-E249B87F0AC7}"/>
              </a:ext>
            </a:extLst>
          </p:cNvPr>
          <p:cNvSpPr/>
          <p:nvPr/>
        </p:nvSpPr>
        <p:spPr>
          <a:xfrm rot="10800000">
            <a:off x="500338" y="2921925"/>
            <a:ext cx="5740034" cy="1453317"/>
          </a:xfrm>
          <a:prstGeom prst="round1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3" name="Rectangle 32">
            <a:extLst>
              <a:ext uri="{FF2B5EF4-FFF2-40B4-BE49-F238E27FC236}">
                <a16:creationId xmlns:a16="http://schemas.microsoft.com/office/drawing/2014/main" id="{53F98C13-FF52-0046-B9F1-A7EF99174B5E}"/>
              </a:ext>
            </a:extLst>
          </p:cNvPr>
          <p:cNvSpPr/>
          <p:nvPr/>
        </p:nvSpPr>
        <p:spPr>
          <a:xfrm>
            <a:off x="500344" y="2921930"/>
            <a:ext cx="11088416" cy="1945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0" name="Round Single Corner Rectangle 29">
            <a:extLst>
              <a:ext uri="{FF2B5EF4-FFF2-40B4-BE49-F238E27FC236}">
                <a16:creationId xmlns:a16="http://schemas.microsoft.com/office/drawing/2014/main" id="{BDE58C70-D01C-9745-A8A4-BB35A6A26802}"/>
              </a:ext>
            </a:extLst>
          </p:cNvPr>
          <p:cNvSpPr/>
          <p:nvPr/>
        </p:nvSpPr>
        <p:spPr>
          <a:xfrm rot="10800000" flipH="1">
            <a:off x="5656229" y="1215666"/>
            <a:ext cx="5932537" cy="1453317"/>
          </a:xfrm>
          <a:prstGeom prst="round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 name="Round Single Corner Rectangle 7">
            <a:extLst>
              <a:ext uri="{FF2B5EF4-FFF2-40B4-BE49-F238E27FC236}">
                <a16:creationId xmlns:a16="http://schemas.microsoft.com/office/drawing/2014/main" id="{73E27894-D55C-4841-8BE5-1DF4BA74D932}"/>
              </a:ext>
            </a:extLst>
          </p:cNvPr>
          <p:cNvSpPr/>
          <p:nvPr/>
        </p:nvSpPr>
        <p:spPr>
          <a:xfrm rot="10800000">
            <a:off x="500344" y="1215664"/>
            <a:ext cx="5740034" cy="1453317"/>
          </a:xfrm>
          <a:prstGeom prst="round1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 name="Title 1">
            <a:extLst>
              <a:ext uri="{FF2B5EF4-FFF2-40B4-BE49-F238E27FC236}">
                <a16:creationId xmlns:a16="http://schemas.microsoft.com/office/drawing/2014/main" id="{57FB231A-571A-7547-810A-4B16C76EE041}"/>
              </a:ext>
            </a:extLst>
          </p:cNvPr>
          <p:cNvSpPr>
            <a:spLocks noGrp="1"/>
          </p:cNvSpPr>
          <p:nvPr>
            <p:ph type="title"/>
          </p:nvPr>
        </p:nvSpPr>
        <p:spPr>
          <a:xfrm>
            <a:off x="300822" y="390738"/>
            <a:ext cx="11487460" cy="975783"/>
          </a:xfrm>
        </p:spPr>
        <p:txBody>
          <a:bodyPr/>
          <a:lstStyle/>
          <a:p>
            <a:r>
              <a:rPr lang="ru-RU" dirty="0" err="1"/>
              <a:t>Переваги</a:t>
            </a:r>
            <a:r>
              <a:rPr lang="ru-RU" dirty="0"/>
              <a:t> </a:t>
            </a:r>
            <a:r>
              <a:rPr lang="ru-RU" dirty="0" err="1"/>
              <a:t>використання</a:t>
            </a:r>
            <a:r>
              <a:rPr lang="ru-RU" dirty="0"/>
              <a:t> </a:t>
            </a:r>
            <a:r>
              <a:rPr lang="en-US" dirty="0"/>
              <a:t>SD-WAN </a:t>
            </a:r>
            <a:r>
              <a:rPr lang="ru-RU" dirty="0"/>
              <a:t>для </a:t>
            </a:r>
            <a:r>
              <a:rPr lang="ru-RU" dirty="0" err="1"/>
              <a:t>бізнесу</a:t>
            </a:r>
            <a:br>
              <a:rPr lang="en-US" dirty="0"/>
            </a:br>
            <a:endParaRPr lang="en-US" b="0" dirty="0">
              <a:highlight>
                <a:srgbClr val="800000"/>
              </a:highlight>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E4F8C4F7-E0AD-44C5-9D88-B4B9C116A1A5}"/>
              </a:ext>
            </a:extLst>
          </p:cNvPr>
          <p:cNvSpPr txBox="1"/>
          <p:nvPr/>
        </p:nvSpPr>
        <p:spPr>
          <a:xfrm>
            <a:off x="1787238" y="5001265"/>
            <a:ext cx="2338774" cy="830997"/>
          </a:xfrm>
          <a:prstGeom prst="rect">
            <a:avLst/>
          </a:prstGeom>
          <a:noFill/>
        </p:spPr>
        <p:txBody>
          <a:bodyPr wrap="square" rtlCol="0">
            <a:spAutoFit/>
          </a:bodyPr>
          <a:lstStyle/>
          <a:p>
            <a:r>
              <a:rPr lang="ru-RU" sz="2400" b="1" dirty="0" err="1"/>
              <a:t>Спрощене</a:t>
            </a:r>
            <a:endParaRPr lang="ru-RU" sz="2400" b="1" dirty="0"/>
          </a:p>
          <a:p>
            <a:r>
              <a:rPr lang="ru-RU" sz="2400" b="1" dirty="0" err="1"/>
              <a:t>керування</a:t>
            </a:r>
            <a:endParaRPr lang="en-US" sz="2400" b="1" dirty="0"/>
          </a:p>
        </p:txBody>
      </p:sp>
      <p:sp>
        <p:nvSpPr>
          <p:cNvPr id="11" name="TextBox 10">
            <a:extLst>
              <a:ext uri="{FF2B5EF4-FFF2-40B4-BE49-F238E27FC236}">
                <a16:creationId xmlns:a16="http://schemas.microsoft.com/office/drawing/2014/main" id="{A9B2DCB9-72F7-46E5-8F60-25D6C8EA50D4}"/>
              </a:ext>
            </a:extLst>
          </p:cNvPr>
          <p:cNvSpPr txBox="1"/>
          <p:nvPr/>
        </p:nvSpPr>
        <p:spPr>
          <a:xfrm>
            <a:off x="1711037" y="3330346"/>
            <a:ext cx="3340138" cy="830997"/>
          </a:xfrm>
          <a:prstGeom prst="rect">
            <a:avLst/>
          </a:prstGeom>
          <a:noFill/>
        </p:spPr>
        <p:txBody>
          <a:bodyPr wrap="square" rtlCol="0">
            <a:spAutoFit/>
          </a:bodyPr>
          <a:lstStyle/>
          <a:p>
            <a:r>
              <a:rPr lang="ru-RU" sz="2400" b="1" dirty="0" err="1"/>
              <a:t>Швидке</a:t>
            </a:r>
            <a:r>
              <a:rPr lang="ru-RU" sz="2400" b="1" dirty="0"/>
              <a:t> </a:t>
            </a:r>
            <a:r>
              <a:rPr lang="ru-RU" sz="2400" b="1" dirty="0" err="1"/>
              <a:t>повернення</a:t>
            </a:r>
            <a:endParaRPr lang="ru-RU" sz="2400" b="1" dirty="0"/>
          </a:p>
          <a:p>
            <a:r>
              <a:rPr lang="ru-RU" sz="2400" b="1" dirty="0" err="1"/>
              <a:t>інвестицій</a:t>
            </a:r>
            <a:r>
              <a:rPr lang="ru-RU" sz="2400" b="1" dirty="0"/>
              <a:t> (</a:t>
            </a:r>
            <a:r>
              <a:rPr lang="en-US" sz="2400" b="1" dirty="0"/>
              <a:t>ROI)</a:t>
            </a:r>
          </a:p>
        </p:txBody>
      </p:sp>
      <p:sp>
        <p:nvSpPr>
          <p:cNvPr id="12" name="TextBox 11">
            <a:extLst>
              <a:ext uri="{FF2B5EF4-FFF2-40B4-BE49-F238E27FC236}">
                <a16:creationId xmlns:a16="http://schemas.microsoft.com/office/drawing/2014/main" id="{DDDE6B69-799F-4E3B-B0C1-E1F4B5CD07FA}"/>
              </a:ext>
            </a:extLst>
          </p:cNvPr>
          <p:cNvSpPr txBox="1"/>
          <p:nvPr/>
        </p:nvSpPr>
        <p:spPr>
          <a:xfrm>
            <a:off x="1711037" y="1636877"/>
            <a:ext cx="3214254" cy="1200329"/>
          </a:xfrm>
          <a:prstGeom prst="rect">
            <a:avLst/>
          </a:prstGeom>
          <a:noFill/>
        </p:spPr>
        <p:txBody>
          <a:bodyPr wrap="square" rtlCol="0">
            <a:spAutoFit/>
          </a:bodyPr>
          <a:lstStyle/>
          <a:p>
            <a:r>
              <a:rPr lang="ru-RU" sz="2400" b="1" dirty="0" err="1"/>
              <a:t>Покращення</a:t>
            </a:r>
            <a:r>
              <a:rPr lang="en-US" sz="2400" b="1" dirty="0"/>
              <a:t> </a:t>
            </a:r>
            <a:r>
              <a:rPr lang="ru-RU" sz="2400" b="1" dirty="0" err="1"/>
              <a:t>досвіду</a:t>
            </a:r>
            <a:r>
              <a:rPr lang="ru-RU" sz="2400" b="1" dirty="0"/>
              <a:t> </a:t>
            </a:r>
            <a:r>
              <a:rPr lang="ru-RU" sz="2400" b="1" dirty="0" err="1"/>
              <a:t>користувачів</a:t>
            </a:r>
            <a:endParaRPr lang="en-US" sz="2400" b="1" dirty="0"/>
          </a:p>
        </p:txBody>
      </p:sp>
      <p:sp>
        <p:nvSpPr>
          <p:cNvPr id="15" name="Rectangle 14">
            <a:extLst>
              <a:ext uri="{FF2B5EF4-FFF2-40B4-BE49-F238E27FC236}">
                <a16:creationId xmlns:a16="http://schemas.microsoft.com/office/drawing/2014/main" id="{D9D81F5D-B5DC-4A42-9598-CF1FFA40DBA8}"/>
              </a:ext>
            </a:extLst>
          </p:cNvPr>
          <p:cNvSpPr/>
          <p:nvPr/>
        </p:nvSpPr>
        <p:spPr>
          <a:xfrm>
            <a:off x="6565198" y="1636877"/>
            <a:ext cx="4698748" cy="969496"/>
          </a:xfrm>
          <a:prstGeom prst="rect">
            <a:avLst/>
          </a:prstGeom>
        </p:spPr>
        <p:txBody>
          <a:bodyPr wrap="square">
            <a:spAutoFit/>
          </a:bodyPr>
          <a:lstStyle/>
          <a:p>
            <a:pPr algn="ctr" defTabSz="457189">
              <a:lnSpc>
                <a:spcPct val="95000"/>
              </a:lnSpc>
              <a:spcAft>
                <a:spcPts val="600"/>
              </a:spcAft>
            </a:pPr>
            <a:r>
              <a:rPr lang="ru-RU" sz="2000" dirty="0" err="1">
                <a:solidFill>
                  <a:schemeClr val="bg1"/>
                </a:solidFill>
                <a:cs typeface="Arial" panose="020B0604020202020204" pitchFamily="34" charset="0"/>
              </a:rPr>
              <a:t>Прямий</a:t>
            </a:r>
            <a:r>
              <a:rPr lang="ru-RU" sz="2000" dirty="0">
                <a:solidFill>
                  <a:schemeClr val="bg1"/>
                </a:solidFill>
                <a:cs typeface="Arial" panose="020B0604020202020204" pitchFamily="34" charset="0"/>
              </a:rPr>
              <a:t> доступ в </a:t>
            </a:r>
            <a:r>
              <a:rPr lang="en-US" sz="2000" dirty="0">
                <a:solidFill>
                  <a:schemeClr val="bg1"/>
                </a:solidFill>
                <a:cs typeface="Arial" panose="020B0604020202020204" pitchFamily="34" charset="0"/>
              </a:rPr>
              <a:t>Internet </a:t>
            </a:r>
            <a:r>
              <a:rPr lang="ru-RU" sz="2000" dirty="0">
                <a:solidFill>
                  <a:schemeClr val="bg1"/>
                </a:solidFill>
                <a:cs typeface="Arial" panose="020B0604020202020204" pitchFamily="34" charset="0"/>
              </a:rPr>
              <a:t>для </a:t>
            </a:r>
            <a:r>
              <a:rPr lang="ru-RU" sz="2000" dirty="0" err="1">
                <a:solidFill>
                  <a:schemeClr val="bg1"/>
                </a:solidFill>
                <a:cs typeface="Arial" panose="020B0604020202020204" pitchFamily="34" charset="0"/>
              </a:rPr>
              <a:t>бізнес</a:t>
            </a:r>
            <a:r>
              <a:rPr lang="ru-RU" sz="2000" dirty="0">
                <a:solidFill>
                  <a:schemeClr val="bg1"/>
                </a:solidFill>
                <a:cs typeface="Arial" panose="020B0604020202020204" pitchFamily="34" charset="0"/>
              </a:rPr>
              <a:t> </a:t>
            </a:r>
            <a:r>
              <a:rPr lang="ru-RU" sz="2000" dirty="0" err="1">
                <a:solidFill>
                  <a:schemeClr val="bg1"/>
                </a:solidFill>
                <a:cs typeface="Arial" panose="020B0604020202020204" pitchFamily="34" charset="0"/>
              </a:rPr>
              <a:t>додатків</a:t>
            </a:r>
            <a:r>
              <a:rPr lang="ru-RU" sz="2000" dirty="0">
                <a:solidFill>
                  <a:schemeClr val="bg1"/>
                </a:solidFill>
                <a:cs typeface="Arial" panose="020B0604020202020204" pitchFamily="34" charset="0"/>
              </a:rPr>
              <a:t> </a:t>
            </a:r>
            <a:r>
              <a:rPr lang="ru-RU" sz="2000" dirty="0" err="1">
                <a:solidFill>
                  <a:schemeClr val="bg1"/>
                </a:solidFill>
                <a:cs typeface="Arial" panose="020B0604020202020204" pitchFamily="34" charset="0"/>
              </a:rPr>
              <a:t>замість</a:t>
            </a:r>
            <a:r>
              <a:rPr lang="ru-RU" sz="2000" dirty="0">
                <a:solidFill>
                  <a:schemeClr val="bg1"/>
                </a:solidFill>
                <a:cs typeface="Arial" panose="020B0604020202020204" pitchFamily="34" charset="0"/>
              </a:rPr>
              <a:t> </a:t>
            </a:r>
            <a:r>
              <a:rPr lang="ru-RU" sz="2000" dirty="0" err="1">
                <a:solidFill>
                  <a:schemeClr val="bg1"/>
                </a:solidFill>
                <a:cs typeface="Arial" panose="020B0604020202020204" pitchFamily="34" charset="0"/>
              </a:rPr>
              <a:t>маршрутизації</a:t>
            </a:r>
            <a:r>
              <a:rPr lang="ru-RU" sz="2000" dirty="0">
                <a:solidFill>
                  <a:schemeClr val="bg1"/>
                </a:solidFill>
                <a:cs typeface="Arial" panose="020B0604020202020204" pitchFamily="34" charset="0"/>
              </a:rPr>
              <a:t> </a:t>
            </a:r>
            <a:r>
              <a:rPr lang="ru-RU" sz="2000" dirty="0" err="1">
                <a:solidFill>
                  <a:schemeClr val="bg1"/>
                </a:solidFill>
                <a:cs typeface="Arial" panose="020B0604020202020204" pitchFamily="34" charset="0"/>
              </a:rPr>
              <a:t>трафіку</a:t>
            </a:r>
            <a:r>
              <a:rPr lang="ru-RU" sz="2000" dirty="0">
                <a:solidFill>
                  <a:schemeClr val="bg1"/>
                </a:solidFill>
                <a:cs typeface="Arial" panose="020B0604020202020204" pitchFamily="34" charset="0"/>
              </a:rPr>
              <a:t> через</a:t>
            </a:r>
            <a:r>
              <a:rPr lang="en-US" sz="2000" dirty="0">
                <a:solidFill>
                  <a:schemeClr val="bg1"/>
                </a:solidFill>
                <a:cs typeface="Arial" panose="020B0604020202020204" pitchFamily="34" charset="0"/>
              </a:rPr>
              <a:t> HQ </a:t>
            </a:r>
          </a:p>
        </p:txBody>
      </p:sp>
      <p:sp>
        <p:nvSpPr>
          <p:cNvPr id="23" name="Rectangle 22">
            <a:extLst>
              <a:ext uri="{FF2B5EF4-FFF2-40B4-BE49-F238E27FC236}">
                <a16:creationId xmlns:a16="http://schemas.microsoft.com/office/drawing/2014/main" id="{EC0D5B56-BCF2-F042-96CF-5D186331A092}"/>
              </a:ext>
            </a:extLst>
          </p:cNvPr>
          <p:cNvSpPr/>
          <p:nvPr/>
        </p:nvSpPr>
        <p:spPr>
          <a:xfrm>
            <a:off x="6176451" y="3178636"/>
            <a:ext cx="5276316" cy="1261884"/>
          </a:xfrm>
          <a:prstGeom prst="rect">
            <a:avLst/>
          </a:prstGeom>
        </p:spPr>
        <p:txBody>
          <a:bodyPr wrap="square">
            <a:spAutoFit/>
          </a:bodyPr>
          <a:lstStyle/>
          <a:p>
            <a:pPr algn="ctr" defTabSz="457189">
              <a:lnSpc>
                <a:spcPct val="95000"/>
              </a:lnSpc>
              <a:spcAft>
                <a:spcPts val="600"/>
              </a:spcAft>
            </a:pPr>
            <a:r>
              <a:rPr lang="ru-RU" sz="2000" dirty="0" err="1">
                <a:solidFill>
                  <a:schemeClr val="bg1"/>
                </a:solidFill>
                <a:cs typeface="Arial" panose="020B0604020202020204" pitchFamily="34" charset="0"/>
              </a:rPr>
              <a:t>Більше</a:t>
            </a:r>
            <a:r>
              <a:rPr lang="ru-RU" sz="2000" dirty="0">
                <a:solidFill>
                  <a:schemeClr val="bg1"/>
                </a:solidFill>
                <a:cs typeface="Arial" panose="020B0604020202020204" pitchFamily="34" charset="0"/>
              </a:rPr>
              <a:t> </a:t>
            </a:r>
            <a:r>
              <a:rPr lang="ru-RU" sz="2000" dirty="0" err="1">
                <a:solidFill>
                  <a:schemeClr val="bg1"/>
                </a:solidFill>
                <a:cs typeface="Arial" panose="020B0604020202020204" pitchFamily="34" charset="0"/>
              </a:rPr>
              <a:t>пропускної</a:t>
            </a:r>
            <a:r>
              <a:rPr lang="ru-RU" sz="2000" dirty="0">
                <a:solidFill>
                  <a:schemeClr val="bg1"/>
                </a:solidFill>
                <a:cs typeface="Arial" panose="020B0604020202020204" pitchFamily="34" charset="0"/>
              </a:rPr>
              <a:t> </a:t>
            </a:r>
            <a:r>
              <a:rPr lang="ru-RU" sz="2000" dirty="0" err="1">
                <a:solidFill>
                  <a:schemeClr val="bg1"/>
                </a:solidFill>
                <a:cs typeface="Arial" panose="020B0604020202020204" pitchFamily="34" charset="0"/>
              </a:rPr>
              <a:t>спроможності</a:t>
            </a:r>
            <a:r>
              <a:rPr lang="ru-RU" sz="2000" dirty="0">
                <a:solidFill>
                  <a:schemeClr val="bg1"/>
                </a:solidFill>
                <a:cs typeface="Arial" panose="020B0604020202020204" pitchFamily="34" charset="0"/>
              </a:rPr>
              <a:t> для </a:t>
            </a:r>
            <a:r>
              <a:rPr lang="ru-RU" sz="2000" dirty="0" err="1">
                <a:solidFill>
                  <a:schemeClr val="bg1"/>
                </a:solidFill>
                <a:cs typeface="Arial" panose="020B0604020202020204" pitchFamily="34" charset="0"/>
              </a:rPr>
              <a:t>користувачів</a:t>
            </a:r>
            <a:r>
              <a:rPr lang="en-US" sz="2000" dirty="0">
                <a:solidFill>
                  <a:schemeClr val="bg1"/>
                </a:solidFill>
                <a:cs typeface="Arial" panose="020B0604020202020204" pitchFamily="34" charset="0"/>
              </a:rPr>
              <a:t>, </a:t>
            </a:r>
            <a:r>
              <a:rPr lang="ru-RU" sz="2000" dirty="0">
                <a:solidFill>
                  <a:schemeClr val="bg1"/>
                </a:solidFill>
                <a:cs typeface="Arial" panose="020B0604020202020204" pitchFamily="34" charset="0"/>
              </a:rPr>
              <a:t>поєднання мережевих продуктів и продуктів інформаційної безпеки</a:t>
            </a:r>
            <a:endParaRPr lang="en-US" sz="2000" dirty="0">
              <a:solidFill>
                <a:schemeClr val="bg1"/>
              </a:solidFill>
              <a:cs typeface="Arial" panose="020B0604020202020204" pitchFamily="34" charset="0"/>
            </a:endParaRPr>
          </a:p>
        </p:txBody>
      </p:sp>
      <p:sp>
        <p:nvSpPr>
          <p:cNvPr id="24" name="Rectangle 23">
            <a:extLst>
              <a:ext uri="{FF2B5EF4-FFF2-40B4-BE49-F238E27FC236}">
                <a16:creationId xmlns:a16="http://schemas.microsoft.com/office/drawing/2014/main" id="{2E4E0993-4419-A148-9279-BF7E9595FC01}"/>
              </a:ext>
            </a:extLst>
          </p:cNvPr>
          <p:cNvSpPr/>
          <p:nvPr/>
        </p:nvSpPr>
        <p:spPr>
          <a:xfrm>
            <a:off x="6240372" y="4981997"/>
            <a:ext cx="5477071" cy="1015663"/>
          </a:xfrm>
          <a:prstGeom prst="rect">
            <a:avLst/>
          </a:prstGeom>
        </p:spPr>
        <p:txBody>
          <a:bodyPr wrap="square">
            <a:spAutoFit/>
          </a:bodyPr>
          <a:lstStyle/>
          <a:p>
            <a:pPr algn="ctr"/>
            <a:r>
              <a:rPr lang="ru-RU" sz="2000" dirty="0" err="1">
                <a:solidFill>
                  <a:schemeClr val="bg1"/>
                </a:solidFill>
              </a:rPr>
              <a:t>Легкість</a:t>
            </a:r>
            <a:r>
              <a:rPr lang="ru-RU" sz="2000" dirty="0">
                <a:solidFill>
                  <a:schemeClr val="bg1"/>
                </a:solidFill>
              </a:rPr>
              <a:t> в </a:t>
            </a:r>
            <a:r>
              <a:rPr lang="ru-RU" sz="2000" dirty="0" err="1">
                <a:solidFill>
                  <a:schemeClr val="bg1"/>
                </a:solidFill>
              </a:rPr>
              <a:t>можливостях</a:t>
            </a:r>
            <a:r>
              <a:rPr lang="ru-RU" sz="2000" dirty="0">
                <a:solidFill>
                  <a:schemeClr val="bg1"/>
                </a:solidFill>
              </a:rPr>
              <a:t> та </a:t>
            </a:r>
            <a:r>
              <a:rPr lang="ru-RU" sz="2000" dirty="0" err="1">
                <a:solidFill>
                  <a:schemeClr val="bg1"/>
                </a:solidFill>
              </a:rPr>
              <a:t>масштабуванні</a:t>
            </a:r>
            <a:r>
              <a:rPr lang="ru-RU" sz="2000" dirty="0">
                <a:solidFill>
                  <a:schemeClr val="bg1"/>
                </a:solidFill>
              </a:rPr>
              <a:t> </a:t>
            </a:r>
            <a:r>
              <a:rPr lang="ru-RU" sz="2000" dirty="0" err="1">
                <a:solidFill>
                  <a:schemeClr val="bg1"/>
                </a:solidFill>
              </a:rPr>
              <a:t>керування</a:t>
            </a:r>
            <a:r>
              <a:rPr lang="ru-RU" sz="2000" dirty="0">
                <a:solidFill>
                  <a:schemeClr val="bg1"/>
                </a:solidFill>
              </a:rPr>
              <a:t>, </a:t>
            </a:r>
            <a:r>
              <a:rPr lang="ru-RU" sz="2000" dirty="0" err="1">
                <a:solidFill>
                  <a:schemeClr val="bg1"/>
                </a:solidFill>
              </a:rPr>
              <a:t>автоматизації</a:t>
            </a:r>
            <a:r>
              <a:rPr lang="ru-RU" sz="2000" dirty="0">
                <a:solidFill>
                  <a:schemeClr val="bg1"/>
                </a:solidFill>
              </a:rPr>
              <a:t>, </a:t>
            </a:r>
            <a:r>
              <a:rPr lang="ru-RU" sz="2000" dirty="0" err="1">
                <a:solidFill>
                  <a:schemeClr val="bg1"/>
                </a:solidFill>
              </a:rPr>
              <a:t>видимості</a:t>
            </a:r>
            <a:r>
              <a:rPr lang="ru-RU" sz="2000" dirty="0">
                <a:solidFill>
                  <a:schemeClr val="bg1"/>
                </a:solidFill>
              </a:rPr>
              <a:t> і </a:t>
            </a:r>
            <a:r>
              <a:rPr lang="ru-RU" sz="2000" dirty="0" err="1">
                <a:solidFill>
                  <a:schemeClr val="bg1"/>
                </a:solidFill>
              </a:rPr>
              <a:t>аналітики</a:t>
            </a:r>
            <a:endParaRPr lang="en-US" sz="2400" dirty="0">
              <a:solidFill>
                <a:schemeClr val="bg2"/>
              </a:solidFill>
              <a:latin typeface="CiscoSansTT Condensed Light" panose="020B0506020200020303" pitchFamily="34" charset="0"/>
            </a:endParaRPr>
          </a:p>
        </p:txBody>
      </p:sp>
      <p:sp>
        <p:nvSpPr>
          <p:cNvPr id="3" name="Rectangle 2">
            <a:extLst>
              <a:ext uri="{FF2B5EF4-FFF2-40B4-BE49-F238E27FC236}">
                <a16:creationId xmlns:a16="http://schemas.microsoft.com/office/drawing/2014/main" id="{A280FABC-234D-E14C-9C9E-7AC11C635F75}"/>
              </a:ext>
            </a:extLst>
          </p:cNvPr>
          <p:cNvSpPr/>
          <p:nvPr/>
        </p:nvSpPr>
        <p:spPr>
          <a:xfrm>
            <a:off x="500350" y="1215669"/>
            <a:ext cx="11088416" cy="1945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rgbClr val="FDC60C"/>
              </a:solidFill>
            </a:endParaRPr>
          </a:p>
        </p:txBody>
      </p:sp>
      <p:sp>
        <p:nvSpPr>
          <p:cNvPr id="6" name="TextBox 5">
            <a:extLst>
              <a:ext uri="{FF2B5EF4-FFF2-40B4-BE49-F238E27FC236}">
                <a16:creationId xmlns:a16="http://schemas.microsoft.com/office/drawing/2014/main" id="{198A9DEF-8BCD-9640-8863-EAD570AC8CE6}"/>
              </a:ext>
            </a:extLst>
          </p:cNvPr>
          <p:cNvSpPr txBox="1"/>
          <p:nvPr/>
        </p:nvSpPr>
        <p:spPr>
          <a:xfrm>
            <a:off x="437062" y="1567628"/>
            <a:ext cx="1495719" cy="969496"/>
          </a:xfrm>
          <a:prstGeom prst="rect">
            <a:avLst/>
          </a:prstGeom>
          <a:noFill/>
        </p:spPr>
        <p:txBody>
          <a:bodyPr wrap="square" rtlCol="0">
            <a:spAutoFit/>
          </a:bodyPr>
          <a:lstStyle/>
          <a:p>
            <a:pPr algn="ctr" defTabSz="457189">
              <a:lnSpc>
                <a:spcPct val="95000"/>
              </a:lnSpc>
              <a:spcAft>
                <a:spcPts val="600"/>
              </a:spcAft>
            </a:pPr>
            <a:r>
              <a:rPr lang="en-US" sz="6000" b="1">
                <a:solidFill>
                  <a:schemeClr val="accent5"/>
                </a:solidFill>
                <a:cs typeface="Arial" panose="020B0604020202020204" pitchFamily="34" charset="0"/>
              </a:rPr>
              <a:t>01</a:t>
            </a:r>
          </a:p>
        </p:txBody>
      </p:sp>
      <p:sp>
        <p:nvSpPr>
          <p:cNvPr id="34" name="TextBox 33">
            <a:extLst>
              <a:ext uri="{FF2B5EF4-FFF2-40B4-BE49-F238E27FC236}">
                <a16:creationId xmlns:a16="http://schemas.microsoft.com/office/drawing/2014/main" id="{31B3CBA4-28AC-9D41-BC40-60F20B244C2C}"/>
              </a:ext>
            </a:extLst>
          </p:cNvPr>
          <p:cNvSpPr txBox="1"/>
          <p:nvPr/>
        </p:nvSpPr>
        <p:spPr>
          <a:xfrm>
            <a:off x="500337" y="3265646"/>
            <a:ext cx="1495719" cy="969496"/>
          </a:xfrm>
          <a:prstGeom prst="rect">
            <a:avLst/>
          </a:prstGeom>
          <a:noFill/>
        </p:spPr>
        <p:txBody>
          <a:bodyPr wrap="square" rtlCol="0">
            <a:spAutoFit/>
          </a:bodyPr>
          <a:lstStyle/>
          <a:p>
            <a:pPr algn="ctr" defTabSz="457189">
              <a:lnSpc>
                <a:spcPct val="95000"/>
              </a:lnSpc>
              <a:spcAft>
                <a:spcPts val="600"/>
              </a:spcAft>
            </a:pPr>
            <a:r>
              <a:rPr lang="en-US" sz="6000" b="1">
                <a:solidFill>
                  <a:schemeClr val="accent6">
                    <a:lumMod val="50000"/>
                  </a:schemeClr>
                </a:solidFill>
                <a:cs typeface="Arial" panose="020B0604020202020204" pitchFamily="34" charset="0"/>
              </a:rPr>
              <a:t>02</a:t>
            </a:r>
          </a:p>
        </p:txBody>
      </p:sp>
      <p:pic>
        <p:nvPicPr>
          <p:cNvPr id="25" name="Picture 24" descr="icon-automated.png">
            <a:extLst>
              <a:ext uri="{FF2B5EF4-FFF2-40B4-BE49-F238E27FC236}">
                <a16:creationId xmlns:a16="http://schemas.microsoft.com/office/drawing/2014/main" id="{C404D092-E846-B74F-9E59-8898E2E64424}"/>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028034" y="5066467"/>
            <a:ext cx="862301" cy="771266"/>
          </a:xfrm>
          <a:prstGeom prst="rect">
            <a:avLst/>
          </a:prstGeom>
        </p:spPr>
      </p:pic>
      <p:pic>
        <p:nvPicPr>
          <p:cNvPr id="28" name="Picture 27" descr="A close up of a sign&#10;&#10;Description automatically generated">
            <a:extLst>
              <a:ext uri="{FF2B5EF4-FFF2-40B4-BE49-F238E27FC236}">
                <a16:creationId xmlns:a16="http://schemas.microsoft.com/office/drawing/2014/main" id="{2B30ADEE-AEFA-364B-8AAE-B3C0D01D50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1189" t="7148" r="21833" b="4431"/>
          <a:stretch/>
        </p:blipFill>
        <p:spPr>
          <a:xfrm>
            <a:off x="5051294" y="3361934"/>
            <a:ext cx="815781" cy="799409"/>
          </a:xfrm>
          <a:prstGeom prst="rect">
            <a:avLst/>
          </a:prstGeom>
        </p:spPr>
      </p:pic>
      <p:pic>
        <p:nvPicPr>
          <p:cNvPr id="29" name="Picture 28" descr="A close up of a sign&#10;&#10;Description automatically generated">
            <a:extLst>
              <a:ext uri="{FF2B5EF4-FFF2-40B4-BE49-F238E27FC236}">
                <a16:creationId xmlns:a16="http://schemas.microsoft.com/office/drawing/2014/main" id="{4AE6C956-A3DA-1F42-9382-986AFDCD703A}"/>
              </a:ext>
            </a:extLst>
          </p:cNvPr>
          <p:cNvPicPr>
            <a:picLocks noChangeAspect="1"/>
          </p:cNvPicPr>
          <p:nvPr/>
        </p:nvPicPr>
        <p:blipFill>
          <a:blip r:embed="rId5" cstate="hq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44319" y="1732861"/>
            <a:ext cx="1029730" cy="650234"/>
          </a:xfrm>
          <a:prstGeom prst="rect">
            <a:avLst/>
          </a:prstGeom>
        </p:spPr>
      </p:pic>
    </p:spTree>
    <p:extLst>
      <p:ext uri="{BB962C8B-B14F-4D97-AF65-F5344CB8AC3E}">
        <p14:creationId xmlns:p14="http://schemas.microsoft.com/office/powerpoint/2010/main" val="230295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BFAC5C3-BE42-CDD2-233B-DCF9DC41D8B1}"/>
              </a:ext>
            </a:extLst>
          </p:cNvPr>
          <p:cNvSpPr/>
          <p:nvPr/>
        </p:nvSpPr>
        <p:spPr>
          <a:xfrm>
            <a:off x="10059052" y="1672237"/>
            <a:ext cx="1868058" cy="108415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31040" y="1584233"/>
            <a:ext cx="6064959" cy="4445363"/>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spcBef>
                <a:spcPts val="1800"/>
              </a:spcBef>
              <a:buFont typeface="Arial" panose="020B0604020202020204" pitchFamily="34" charset="0"/>
              <a:buChar char="•"/>
            </a:pPr>
            <a:r>
              <a:rPr kumimoji="0" lang="en-US" sz="1600" b="0" i="0" u="none" strike="noStrike" kern="1200" cap="none" spc="0" normalizeH="0" baseline="0" noProof="0" dirty="0">
                <a:ln>
                  <a:noFill/>
                </a:ln>
                <a:solidFill>
                  <a:srgbClr val="000000"/>
                </a:solidFill>
                <a:effectLst/>
                <a:uLnTx/>
                <a:uFillTx/>
                <a:latin typeface="Arial" panose="020B0604020202020204"/>
                <a:cs typeface="+mn-cs"/>
              </a:rPr>
              <a:t>The BGP community is used to generate SD-WAN route-tags</a:t>
            </a:r>
          </a:p>
          <a:p>
            <a:pPr marL="1028700" lvl="1" indent="-342900">
              <a:spcBef>
                <a:spcPts val="1800"/>
              </a:spcBef>
            </a:pPr>
            <a:r>
              <a:rPr lang="en-US" sz="1600" dirty="0">
                <a:solidFill>
                  <a:srgbClr val="000000"/>
                </a:solidFill>
                <a:latin typeface="Arial" panose="020B0604020202020204"/>
              </a:rPr>
              <a:t>SLA_OK community generates SD-WAN route-tag 1</a:t>
            </a:r>
          </a:p>
          <a:p>
            <a:pPr marL="1028700" lvl="1" indent="-342900">
              <a:spcBef>
                <a:spcPts val="600"/>
              </a:spcBef>
            </a:pPr>
            <a:r>
              <a:rPr lang="en-US" sz="1600" dirty="0">
                <a:solidFill>
                  <a:srgbClr val="000000"/>
                </a:solidFill>
                <a:latin typeface="Arial" panose="020B0604020202020204"/>
              </a:rPr>
              <a:t>SLA_NOK community generates SD-WAN route-tag 2</a:t>
            </a: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cs typeface="+mn-cs"/>
            </a:endParaRPr>
          </a:p>
        </p:txBody>
      </p:sp>
      <p:sp>
        <p:nvSpPr>
          <p:cNvPr id="30" name="TextBox 29">
            <a:extLst>
              <a:ext uri="{FF2B5EF4-FFF2-40B4-BE49-F238E27FC236}">
                <a16:creationId xmlns:a16="http://schemas.microsoft.com/office/drawing/2014/main" id="{A0156CC8-2B2E-76D9-F0AB-ED9B5FE41D55}"/>
              </a:ext>
            </a:extLst>
          </p:cNvPr>
          <p:cNvSpPr txBox="1"/>
          <p:nvPr/>
        </p:nvSpPr>
        <p:spPr>
          <a:xfrm>
            <a:off x="10258062" y="2379846"/>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10308309" y="3922666"/>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10647505" y="2626067"/>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11007364" y="3939789"/>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10945039" y="2384069"/>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11346560" y="2630290"/>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10119547" y="48164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11019748" y="4698888"/>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10118361" y="1867616"/>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9976601" y="4292594"/>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669776" y="4131739"/>
            <a:ext cx="678377" cy="67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2253" y="1759983"/>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10086499" y="1210829"/>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10977803" y="1728865"/>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Up Arrow 48">
            <a:extLst>
              <a:ext uri="{FF2B5EF4-FFF2-40B4-BE49-F238E27FC236}">
                <a16:creationId xmlns:a16="http://schemas.microsoft.com/office/drawing/2014/main" id="{E3446DB5-FEA2-39AC-6CD7-6A20CF1A51DE}"/>
              </a:ext>
            </a:extLst>
          </p:cNvPr>
          <p:cNvSpPr/>
          <p:nvPr/>
        </p:nvSpPr>
        <p:spPr>
          <a:xfrm>
            <a:off x="10553269" y="3517651"/>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0EB19FAD-2ED8-A90E-196F-3E23C5B9674B}"/>
              </a:ext>
            </a:extLst>
          </p:cNvPr>
          <p:cNvGrpSpPr/>
          <p:nvPr/>
        </p:nvGrpSpPr>
        <p:grpSpPr>
          <a:xfrm>
            <a:off x="10136997" y="5556754"/>
            <a:ext cx="1616083" cy="901158"/>
            <a:chOff x="9172916" y="5520352"/>
            <a:chExt cx="1616083" cy="901158"/>
          </a:xfrm>
        </p:grpSpPr>
        <p:sp>
          <p:nvSpPr>
            <p:cNvPr id="3" name="Up Arrow 48">
              <a:extLst>
                <a:ext uri="{FF2B5EF4-FFF2-40B4-BE49-F238E27FC236}">
                  <a16:creationId xmlns:a16="http://schemas.microsoft.com/office/drawing/2014/main" id="{F6540982-5F91-1084-3430-F56ACA5D64F5}"/>
                </a:ext>
              </a:extLst>
            </p:cNvPr>
            <p:cNvSpPr/>
            <p:nvPr/>
          </p:nvSpPr>
          <p:spPr>
            <a:xfrm>
              <a:off x="9353091" y="5764337"/>
              <a:ext cx="202713" cy="303562"/>
            </a:xfrm>
            <a:prstGeom prst="upArrow">
              <a:avLst>
                <a:gd name="adj1" fmla="val 50000"/>
                <a:gd name="adj2" fmla="val 80433"/>
              </a:avLst>
            </a:prstGeom>
            <a:solidFill>
              <a:srgbClr val="92D05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4" name="Up Arrow 47">
              <a:extLst>
                <a:ext uri="{FF2B5EF4-FFF2-40B4-BE49-F238E27FC236}">
                  <a16:creationId xmlns:a16="http://schemas.microsoft.com/office/drawing/2014/main" id="{7E9E02E1-B69E-17B8-3F7E-BEEC81F630D8}"/>
                </a:ext>
              </a:extLst>
            </p:cNvPr>
            <p:cNvSpPr/>
            <p:nvPr/>
          </p:nvSpPr>
          <p:spPr>
            <a:xfrm>
              <a:off x="9370222" y="6117948"/>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43CC1BF-706D-C285-F899-A367A26F3141}"/>
                </a:ext>
              </a:extLst>
            </p:cNvPr>
            <p:cNvSpPr txBox="1"/>
            <p:nvPr/>
          </p:nvSpPr>
          <p:spPr>
            <a:xfrm>
              <a:off x="9172916" y="5520352"/>
              <a:ext cx="1616083"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BGP communities</a:t>
              </a:r>
            </a:p>
          </p:txBody>
        </p:sp>
        <p:sp>
          <p:nvSpPr>
            <p:cNvPr id="8" name="TextBox 7">
              <a:extLst>
                <a:ext uri="{FF2B5EF4-FFF2-40B4-BE49-F238E27FC236}">
                  <a16:creationId xmlns:a16="http://schemas.microsoft.com/office/drawing/2014/main" id="{EF56341B-2BC2-3EBD-7D55-6E70CC159228}"/>
                </a:ext>
              </a:extLst>
            </p:cNvPr>
            <p:cNvSpPr txBox="1"/>
            <p:nvPr/>
          </p:nvSpPr>
          <p:spPr>
            <a:xfrm>
              <a:off x="9561210" y="5781667"/>
              <a:ext cx="824008"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OK</a:t>
              </a:r>
            </a:p>
          </p:txBody>
        </p:sp>
        <p:sp>
          <p:nvSpPr>
            <p:cNvPr id="9" name="TextBox 8">
              <a:extLst>
                <a:ext uri="{FF2B5EF4-FFF2-40B4-BE49-F238E27FC236}">
                  <a16:creationId xmlns:a16="http://schemas.microsoft.com/office/drawing/2014/main" id="{0F04D98C-6119-5363-B085-20E3FE6C6D23}"/>
                </a:ext>
              </a:extLst>
            </p:cNvPr>
            <p:cNvSpPr txBox="1"/>
            <p:nvPr/>
          </p:nvSpPr>
          <p:spPr>
            <a:xfrm>
              <a:off x="9566054" y="6126613"/>
              <a:ext cx="953851" cy="286232"/>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SLA NOK</a:t>
              </a:r>
            </a:p>
          </p:txBody>
        </p:sp>
      </p:grpSp>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SD-WAN route-tags</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5" name="Up Arrow 47">
            <a:extLst>
              <a:ext uri="{FF2B5EF4-FFF2-40B4-BE49-F238E27FC236}">
                <a16:creationId xmlns:a16="http://schemas.microsoft.com/office/drawing/2014/main" id="{62CD96BD-74DD-921C-7763-B1A69B62D639}"/>
              </a:ext>
            </a:extLst>
          </p:cNvPr>
          <p:cNvSpPr/>
          <p:nvPr/>
        </p:nvSpPr>
        <p:spPr>
          <a:xfrm>
            <a:off x="11253789" y="3517651"/>
            <a:ext cx="202713" cy="303562"/>
          </a:xfrm>
          <a:prstGeom prst="upArrow">
            <a:avLst>
              <a:gd name="adj1" fmla="val 50000"/>
              <a:gd name="adj2" fmla="val 80433"/>
            </a:avLst>
          </a:prstGeom>
          <a:solidFill>
            <a:srgbClr val="FFFF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69805AB-D2DA-EEEC-A9A8-FDC472DC3812}"/>
              </a:ext>
            </a:extLst>
          </p:cNvPr>
          <p:cNvSpPr txBox="1"/>
          <p:nvPr/>
        </p:nvSpPr>
        <p:spPr>
          <a:xfrm>
            <a:off x="619606" y="2706543"/>
            <a:ext cx="2144624" cy="3726099"/>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config router community-list</a:t>
            </a:r>
          </a:p>
          <a:p>
            <a:r>
              <a:rPr lang="en-US" sz="1200" dirty="0"/>
              <a:t>    edit "</a:t>
            </a:r>
            <a:r>
              <a:rPr lang="en-US" sz="1200" b="1" dirty="0">
                <a:solidFill>
                  <a:srgbClr val="00B050"/>
                </a:solidFill>
              </a:rPr>
              <a:t>SLA_OK</a:t>
            </a:r>
            <a:r>
              <a:rPr lang="en-US" sz="1200" dirty="0"/>
              <a:t>"</a:t>
            </a:r>
          </a:p>
          <a:p>
            <a:r>
              <a:rPr lang="en-US" sz="1200" dirty="0"/>
              <a:t>        config rule</a:t>
            </a:r>
          </a:p>
          <a:p>
            <a:r>
              <a:rPr lang="en-US" sz="1200" dirty="0"/>
              <a:t>        edit 1</a:t>
            </a:r>
          </a:p>
          <a:p>
            <a:r>
              <a:rPr lang="en-US" sz="1200" dirty="0"/>
              <a:t>            set action permit</a:t>
            </a:r>
          </a:p>
          <a:p>
            <a:r>
              <a:rPr lang="en-US" sz="1200" dirty="0"/>
              <a:t>            set match "65012:1"</a:t>
            </a:r>
          </a:p>
          <a:p>
            <a:r>
              <a:rPr lang="en-US" sz="1200" dirty="0"/>
              <a:t>        next</a:t>
            </a:r>
          </a:p>
          <a:p>
            <a:r>
              <a:rPr lang="en-US" sz="1200" dirty="0"/>
              <a:t>        end</a:t>
            </a:r>
          </a:p>
          <a:p>
            <a:r>
              <a:rPr lang="en-US" sz="1200" dirty="0"/>
              <a:t>    next</a:t>
            </a:r>
          </a:p>
          <a:p>
            <a:r>
              <a:rPr lang="en-US" sz="1200" dirty="0"/>
              <a:t>    edit "</a:t>
            </a:r>
            <a:r>
              <a:rPr lang="en-US" sz="1200" b="1" dirty="0">
                <a:solidFill>
                  <a:srgbClr val="FFFF00"/>
                </a:solidFill>
              </a:rPr>
              <a:t>SLA_NOK</a:t>
            </a:r>
            <a:r>
              <a:rPr lang="en-US" sz="1200" dirty="0"/>
              <a:t>"</a:t>
            </a:r>
          </a:p>
          <a:p>
            <a:r>
              <a:rPr lang="en-US" sz="1200" dirty="0"/>
              <a:t>        config rule</a:t>
            </a:r>
          </a:p>
          <a:p>
            <a:r>
              <a:rPr lang="en-US" sz="1200" dirty="0"/>
              <a:t>        edit 1</a:t>
            </a:r>
          </a:p>
          <a:p>
            <a:r>
              <a:rPr lang="en-US" sz="1200" dirty="0"/>
              <a:t>            set action permit</a:t>
            </a:r>
          </a:p>
          <a:p>
            <a:r>
              <a:rPr lang="en-US" sz="1200" dirty="0"/>
              <a:t>            set match "65012:2"</a:t>
            </a:r>
          </a:p>
          <a:p>
            <a:r>
              <a:rPr lang="en-US" sz="1200" dirty="0"/>
              <a:t>        next</a:t>
            </a:r>
          </a:p>
          <a:p>
            <a:r>
              <a:rPr lang="en-US" sz="1200" dirty="0"/>
              <a:t>        end</a:t>
            </a:r>
          </a:p>
          <a:p>
            <a:r>
              <a:rPr lang="en-US" sz="1200" dirty="0"/>
              <a:t>    next</a:t>
            </a:r>
          </a:p>
          <a:p>
            <a:r>
              <a:rPr lang="en-US" sz="1200" dirty="0"/>
              <a:t>end</a:t>
            </a:r>
          </a:p>
        </p:txBody>
      </p:sp>
      <p:sp>
        <p:nvSpPr>
          <p:cNvPr id="11" name="TextBox 10">
            <a:extLst>
              <a:ext uri="{FF2B5EF4-FFF2-40B4-BE49-F238E27FC236}">
                <a16:creationId xmlns:a16="http://schemas.microsoft.com/office/drawing/2014/main" id="{6F3AE7A7-6758-411C-E2AB-CA3999881CAE}"/>
              </a:ext>
            </a:extLst>
          </p:cNvPr>
          <p:cNvSpPr txBox="1"/>
          <p:nvPr/>
        </p:nvSpPr>
        <p:spPr>
          <a:xfrm>
            <a:off x="3065333" y="3038977"/>
            <a:ext cx="3088976" cy="2932501"/>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config router route-map</a:t>
            </a:r>
          </a:p>
          <a:p>
            <a:r>
              <a:rPr lang="en-US" sz="1200" dirty="0"/>
              <a:t>    edit "RM_EDGE_SDWAN"</a:t>
            </a:r>
          </a:p>
          <a:p>
            <a:r>
              <a:rPr lang="en-US" sz="1200" dirty="0"/>
              <a:t>    config rule</a:t>
            </a:r>
          </a:p>
          <a:p>
            <a:r>
              <a:rPr lang="en-US" sz="1200" dirty="0"/>
              <a:t>        edit 1</a:t>
            </a:r>
          </a:p>
          <a:p>
            <a:r>
              <a:rPr lang="en-US" sz="1200" dirty="0"/>
              <a:t>            set match-community "</a:t>
            </a:r>
            <a:r>
              <a:rPr lang="en-US" sz="1200" b="1" dirty="0">
                <a:solidFill>
                  <a:srgbClr val="00B050"/>
                </a:solidFill>
              </a:rPr>
              <a:t>SLA_OK</a:t>
            </a:r>
            <a:r>
              <a:rPr lang="en-US" sz="1200" dirty="0"/>
              <a:t>"</a:t>
            </a:r>
          </a:p>
          <a:p>
            <a:r>
              <a:rPr lang="en-US" sz="1200" dirty="0"/>
              <a:t>            set </a:t>
            </a:r>
            <a:r>
              <a:rPr lang="en-US" sz="1200" b="1" dirty="0">
                <a:solidFill>
                  <a:srgbClr val="00B050"/>
                </a:solidFill>
              </a:rPr>
              <a:t>set-route-tag 1</a:t>
            </a:r>
          </a:p>
          <a:p>
            <a:r>
              <a:rPr lang="en-US" sz="1200" dirty="0"/>
              <a:t>        next</a:t>
            </a:r>
          </a:p>
          <a:p>
            <a:r>
              <a:rPr lang="en-US" sz="1200" dirty="0"/>
              <a:t>        edit 2</a:t>
            </a:r>
          </a:p>
          <a:p>
            <a:r>
              <a:rPr lang="en-US" sz="1200" dirty="0"/>
              <a:t>            set match-community "</a:t>
            </a:r>
            <a:r>
              <a:rPr lang="en-US" sz="1200" b="1" dirty="0">
                <a:solidFill>
                  <a:srgbClr val="FFFF00"/>
                </a:solidFill>
              </a:rPr>
              <a:t>SLA_NOK</a:t>
            </a:r>
            <a:r>
              <a:rPr lang="en-US" sz="1200" dirty="0"/>
              <a:t>"</a:t>
            </a:r>
          </a:p>
          <a:p>
            <a:r>
              <a:rPr lang="en-US" sz="1200" dirty="0"/>
              <a:t>            set </a:t>
            </a:r>
            <a:r>
              <a:rPr lang="en-US" sz="1200" b="1" dirty="0">
                <a:solidFill>
                  <a:srgbClr val="FFFF00"/>
                </a:solidFill>
              </a:rPr>
              <a:t>set-route-tag 2</a:t>
            </a:r>
          </a:p>
          <a:p>
            <a:r>
              <a:rPr lang="en-US" sz="1200" dirty="0"/>
              <a:t>        next</a:t>
            </a:r>
          </a:p>
          <a:p>
            <a:r>
              <a:rPr lang="en-US" sz="1200" dirty="0"/>
              <a:t>    end</a:t>
            </a:r>
          </a:p>
          <a:p>
            <a:r>
              <a:rPr lang="en-US" sz="1200" dirty="0"/>
              <a:t>    next</a:t>
            </a:r>
          </a:p>
          <a:p>
            <a:r>
              <a:rPr lang="en-US" sz="1200" dirty="0"/>
              <a:t>end</a:t>
            </a:r>
          </a:p>
        </p:txBody>
      </p:sp>
      <p:sp>
        <p:nvSpPr>
          <p:cNvPr id="15" name="TextBox 14">
            <a:extLst>
              <a:ext uri="{FF2B5EF4-FFF2-40B4-BE49-F238E27FC236}">
                <a16:creationId xmlns:a16="http://schemas.microsoft.com/office/drawing/2014/main" id="{CF673CA6-588B-3159-355E-5813DB24D6E2}"/>
              </a:ext>
            </a:extLst>
          </p:cNvPr>
          <p:cNvSpPr txBox="1"/>
          <p:nvPr/>
        </p:nvSpPr>
        <p:spPr>
          <a:xfrm>
            <a:off x="6431558" y="3330053"/>
            <a:ext cx="3375445" cy="2096537"/>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config router </a:t>
            </a:r>
            <a:r>
              <a:rPr lang="en-US" sz="1200" dirty="0" err="1"/>
              <a:t>bgp</a:t>
            </a:r>
            <a:endParaRPr lang="en-US" sz="1200" dirty="0"/>
          </a:p>
          <a:p>
            <a:r>
              <a:rPr lang="en-US" sz="1200" dirty="0"/>
              <a:t>    config neighbor-group </a:t>
            </a:r>
          </a:p>
          <a:p>
            <a:r>
              <a:rPr lang="en-US" sz="1200" dirty="0"/>
              <a:t>        edit "</a:t>
            </a:r>
            <a:r>
              <a:rPr lang="en-US" sz="1200" b="1" dirty="0">
                <a:solidFill>
                  <a:schemeClr val="accent2"/>
                </a:solidFill>
              </a:rPr>
              <a:t>EDGE_INET</a:t>
            </a:r>
            <a:r>
              <a:rPr lang="en-US" sz="1200" dirty="0"/>
              <a:t>"</a:t>
            </a:r>
          </a:p>
          <a:p>
            <a:r>
              <a:rPr lang="en-US" sz="1200" dirty="0"/>
              <a:t>            set route-map-in "RM_EDGE_SDWAN"                </a:t>
            </a:r>
          </a:p>
          <a:p>
            <a:r>
              <a:rPr lang="en-US" sz="1200" dirty="0"/>
              <a:t>        next       </a:t>
            </a:r>
          </a:p>
          <a:p>
            <a:r>
              <a:rPr lang="en-US" sz="1200" dirty="0"/>
              <a:t>        edit "</a:t>
            </a:r>
            <a:r>
              <a:rPr lang="en-US" sz="1200" b="1" dirty="0">
                <a:solidFill>
                  <a:srgbClr val="92D050"/>
                </a:solidFill>
              </a:rPr>
              <a:t>EDGE_MPLS</a:t>
            </a:r>
            <a:r>
              <a:rPr lang="en-US" sz="1200" dirty="0"/>
              <a:t>"</a:t>
            </a:r>
          </a:p>
          <a:p>
            <a:r>
              <a:rPr lang="en-US" sz="1200" dirty="0"/>
              <a:t>            set route-map-in "RM_EDGE_SDWAN"</a:t>
            </a:r>
          </a:p>
          <a:p>
            <a:r>
              <a:rPr lang="en-US" sz="1200" dirty="0"/>
              <a:t>        next        </a:t>
            </a:r>
          </a:p>
          <a:p>
            <a:r>
              <a:rPr lang="en-US" sz="1200" dirty="0"/>
              <a:t>    end</a:t>
            </a:r>
          </a:p>
          <a:p>
            <a:r>
              <a:rPr lang="en-US" sz="1200" dirty="0"/>
              <a:t>end</a:t>
            </a:r>
          </a:p>
        </p:txBody>
      </p:sp>
      <p:pic>
        <p:nvPicPr>
          <p:cNvPr id="19" name="Graphic 18" descr="Slippery Road with solid fill">
            <a:extLst>
              <a:ext uri="{FF2B5EF4-FFF2-40B4-BE49-F238E27FC236}">
                <a16:creationId xmlns:a16="http://schemas.microsoft.com/office/drawing/2014/main" id="{C513C149-A6AC-5710-C293-FE64AA4A31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1655" y="3242072"/>
            <a:ext cx="246222" cy="246222"/>
          </a:xfrm>
          <a:prstGeom prst="rect">
            <a:avLst/>
          </a:prstGeom>
        </p:spPr>
      </p:pic>
      <p:grpSp>
        <p:nvGrpSpPr>
          <p:cNvPr id="38" name="Group 37">
            <a:extLst>
              <a:ext uri="{FF2B5EF4-FFF2-40B4-BE49-F238E27FC236}">
                <a16:creationId xmlns:a16="http://schemas.microsoft.com/office/drawing/2014/main" id="{FBEFC13A-A441-1E87-1500-AD67E4731331}"/>
              </a:ext>
            </a:extLst>
          </p:cNvPr>
          <p:cNvGrpSpPr/>
          <p:nvPr/>
        </p:nvGrpSpPr>
        <p:grpSpPr>
          <a:xfrm rot="10800000">
            <a:off x="10592900" y="2819127"/>
            <a:ext cx="156293" cy="303563"/>
            <a:chOff x="8567726" y="2158340"/>
            <a:chExt cx="491646" cy="1353120"/>
          </a:xfrm>
          <a:solidFill>
            <a:srgbClr val="92D050"/>
          </a:solidFill>
        </p:grpSpPr>
        <p:sp>
          <p:nvSpPr>
            <p:cNvPr id="39" name="Chevron 4">
              <a:extLst>
                <a:ext uri="{FF2B5EF4-FFF2-40B4-BE49-F238E27FC236}">
                  <a16:creationId xmlns:a16="http://schemas.microsoft.com/office/drawing/2014/main" id="{00D67C38-66E8-5188-B50F-2D391C18F8AE}"/>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48" name="Chevron 57">
              <a:extLst>
                <a:ext uri="{FF2B5EF4-FFF2-40B4-BE49-F238E27FC236}">
                  <a16:creationId xmlns:a16="http://schemas.microsoft.com/office/drawing/2014/main" id="{573C9D8A-1EEA-1745-BC1B-6F492A77FCD2}"/>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49" name="Chevron 61">
              <a:extLst>
                <a:ext uri="{FF2B5EF4-FFF2-40B4-BE49-F238E27FC236}">
                  <a16:creationId xmlns:a16="http://schemas.microsoft.com/office/drawing/2014/main" id="{CD4A6B28-7E23-C784-B44C-2E94B0E4AC30}"/>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grpSp>
      <p:sp>
        <p:nvSpPr>
          <p:cNvPr id="51" name="TextBox 50">
            <a:extLst>
              <a:ext uri="{FF2B5EF4-FFF2-40B4-BE49-F238E27FC236}">
                <a16:creationId xmlns:a16="http://schemas.microsoft.com/office/drawing/2014/main" id="{8BACF5C6-40D4-252C-243A-F5AE05EDEF42}"/>
              </a:ext>
            </a:extLst>
          </p:cNvPr>
          <p:cNvSpPr txBox="1"/>
          <p:nvPr/>
        </p:nvSpPr>
        <p:spPr>
          <a:xfrm>
            <a:off x="9814691" y="2822634"/>
            <a:ext cx="877649" cy="244682"/>
          </a:xfrm>
          <a:prstGeom prst="rect">
            <a:avLst/>
          </a:prstGeom>
          <a:noFill/>
        </p:spPr>
        <p:txBody>
          <a:bodyPr wrap="square" rtlCol="0">
            <a:spAutoFit/>
          </a:bodyPr>
          <a:lstStyle/>
          <a:p>
            <a:pPr algn="l" defTabSz="457189">
              <a:lnSpc>
                <a:spcPct val="90000"/>
              </a:lnSpc>
              <a:spcBef>
                <a:spcPts val="300"/>
              </a:spcBef>
            </a:pPr>
            <a:r>
              <a:rPr lang="en-US" sz="1100" dirty="0">
                <a:solidFill>
                  <a:srgbClr val="00B050"/>
                </a:solidFill>
                <a:cs typeface="Arial" panose="020B0604020202020204" pitchFamily="34" charset="0"/>
              </a:rPr>
              <a:t>route-tag 1</a:t>
            </a:r>
          </a:p>
        </p:txBody>
      </p:sp>
      <p:grpSp>
        <p:nvGrpSpPr>
          <p:cNvPr id="52" name="Group 51">
            <a:extLst>
              <a:ext uri="{FF2B5EF4-FFF2-40B4-BE49-F238E27FC236}">
                <a16:creationId xmlns:a16="http://schemas.microsoft.com/office/drawing/2014/main" id="{59BC9111-2771-3127-2B50-771238621505}"/>
              </a:ext>
            </a:extLst>
          </p:cNvPr>
          <p:cNvGrpSpPr/>
          <p:nvPr/>
        </p:nvGrpSpPr>
        <p:grpSpPr>
          <a:xfrm rot="10800000">
            <a:off x="11273321" y="2799926"/>
            <a:ext cx="156293" cy="303563"/>
            <a:chOff x="8567726" y="2158340"/>
            <a:chExt cx="491646" cy="1353120"/>
          </a:xfrm>
          <a:solidFill>
            <a:srgbClr val="FFFF00"/>
          </a:solidFill>
        </p:grpSpPr>
        <p:sp>
          <p:nvSpPr>
            <p:cNvPr id="55" name="Chevron 4">
              <a:extLst>
                <a:ext uri="{FF2B5EF4-FFF2-40B4-BE49-F238E27FC236}">
                  <a16:creationId xmlns:a16="http://schemas.microsoft.com/office/drawing/2014/main" id="{AB686E93-7F60-9D2F-B4FE-4579BA022520}"/>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56" name="Chevron 57">
              <a:extLst>
                <a:ext uri="{FF2B5EF4-FFF2-40B4-BE49-F238E27FC236}">
                  <a16:creationId xmlns:a16="http://schemas.microsoft.com/office/drawing/2014/main" id="{2C01A5ED-4B5B-C964-859E-54A751F31DB7}"/>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sp>
          <p:nvSpPr>
            <p:cNvPr id="57" name="Chevron 61">
              <a:extLst>
                <a:ext uri="{FF2B5EF4-FFF2-40B4-BE49-F238E27FC236}">
                  <a16:creationId xmlns:a16="http://schemas.microsoft.com/office/drawing/2014/main" id="{981F7B7E-3D69-3B4E-F0C1-EC1B3B2F7C40}"/>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NL" sz="1400" dirty="0" err="1">
                <a:solidFill>
                  <a:schemeClr val="tx1"/>
                </a:solidFill>
              </a:endParaRPr>
            </a:p>
          </p:txBody>
        </p:sp>
      </p:grpSp>
      <p:sp>
        <p:nvSpPr>
          <p:cNvPr id="58" name="TextBox 57">
            <a:extLst>
              <a:ext uri="{FF2B5EF4-FFF2-40B4-BE49-F238E27FC236}">
                <a16:creationId xmlns:a16="http://schemas.microsoft.com/office/drawing/2014/main" id="{9C883B7B-97E4-E021-01F9-5D3A10CC533B}"/>
              </a:ext>
            </a:extLst>
          </p:cNvPr>
          <p:cNvSpPr txBox="1"/>
          <p:nvPr/>
        </p:nvSpPr>
        <p:spPr>
          <a:xfrm>
            <a:off x="11372618" y="2812352"/>
            <a:ext cx="877649" cy="244682"/>
          </a:xfrm>
          <a:prstGeom prst="rect">
            <a:avLst/>
          </a:prstGeom>
          <a:noFill/>
        </p:spPr>
        <p:txBody>
          <a:bodyPr wrap="square" rtlCol="0">
            <a:spAutoFit/>
          </a:bodyPr>
          <a:lstStyle/>
          <a:p>
            <a:pPr algn="l" defTabSz="457189">
              <a:lnSpc>
                <a:spcPct val="90000"/>
              </a:lnSpc>
              <a:spcBef>
                <a:spcPts val="300"/>
              </a:spcBef>
            </a:pPr>
            <a:r>
              <a:rPr lang="en-US" sz="1100" dirty="0">
                <a:solidFill>
                  <a:srgbClr val="F6630D"/>
                </a:solidFill>
                <a:cs typeface="Arial" panose="020B0604020202020204" pitchFamily="34" charset="0"/>
              </a:rPr>
              <a:t>route-tag 2</a:t>
            </a:r>
          </a:p>
        </p:txBody>
      </p:sp>
      <p:sp>
        <p:nvSpPr>
          <p:cNvPr id="10" name="TextBox 9">
            <a:extLst>
              <a:ext uri="{FF2B5EF4-FFF2-40B4-BE49-F238E27FC236}">
                <a16:creationId xmlns:a16="http://schemas.microsoft.com/office/drawing/2014/main" id="{4327D7CC-C090-22F2-1487-F0A37944F6CE}"/>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PER OVERLAY </a:t>
            </a:r>
          </a:p>
          <a:p>
            <a:r>
              <a:rPr lang="en-US" b="1" dirty="0">
                <a:solidFill>
                  <a:srgbClr val="FF0000"/>
                </a:solidFill>
              </a:rPr>
              <a:t>SD-WAN with route-tags</a:t>
            </a:r>
          </a:p>
        </p:txBody>
      </p:sp>
    </p:spTree>
    <p:extLst>
      <p:ext uri="{BB962C8B-B14F-4D97-AF65-F5344CB8AC3E}">
        <p14:creationId xmlns:p14="http://schemas.microsoft.com/office/powerpoint/2010/main" val="354894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3" y="1736645"/>
            <a:ext cx="7805943" cy="4215633"/>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3000"/>
              </a:spcBef>
            </a:pPr>
            <a:r>
              <a:rPr lang="en-US" dirty="0"/>
              <a:t>Branches measure the quality of their overlays by generating PING SLA health-checks towards an IP address of the Hub</a:t>
            </a:r>
            <a:endParaRPr lang="en-US" sz="1900" dirty="0"/>
          </a:p>
          <a:p>
            <a:pPr>
              <a:spcBef>
                <a:spcPts val="1800"/>
              </a:spcBef>
            </a:pPr>
            <a:r>
              <a:rPr lang="en-US" dirty="0"/>
              <a:t>These PING SLA health-checks embed the current SLA metrics of the overlays </a:t>
            </a:r>
            <a:r>
              <a:rPr lang="en-US" sz="2000" dirty="0"/>
              <a:t>(latency, jitter, loss)</a:t>
            </a:r>
            <a:endParaRPr lang="en-US" sz="2400" dirty="0"/>
          </a:p>
          <a:p>
            <a:pPr>
              <a:spcBef>
                <a:spcPts val="1800"/>
              </a:spcBef>
            </a:pPr>
            <a:r>
              <a:rPr lang="en-US" dirty="0"/>
              <a:t>The Hub collects these remote SLA metrics and use them to steer the traffic to the Branches using</a:t>
            </a:r>
            <a:endParaRPr lang="en-US" sz="1600" dirty="0"/>
          </a:p>
          <a:p>
            <a:pPr marL="342900" indent="-342900">
              <a:spcBef>
                <a:spcPts val="1800"/>
              </a:spcBef>
              <a:buFont typeface="Arial" panose="020B0604020202020204" pitchFamily="34" charset="0"/>
              <a:buChar char="•"/>
            </a:pPr>
            <a:r>
              <a:rPr lang="en-US" b="1" dirty="0">
                <a:solidFill>
                  <a:srgbClr val="C00000"/>
                </a:solidFill>
              </a:rPr>
              <a:t>BGP routes with priority</a:t>
            </a:r>
          </a:p>
          <a:p>
            <a:pPr indent="-228600">
              <a:spcBef>
                <a:spcPts val="1800"/>
              </a:spcBef>
            </a:pPr>
            <a:r>
              <a:rPr lang="en-US" sz="1600" dirty="0"/>
              <a:t>	</a:t>
            </a:r>
          </a:p>
          <a:p>
            <a:pPr marL="457200" indent="-457200">
              <a:buFont typeface="Arial" panose="020B0604020202020204" pitchFamily="34" charset="0"/>
              <a:buChar char="•"/>
            </a:pPr>
            <a:endParaRPr lang="en-US" dirty="0"/>
          </a:p>
        </p:txBody>
      </p:sp>
      <p:sp>
        <p:nvSpPr>
          <p:cNvPr id="30" name="TextBox 29">
            <a:extLst>
              <a:ext uri="{FF2B5EF4-FFF2-40B4-BE49-F238E27FC236}">
                <a16:creationId xmlns:a16="http://schemas.microsoft.com/office/drawing/2014/main" id="{A0156CC8-2B2E-76D9-F0AB-ED9B5FE41D55}"/>
              </a:ext>
            </a:extLst>
          </p:cNvPr>
          <p:cNvSpPr txBox="1"/>
          <p:nvPr/>
        </p:nvSpPr>
        <p:spPr>
          <a:xfrm>
            <a:off x="8309071" y="2387627"/>
            <a:ext cx="819455" cy="246221"/>
          </a:xfrm>
          <a:prstGeom prst="rect">
            <a:avLst/>
          </a:prstGeom>
          <a:noFill/>
        </p:spPr>
        <p:txBody>
          <a:bodyPr wrap="none" rtlCol="0">
            <a:spAutoFit/>
          </a:bodyPr>
          <a:lstStyle/>
          <a:p>
            <a:r>
              <a:rPr lang="en-NL" sz="1000" dirty="0">
                <a:solidFill>
                  <a:srgbClr val="00B0F0"/>
                </a:solidFill>
                <a:latin typeface="Consolas" panose="020B0609020204030204" pitchFamily="49" charset="0"/>
                <a:cs typeface="Consolas" panose="020B0609020204030204" pitchFamily="49" charset="0"/>
              </a:rPr>
              <a:t>EDGE_</a:t>
            </a:r>
            <a:r>
              <a:rPr lang="en-US" sz="1000" dirty="0">
                <a:solidFill>
                  <a:srgbClr val="00B0F0"/>
                </a:solidFill>
                <a:latin typeface="Consolas" panose="020B0609020204030204" pitchFamily="49" charset="0"/>
                <a:cs typeface="Consolas" panose="020B0609020204030204" pitchFamily="49" charset="0"/>
              </a:rPr>
              <a:t>INE</a:t>
            </a:r>
            <a:r>
              <a:rPr lang="en-NL" sz="1000" dirty="0">
                <a:solidFill>
                  <a:srgbClr val="00B0F0"/>
                </a:solidFill>
                <a:latin typeface="Consolas" panose="020B0609020204030204" pitchFamily="49" charset="0"/>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8359318" y="3930447"/>
            <a:ext cx="678391" cy="246221"/>
          </a:xfrm>
          <a:prstGeom prst="rect">
            <a:avLst/>
          </a:prstGeom>
          <a:noFill/>
        </p:spPr>
        <p:txBody>
          <a:bodyPr wrap="none" rtlCol="0">
            <a:spAutoFit/>
          </a:bodyPr>
          <a:lstStyle/>
          <a:p>
            <a:r>
              <a:rPr lang="en-NL" sz="1000" dirty="0">
                <a:solidFill>
                  <a:srgbClr val="00B0F0"/>
                </a:solidFill>
                <a:latin typeface="Consolas" panose="020B0609020204030204" pitchFamily="49" charset="0"/>
                <a:cs typeface="Consolas" panose="020B0609020204030204" pitchFamily="49" charset="0"/>
              </a:rPr>
              <a:t>H1_</a:t>
            </a:r>
            <a:r>
              <a:rPr lang="en-US" sz="1000" dirty="0">
                <a:solidFill>
                  <a:srgbClr val="00B0F0"/>
                </a:solidFill>
                <a:latin typeface="Consolas" panose="020B0609020204030204" pitchFamily="49" charset="0"/>
                <a:cs typeface="Consolas" panose="020B0609020204030204" pitchFamily="49" charset="0"/>
              </a:rPr>
              <a:t>INET</a:t>
            </a:r>
            <a:endParaRPr lang="en-NL" sz="1000" dirty="0">
              <a:solidFill>
                <a:srgbClr val="00B0F0"/>
              </a:solidFill>
              <a:latin typeface="Consolas" panose="020B0609020204030204" pitchFamily="49" charset="0"/>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8698514" y="2633848"/>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9058373" y="3947570"/>
            <a:ext cx="678391" cy="246221"/>
          </a:xfrm>
          <a:prstGeom prst="rect">
            <a:avLst/>
          </a:prstGeom>
          <a:noFill/>
        </p:spPr>
        <p:txBody>
          <a:bodyPr wrap="none" rtlCol="0">
            <a:spAutoFit/>
          </a:bodyPr>
          <a:lstStyle/>
          <a:p>
            <a:r>
              <a:rPr lang="en-NL" sz="1000" dirty="0">
                <a:solidFill>
                  <a:srgbClr val="00B050"/>
                </a:solidFill>
                <a:latin typeface="Consolas" panose="020B0609020204030204" pitchFamily="49" charset="0"/>
                <a:cs typeface="Consolas" panose="020B0609020204030204" pitchFamily="49" charset="0"/>
              </a:rPr>
              <a:t>H1_</a:t>
            </a:r>
            <a:r>
              <a:rPr lang="en-US" sz="1000" dirty="0">
                <a:solidFill>
                  <a:srgbClr val="00B050"/>
                </a:solidFill>
                <a:latin typeface="Consolas" panose="020B0609020204030204" pitchFamily="49" charset="0"/>
                <a:cs typeface="Consolas" panose="020B0609020204030204" pitchFamily="49" charset="0"/>
              </a:rPr>
              <a:t>MPLS</a:t>
            </a:r>
            <a:endParaRPr lang="en-NL" sz="1000" dirty="0">
              <a:solidFill>
                <a:srgbClr val="00B050"/>
              </a:solidFill>
              <a:latin typeface="Consolas" panose="020B0609020204030204" pitchFamily="49" charset="0"/>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8996048" y="2391850"/>
            <a:ext cx="819455" cy="246221"/>
          </a:xfrm>
          <a:prstGeom prst="rect">
            <a:avLst/>
          </a:prstGeom>
          <a:noFill/>
        </p:spPr>
        <p:txBody>
          <a:bodyPr wrap="none" rtlCol="0">
            <a:spAutoFit/>
          </a:bodyPr>
          <a:lstStyle/>
          <a:p>
            <a:r>
              <a:rPr lang="en-NL" sz="1000" dirty="0">
                <a:solidFill>
                  <a:srgbClr val="00B050"/>
                </a:solidFill>
                <a:latin typeface="Consolas" panose="020B0609020204030204" pitchFamily="49" charset="0"/>
                <a:cs typeface="Consolas" panose="020B0609020204030204" pitchFamily="49" charset="0"/>
              </a:rPr>
              <a:t>EDGE_</a:t>
            </a:r>
            <a:r>
              <a:rPr lang="en-US" sz="1000" dirty="0">
                <a:solidFill>
                  <a:srgbClr val="00B050"/>
                </a:solidFill>
                <a:latin typeface="Consolas" panose="020B0609020204030204" pitchFamily="49" charset="0"/>
                <a:cs typeface="Consolas" panose="020B0609020204030204" pitchFamily="49" charset="0"/>
              </a:rPr>
              <a:t>MPLS</a:t>
            </a:r>
            <a:endParaRPr lang="en-NL" sz="1000" dirty="0">
              <a:solidFill>
                <a:srgbClr val="00B050"/>
              </a:solidFill>
              <a:latin typeface="Consolas" panose="020B0609020204030204" pitchFamily="49" charset="0"/>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9397569" y="2638071"/>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8170556"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chemeClr val="tx1">
                    <a:lumMod val="50000"/>
                    <a:lumOff val="50000"/>
                  </a:schemeClr>
                </a:solidFill>
                <a:latin typeface="Consolas" panose="020B0609020204030204" pitchFamily="49" charset="0"/>
                <a:cs typeface="Consolas" panose="020B0609020204030204" pitchFamily="49" charset="0"/>
              </a:rPr>
              <a:t>LA</a:t>
            </a:r>
            <a:r>
              <a:rPr lang="en-US" sz="1200" dirty="0">
                <a:solidFill>
                  <a:schemeClr val="tx1">
                    <a:lumMod val="50000"/>
                    <a:lumOff val="50000"/>
                  </a:schemeClr>
                </a:solidFill>
                <a:latin typeface="Consolas" panose="020B0609020204030204" pitchFamily="49" charset="0"/>
                <a:cs typeface="Consolas" panose="020B0609020204030204" pitchFamily="49" charset="0"/>
              </a:rPr>
              <a:t>N Branch1</a:t>
            </a:r>
            <a:endParaRPr lang="en-NL" sz="1200" dirty="0">
              <a:solidFill>
                <a:schemeClr val="tx1">
                  <a:lumMod val="50000"/>
                  <a:lumOff val="50000"/>
                </a:schemeClr>
              </a:solidFill>
              <a:latin typeface="Consolas" panose="020B0609020204030204" pitchFamily="49" charset="0"/>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9070757"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8169370" y="1875397"/>
            <a:ext cx="609462" cy="461665"/>
          </a:xfrm>
          <a:prstGeom prst="rect">
            <a:avLst/>
          </a:prstGeom>
          <a:noFill/>
        </p:spPr>
        <p:txBody>
          <a:bodyPr wrap="none" rtlCol="0">
            <a:spAutoFit/>
          </a:bodyPr>
          <a:lstStyle/>
          <a:p>
            <a:pPr algn="ctr"/>
            <a:r>
              <a:rPr lang="en-US" sz="1200" dirty="0">
                <a:solidFill>
                  <a:schemeClr val="tx1">
                    <a:lumMod val="65000"/>
                    <a:lumOff val="35000"/>
                  </a:schemeClr>
                </a:solidFill>
                <a:latin typeface="Consolas" panose="020B0609020204030204" pitchFamily="49" charset="0"/>
                <a:cs typeface="Consolas" panose="020B0609020204030204" pitchFamily="49" charset="0"/>
              </a:rPr>
              <a:t>DC</a:t>
            </a:r>
            <a:endParaRPr lang="en-NL" sz="1200" dirty="0">
              <a:solidFill>
                <a:schemeClr val="tx1">
                  <a:lumMod val="65000"/>
                  <a:lumOff val="35000"/>
                </a:schemeClr>
              </a:solidFill>
              <a:latin typeface="Consolas" panose="020B0609020204030204" pitchFamily="49" charset="0"/>
              <a:cs typeface="Consolas" panose="020B0609020204030204" pitchFamily="49" charset="0"/>
            </a:endParaRPr>
          </a:p>
          <a:p>
            <a:pPr algn="ctr"/>
            <a:r>
              <a:rPr lang="en-NL" sz="1200" dirty="0">
                <a:solidFill>
                  <a:schemeClr val="tx1">
                    <a:lumMod val="65000"/>
                    <a:lumOff val="35000"/>
                  </a:schemeClr>
                </a:solidFill>
                <a:latin typeface="Consolas" panose="020B0609020204030204" pitchFamily="49" charset="0"/>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8027610" y="4300375"/>
            <a:ext cx="779381" cy="276999"/>
          </a:xfrm>
          <a:prstGeom prst="rect">
            <a:avLst/>
          </a:prstGeom>
          <a:noFill/>
        </p:spPr>
        <p:txBody>
          <a:bodyPr wrap="none" rtlCol="0">
            <a:spAutoFit/>
          </a:bodyPr>
          <a:lstStyle/>
          <a:p>
            <a:pPr algn="ctr"/>
            <a:r>
              <a:rPr lang="en-US" sz="1200" dirty="0">
                <a:solidFill>
                  <a:schemeClr val="tx1">
                    <a:lumMod val="65000"/>
                    <a:lumOff val="35000"/>
                  </a:schemeClr>
                </a:solidFill>
                <a:latin typeface="Consolas" panose="020B0609020204030204" pitchFamily="49" charset="0"/>
                <a:cs typeface="Consolas" panose="020B0609020204030204" pitchFamily="49" charset="0"/>
              </a:rPr>
              <a:t>Branch1</a:t>
            </a:r>
            <a:endParaRPr lang="en-NL" sz="1200" dirty="0">
              <a:solidFill>
                <a:schemeClr val="tx1">
                  <a:lumMod val="65000"/>
                  <a:lumOff val="35000"/>
                </a:schemeClr>
              </a:solidFill>
              <a:latin typeface="Consolas" panose="020B0609020204030204" pitchFamily="49" charset="0"/>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8720785"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3262" y="1767764"/>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8137508" y="12186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lumOff val="50000"/>
                  </a:schemeClr>
                </a:solidFill>
                <a:latin typeface="Consolas" panose="020B0609020204030204" pitchFamily="49" charset="0"/>
                <a:cs typeface="Consolas" panose="020B0609020204030204" pitchFamily="49" charset="0"/>
              </a:rPr>
              <a:t>DC</a:t>
            </a:r>
            <a:endParaRPr lang="en-NL" sz="1200" dirty="0">
              <a:solidFill>
                <a:schemeClr val="tx1">
                  <a:lumMod val="50000"/>
                  <a:lumOff val="50000"/>
                </a:schemeClr>
              </a:solidFill>
              <a:latin typeface="Consolas" panose="020B0609020204030204" pitchFamily="49" charset="0"/>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9028812" y="1736646"/>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6CB2A74-3181-783D-1BA7-E67993BFA00F}"/>
              </a:ext>
            </a:extLst>
          </p:cNvPr>
          <p:cNvSpPr/>
          <p:nvPr/>
        </p:nvSpPr>
        <p:spPr>
          <a:xfrm>
            <a:off x="10229682"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chemeClr val="tx1">
                    <a:lumMod val="50000"/>
                    <a:lumOff val="50000"/>
                  </a:schemeClr>
                </a:solidFill>
                <a:latin typeface="Consolas" panose="020B0609020204030204" pitchFamily="49" charset="0"/>
                <a:cs typeface="Consolas" panose="020B0609020204030204" pitchFamily="49" charset="0"/>
              </a:rPr>
              <a:t>LA</a:t>
            </a:r>
            <a:r>
              <a:rPr lang="en-US" sz="1200" dirty="0">
                <a:solidFill>
                  <a:schemeClr val="tx1">
                    <a:lumMod val="50000"/>
                    <a:lumOff val="50000"/>
                  </a:schemeClr>
                </a:solidFill>
                <a:latin typeface="Consolas" panose="020B0609020204030204" pitchFamily="49" charset="0"/>
                <a:cs typeface="Consolas" panose="020B0609020204030204" pitchFamily="49" charset="0"/>
              </a:rPr>
              <a:t>N Branch2</a:t>
            </a:r>
            <a:endParaRPr lang="en-NL" sz="1200" dirty="0">
              <a:solidFill>
                <a:schemeClr val="tx1">
                  <a:lumMod val="50000"/>
                  <a:lumOff val="50000"/>
                </a:schemeClr>
              </a:solidFill>
              <a:latin typeface="Consolas" panose="020B0609020204030204" pitchFamily="49" charset="0"/>
              <a:cs typeface="Consolas" panose="020B0609020204030204" pitchFamily="49" charset="0"/>
            </a:endParaRPr>
          </a:p>
        </p:txBody>
      </p:sp>
      <p:cxnSp>
        <p:nvCxnSpPr>
          <p:cNvPr id="56" name="Straight Connector 55">
            <a:extLst>
              <a:ext uri="{FF2B5EF4-FFF2-40B4-BE49-F238E27FC236}">
                <a16:creationId xmlns:a16="http://schemas.microsoft.com/office/drawing/2014/main" id="{0394C98D-32F7-562E-F22E-029C760905B7}"/>
              </a:ext>
            </a:extLst>
          </p:cNvPr>
          <p:cNvCxnSpPr>
            <a:cxnSpLocks/>
            <a:endCxn id="55" idx="0"/>
          </p:cNvCxnSpPr>
          <p:nvPr/>
        </p:nvCxnSpPr>
        <p:spPr>
          <a:xfrm>
            <a:off x="11129883"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9B02891-0252-973B-6C47-14D4816F36BC}"/>
              </a:ext>
            </a:extLst>
          </p:cNvPr>
          <p:cNvSpPr txBox="1"/>
          <p:nvPr/>
        </p:nvSpPr>
        <p:spPr>
          <a:xfrm>
            <a:off x="10086736" y="4300375"/>
            <a:ext cx="779380" cy="276999"/>
          </a:xfrm>
          <a:prstGeom prst="rect">
            <a:avLst/>
          </a:prstGeom>
          <a:noFill/>
        </p:spPr>
        <p:txBody>
          <a:bodyPr wrap="none" rtlCol="0">
            <a:spAutoFit/>
          </a:bodyPr>
          <a:lstStyle/>
          <a:p>
            <a:pPr algn="ctr"/>
            <a:r>
              <a:rPr lang="en-US" sz="1200" dirty="0">
                <a:solidFill>
                  <a:schemeClr val="tx1">
                    <a:lumMod val="65000"/>
                    <a:lumOff val="35000"/>
                  </a:schemeClr>
                </a:solidFill>
                <a:latin typeface="Consolas" panose="020B0609020204030204" pitchFamily="49" charset="0"/>
                <a:cs typeface="Consolas" panose="020B0609020204030204" pitchFamily="49" charset="0"/>
              </a:rPr>
              <a:t>Branch2</a:t>
            </a:r>
            <a:endParaRPr lang="en-NL" sz="1200" dirty="0">
              <a:solidFill>
                <a:schemeClr val="tx1">
                  <a:lumMod val="65000"/>
                  <a:lumOff val="35000"/>
                </a:schemeClr>
              </a:solidFill>
              <a:latin typeface="Consolas" panose="020B0609020204030204" pitchFamily="49" charset="0"/>
              <a:cs typeface="Consolas" panose="020B0609020204030204" pitchFamily="49" charset="0"/>
            </a:endParaRPr>
          </a:p>
        </p:txBody>
      </p:sp>
      <p:pic>
        <p:nvPicPr>
          <p:cNvPr id="58" name="Picture 93">
            <a:extLst>
              <a:ext uri="{FF2B5EF4-FFF2-40B4-BE49-F238E27FC236}">
                <a16:creationId xmlns:a16="http://schemas.microsoft.com/office/drawing/2014/main" id="{A3975830-75E7-F779-ADC4-1B3C289FD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779911"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TextBox 58">
            <a:extLst>
              <a:ext uri="{FF2B5EF4-FFF2-40B4-BE49-F238E27FC236}">
                <a16:creationId xmlns:a16="http://schemas.microsoft.com/office/drawing/2014/main" id="{BDD781F4-42BE-FF4F-F370-E8A27191CCD4}"/>
              </a:ext>
            </a:extLst>
          </p:cNvPr>
          <p:cNvSpPr txBox="1"/>
          <p:nvPr/>
        </p:nvSpPr>
        <p:spPr>
          <a:xfrm>
            <a:off x="10396627" y="4013532"/>
            <a:ext cx="678391" cy="246221"/>
          </a:xfrm>
          <a:prstGeom prst="rect">
            <a:avLst/>
          </a:prstGeom>
          <a:noFill/>
        </p:spPr>
        <p:txBody>
          <a:bodyPr wrap="none" rtlCol="0">
            <a:spAutoFit/>
          </a:bodyPr>
          <a:lstStyle/>
          <a:p>
            <a:r>
              <a:rPr lang="en-NL" sz="1000" dirty="0">
                <a:solidFill>
                  <a:srgbClr val="00B0F0"/>
                </a:solidFill>
                <a:latin typeface="Consolas" panose="020B0609020204030204" pitchFamily="49" charset="0"/>
                <a:cs typeface="Consolas" panose="020B0609020204030204" pitchFamily="49" charset="0"/>
              </a:rPr>
              <a:t>H1_</a:t>
            </a:r>
            <a:r>
              <a:rPr lang="en-US" sz="1000" dirty="0">
                <a:solidFill>
                  <a:srgbClr val="00B0F0"/>
                </a:solidFill>
                <a:latin typeface="Consolas" panose="020B0609020204030204" pitchFamily="49" charset="0"/>
                <a:cs typeface="Consolas" panose="020B0609020204030204" pitchFamily="49" charset="0"/>
              </a:rPr>
              <a:t>INET</a:t>
            </a:r>
            <a:endParaRPr lang="en-NL" sz="1000" dirty="0">
              <a:solidFill>
                <a:srgbClr val="00B0F0"/>
              </a:solidFill>
              <a:latin typeface="Consolas" panose="020B0609020204030204" pitchFamily="49" charset="0"/>
              <a:cs typeface="Consolas" panose="020B0609020204030204" pitchFamily="49" charset="0"/>
            </a:endParaRPr>
          </a:p>
        </p:txBody>
      </p:sp>
      <p:cxnSp>
        <p:nvCxnSpPr>
          <p:cNvPr id="60" name="Straight Connector 59">
            <a:extLst>
              <a:ext uri="{FF2B5EF4-FFF2-40B4-BE49-F238E27FC236}">
                <a16:creationId xmlns:a16="http://schemas.microsoft.com/office/drawing/2014/main" id="{B0763334-6D9C-BFE2-0FC4-51DA40243918}"/>
              </a:ext>
            </a:extLst>
          </p:cNvPr>
          <p:cNvCxnSpPr>
            <a:cxnSpLocks/>
            <a:stCxn id="59" idx="0"/>
            <a:endCxn id="30" idx="2"/>
          </p:cNvCxnSpPr>
          <p:nvPr/>
        </p:nvCxnSpPr>
        <p:spPr>
          <a:xfrm flipH="1" flipV="1">
            <a:off x="8718799" y="2633848"/>
            <a:ext cx="2017024" cy="1379684"/>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618083-E850-21AB-7BD7-270A40CA56DE}"/>
              </a:ext>
            </a:extLst>
          </p:cNvPr>
          <p:cNvSpPr txBox="1"/>
          <p:nvPr/>
        </p:nvSpPr>
        <p:spPr>
          <a:xfrm>
            <a:off x="11095682" y="4030655"/>
            <a:ext cx="678391" cy="246221"/>
          </a:xfrm>
          <a:prstGeom prst="rect">
            <a:avLst/>
          </a:prstGeom>
          <a:noFill/>
        </p:spPr>
        <p:txBody>
          <a:bodyPr wrap="none" rtlCol="0">
            <a:spAutoFit/>
          </a:bodyPr>
          <a:lstStyle/>
          <a:p>
            <a:r>
              <a:rPr lang="en-NL" sz="1000" dirty="0">
                <a:solidFill>
                  <a:srgbClr val="00B050"/>
                </a:solidFill>
                <a:latin typeface="Consolas" panose="020B0609020204030204" pitchFamily="49" charset="0"/>
                <a:cs typeface="Consolas" panose="020B0609020204030204" pitchFamily="49" charset="0"/>
              </a:rPr>
              <a:t>H1_</a:t>
            </a:r>
            <a:r>
              <a:rPr lang="en-US" sz="1000" dirty="0">
                <a:solidFill>
                  <a:srgbClr val="00B050"/>
                </a:solidFill>
                <a:latin typeface="Consolas" panose="020B0609020204030204" pitchFamily="49" charset="0"/>
                <a:cs typeface="Consolas" panose="020B0609020204030204" pitchFamily="49" charset="0"/>
              </a:rPr>
              <a:t>MPLS</a:t>
            </a:r>
            <a:endParaRPr lang="en-NL" sz="1000" dirty="0">
              <a:solidFill>
                <a:srgbClr val="00B050"/>
              </a:solidFill>
              <a:latin typeface="Consolas" panose="020B0609020204030204" pitchFamily="49" charset="0"/>
              <a:cs typeface="Consolas" panose="020B0609020204030204" pitchFamily="49" charset="0"/>
            </a:endParaRPr>
          </a:p>
        </p:txBody>
      </p:sp>
      <p:cxnSp>
        <p:nvCxnSpPr>
          <p:cNvPr id="62" name="Straight Connector 61">
            <a:extLst>
              <a:ext uri="{FF2B5EF4-FFF2-40B4-BE49-F238E27FC236}">
                <a16:creationId xmlns:a16="http://schemas.microsoft.com/office/drawing/2014/main" id="{3871FBBB-635E-8888-6469-269CC103BF67}"/>
              </a:ext>
            </a:extLst>
          </p:cNvPr>
          <p:cNvCxnSpPr>
            <a:cxnSpLocks/>
            <a:stCxn id="61" idx="0"/>
            <a:endCxn id="40" idx="2"/>
          </p:cNvCxnSpPr>
          <p:nvPr/>
        </p:nvCxnSpPr>
        <p:spPr>
          <a:xfrm flipH="1" flipV="1">
            <a:off x="9405776" y="2638071"/>
            <a:ext cx="2029102" cy="1392584"/>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AE1856-E63A-16E0-62D6-15A30F29F746}"/>
              </a:ext>
            </a:extLst>
          </p:cNvPr>
          <p:cNvSpPr txBox="1"/>
          <p:nvPr/>
        </p:nvSpPr>
        <p:spPr>
          <a:xfrm>
            <a:off x="8221323" y="3411422"/>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36" name="TextBox 35">
            <a:extLst>
              <a:ext uri="{FF2B5EF4-FFF2-40B4-BE49-F238E27FC236}">
                <a16:creationId xmlns:a16="http://schemas.microsoft.com/office/drawing/2014/main" id="{D28EBBA6-BB9A-94E2-82E8-42FAB7F36509}"/>
              </a:ext>
            </a:extLst>
          </p:cNvPr>
          <p:cNvSpPr txBox="1"/>
          <p:nvPr/>
        </p:nvSpPr>
        <p:spPr>
          <a:xfrm>
            <a:off x="8920094" y="3415645"/>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37" name="TextBox 36">
            <a:extLst>
              <a:ext uri="{FF2B5EF4-FFF2-40B4-BE49-F238E27FC236}">
                <a16:creationId xmlns:a16="http://schemas.microsoft.com/office/drawing/2014/main" id="{06E006DA-A00A-ED43-53FE-65929EA9D4ED}"/>
              </a:ext>
            </a:extLst>
          </p:cNvPr>
          <p:cNvSpPr txBox="1"/>
          <p:nvPr/>
        </p:nvSpPr>
        <p:spPr>
          <a:xfrm rot="18423398">
            <a:off x="9984821" y="3654131"/>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38" name="TextBox 37">
            <a:extLst>
              <a:ext uri="{FF2B5EF4-FFF2-40B4-BE49-F238E27FC236}">
                <a16:creationId xmlns:a16="http://schemas.microsoft.com/office/drawing/2014/main" id="{16A929B7-CE91-C499-2982-9264B545C74D}"/>
              </a:ext>
            </a:extLst>
          </p:cNvPr>
          <p:cNvSpPr txBox="1"/>
          <p:nvPr/>
        </p:nvSpPr>
        <p:spPr>
          <a:xfrm rot="18423398">
            <a:off x="10371779" y="3157354"/>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52" name="Text Placeholder 5">
            <a:extLst>
              <a:ext uri="{FF2B5EF4-FFF2-40B4-BE49-F238E27FC236}">
                <a16:creationId xmlns:a16="http://schemas.microsoft.com/office/drawing/2014/main" id="{8A5D4464-DE3C-90FB-C24F-7FA3CBAB3C3F}"/>
              </a:ext>
            </a:extLst>
          </p:cNvPr>
          <p:cNvSpPr>
            <a:spLocks noGrp="1"/>
          </p:cNvSpPr>
          <p:nvPr>
            <p:ph type="body" sz="quarter" idx="15"/>
          </p:nvPr>
        </p:nvSpPr>
        <p:spPr>
          <a:xfrm>
            <a:off x="269986" y="914399"/>
            <a:ext cx="10972800" cy="457200"/>
          </a:xfrm>
        </p:spPr>
        <p:txBody>
          <a:bodyPr/>
          <a:lstStyle/>
          <a:p>
            <a:r>
              <a:rPr lang="en-US" dirty="0"/>
              <a:t>With SLA health-checks (FortiOS 7.2.1+)</a:t>
            </a:r>
          </a:p>
        </p:txBody>
      </p:sp>
      <p:sp>
        <p:nvSpPr>
          <p:cNvPr id="63" name="Title 4">
            <a:extLst>
              <a:ext uri="{FF2B5EF4-FFF2-40B4-BE49-F238E27FC236}">
                <a16:creationId xmlns:a16="http://schemas.microsoft.com/office/drawing/2014/main" id="{8A35F7CD-5158-F436-2F32-C43955D67DDC}"/>
              </a:ext>
            </a:extLst>
          </p:cNvPr>
          <p:cNvSpPr>
            <a:spLocks noGrp="1"/>
          </p:cNvSpPr>
          <p:nvPr>
            <p:ph type="title"/>
          </p:nvPr>
        </p:nvSpPr>
        <p:spPr>
          <a:xfrm>
            <a:off x="269986" y="176071"/>
            <a:ext cx="10972800" cy="640080"/>
          </a:xfrm>
        </p:spPr>
        <p:txBody>
          <a:bodyPr/>
          <a:lstStyle/>
          <a:p>
            <a:r>
              <a:rPr lang="en-US" dirty="0"/>
              <a:t>Signaling SLA to the Hub</a:t>
            </a:r>
          </a:p>
        </p:txBody>
      </p:sp>
      <p:sp>
        <p:nvSpPr>
          <p:cNvPr id="2" name="TextBox 1">
            <a:extLst>
              <a:ext uri="{FF2B5EF4-FFF2-40B4-BE49-F238E27FC236}">
                <a16:creationId xmlns:a16="http://schemas.microsoft.com/office/drawing/2014/main" id="{2309BB1F-4832-5A7B-75CE-62370C2BE269}"/>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ON LOOPBACK</a:t>
            </a:r>
          </a:p>
          <a:p>
            <a:r>
              <a:rPr lang="en-US" b="1" dirty="0">
                <a:solidFill>
                  <a:srgbClr val="FF0000"/>
                </a:solidFill>
              </a:rPr>
              <a:t>SD-WAN with remote-</a:t>
            </a:r>
            <a:r>
              <a:rPr lang="en-US" b="1" dirty="0" err="1">
                <a:solidFill>
                  <a:srgbClr val="FF0000"/>
                </a:solidFill>
              </a:rPr>
              <a:t>sla</a:t>
            </a:r>
            <a:endParaRPr lang="en-US" b="1" dirty="0">
              <a:solidFill>
                <a:srgbClr val="FF0000"/>
              </a:solidFill>
            </a:endParaRPr>
          </a:p>
        </p:txBody>
      </p:sp>
    </p:spTree>
    <p:extLst>
      <p:ext uri="{BB962C8B-B14F-4D97-AF65-F5344CB8AC3E}">
        <p14:creationId xmlns:p14="http://schemas.microsoft.com/office/powerpoint/2010/main" val="90256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F5BFF12-D1C7-4948-7F07-99F7DF235EF5}"/>
              </a:ext>
            </a:extLst>
          </p:cNvPr>
          <p:cNvSpPr/>
          <p:nvPr/>
        </p:nvSpPr>
        <p:spPr>
          <a:xfrm>
            <a:off x="8027610" y="3947570"/>
            <a:ext cx="4056281" cy="152260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FD3CE0C6-E77F-DA32-3650-E599A0B368D2}"/>
              </a:ext>
            </a:extLst>
          </p:cNvPr>
          <p:cNvSpPr>
            <a:spLocks noGrp="1"/>
          </p:cNvSpPr>
          <p:nvPr>
            <p:ph type="body" sz="quarter" idx="15"/>
          </p:nvPr>
        </p:nvSpPr>
        <p:spPr/>
        <p:txBody>
          <a:bodyPr/>
          <a:lstStyle/>
          <a:p>
            <a:r>
              <a:rPr lang="en-US" dirty="0"/>
              <a:t>With SLA health-checks (FortiOS 7.2.1+)</a:t>
            </a:r>
            <a:endParaRPr lang="en-US" dirty="0">
              <a:solidFill>
                <a:srgbClr val="C00000"/>
              </a:solidFill>
            </a:endParaRPr>
          </a:p>
        </p:txBody>
      </p:sp>
      <p:sp>
        <p:nvSpPr>
          <p:cNvPr id="5" name="Title 4">
            <a:extLst>
              <a:ext uri="{FF2B5EF4-FFF2-40B4-BE49-F238E27FC236}">
                <a16:creationId xmlns:a16="http://schemas.microsoft.com/office/drawing/2014/main" id="{D216A764-A171-39A6-8136-D16A6F70CD42}"/>
              </a:ext>
            </a:extLst>
          </p:cNvPr>
          <p:cNvSpPr>
            <a:spLocks noGrp="1"/>
          </p:cNvSpPr>
          <p:nvPr>
            <p:ph type="title"/>
          </p:nvPr>
        </p:nvSpPr>
        <p:spPr/>
        <p:txBody>
          <a:bodyPr/>
          <a:lstStyle/>
          <a:p>
            <a:r>
              <a:rPr lang="en-US" dirty="0"/>
              <a:t>Signaling SLA to the Hub</a:t>
            </a:r>
          </a:p>
        </p:txBody>
      </p:sp>
      <p:sp>
        <p:nvSpPr>
          <p:cNvPr id="30" name="TextBox 29">
            <a:extLst>
              <a:ext uri="{FF2B5EF4-FFF2-40B4-BE49-F238E27FC236}">
                <a16:creationId xmlns:a16="http://schemas.microsoft.com/office/drawing/2014/main" id="{A0156CC8-2B2E-76D9-F0AB-ED9B5FE41D55}"/>
              </a:ext>
            </a:extLst>
          </p:cNvPr>
          <p:cNvSpPr txBox="1"/>
          <p:nvPr/>
        </p:nvSpPr>
        <p:spPr>
          <a:xfrm>
            <a:off x="8309071" y="2387627"/>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31" name="TextBox 30">
            <a:extLst>
              <a:ext uri="{FF2B5EF4-FFF2-40B4-BE49-F238E27FC236}">
                <a16:creationId xmlns:a16="http://schemas.microsoft.com/office/drawing/2014/main" id="{74392F3B-BF8A-A4AD-3C51-68F5B5B26060}"/>
              </a:ext>
            </a:extLst>
          </p:cNvPr>
          <p:cNvSpPr txBox="1"/>
          <p:nvPr/>
        </p:nvSpPr>
        <p:spPr>
          <a:xfrm>
            <a:off x="8359318" y="3930447"/>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32" name="Straight Connector 31">
            <a:extLst>
              <a:ext uri="{FF2B5EF4-FFF2-40B4-BE49-F238E27FC236}">
                <a16:creationId xmlns:a16="http://schemas.microsoft.com/office/drawing/2014/main" id="{34EFA61F-2D08-5A0F-5959-6C4B4A99E5E4}"/>
              </a:ext>
            </a:extLst>
          </p:cNvPr>
          <p:cNvCxnSpPr>
            <a:stCxn id="31" idx="0"/>
            <a:endCxn id="30" idx="2"/>
          </p:cNvCxnSpPr>
          <p:nvPr/>
        </p:nvCxnSpPr>
        <p:spPr>
          <a:xfrm flipV="1">
            <a:off x="8698514" y="2633848"/>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738A53-3541-BA2C-684F-FEECD7EE2050}"/>
              </a:ext>
            </a:extLst>
          </p:cNvPr>
          <p:cNvSpPr txBox="1"/>
          <p:nvPr/>
        </p:nvSpPr>
        <p:spPr>
          <a:xfrm>
            <a:off x="9058373" y="3947570"/>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40" name="TextBox 39">
            <a:extLst>
              <a:ext uri="{FF2B5EF4-FFF2-40B4-BE49-F238E27FC236}">
                <a16:creationId xmlns:a16="http://schemas.microsoft.com/office/drawing/2014/main" id="{99F70D4E-D0A0-34B1-05CB-5C7529DF3010}"/>
              </a:ext>
            </a:extLst>
          </p:cNvPr>
          <p:cNvSpPr txBox="1"/>
          <p:nvPr/>
        </p:nvSpPr>
        <p:spPr>
          <a:xfrm>
            <a:off x="8996048" y="2391850"/>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41" name="Straight Connector 40">
            <a:extLst>
              <a:ext uri="{FF2B5EF4-FFF2-40B4-BE49-F238E27FC236}">
                <a16:creationId xmlns:a16="http://schemas.microsoft.com/office/drawing/2014/main" id="{2460AD98-D568-125D-1C57-2FA3158EE02E}"/>
              </a:ext>
            </a:extLst>
          </p:cNvPr>
          <p:cNvCxnSpPr>
            <a:stCxn id="35" idx="0"/>
            <a:endCxn id="40" idx="2"/>
          </p:cNvCxnSpPr>
          <p:nvPr/>
        </p:nvCxnSpPr>
        <p:spPr>
          <a:xfrm flipV="1">
            <a:off x="9397569" y="2638071"/>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3312583-CDEE-E394-75CC-8BD0CA8DEDE6}"/>
              </a:ext>
            </a:extLst>
          </p:cNvPr>
          <p:cNvSpPr/>
          <p:nvPr/>
        </p:nvSpPr>
        <p:spPr>
          <a:xfrm>
            <a:off x="8170556"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3" name="Straight Connector 42">
            <a:extLst>
              <a:ext uri="{FF2B5EF4-FFF2-40B4-BE49-F238E27FC236}">
                <a16:creationId xmlns:a16="http://schemas.microsoft.com/office/drawing/2014/main" id="{22B6BBD9-AA5D-BC0A-3644-4D507CA5EE93}"/>
              </a:ext>
            </a:extLst>
          </p:cNvPr>
          <p:cNvCxnSpPr>
            <a:cxnSpLocks/>
            <a:endCxn id="42" idx="0"/>
          </p:cNvCxnSpPr>
          <p:nvPr/>
        </p:nvCxnSpPr>
        <p:spPr>
          <a:xfrm>
            <a:off x="9070757"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86B0F77-D55C-15E2-430B-9B3203E20945}"/>
              </a:ext>
            </a:extLst>
          </p:cNvPr>
          <p:cNvSpPr txBox="1"/>
          <p:nvPr/>
        </p:nvSpPr>
        <p:spPr>
          <a:xfrm>
            <a:off x="8169370" y="1875397"/>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45" name="TextBox 44">
            <a:extLst>
              <a:ext uri="{FF2B5EF4-FFF2-40B4-BE49-F238E27FC236}">
                <a16:creationId xmlns:a16="http://schemas.microsoft.com/office/drawing/2014/main" id="{C615B6F6-E2D1-E942-104C-D4F841267D46}"/>
              </a:ext>
            </a:extLst>
          </p:cNvPr>
          <p:cNvSpPr txBox="1"/>
          <p:nvPr/>
        </p:nvSpPr>
        <p:spPr>
          <a:xfrm>
            <a:off x="8027610" y="4300375"/>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46" name="Picture 93">
            <a:extLst>
              <a:ext uri="{FF2B5EF4-FFF2-40B4-BE49-F238E27FC236}">
                <a16:creationId xmlns:a16="http://schemas.microsoft.com/office/drawing/2014/main" id="{B6785320-A76A-D539-2C72-F62A96CC4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8720785"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A40BE485-F4DF-4E28-DA32-A32F61A5F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3262" y="1767764"/>
            <a:ext cx="676933" cy="676933"/>
          </a:xfrm>
          <a:prstGeom prst="rect">
            <a:avLst/>
          </a:prstGeom>
        </p:spPr>
      </p:pic>
      <p:sp>
        <p:nvSpPr>
          <p:cNvPr id="53" name="Oval 52">
            <a:extLst>
              <a:ext uri="{FF2B5EF4-FFF2-40B4-BE49-F238E27FC236}">
                <a16:creationId xmlns:a16="http://schemas.microsoft.com/office/drawing/2014/main" id="{D5204AE1-D768-96EF-B227-2546095EAD49}"/>
              </a:ext>
            </a:extLst>
          </p:cNvPr>
          <p:cNvSpPr/>
          <p:nvPr/>
        </p:nvSpPr>
        <p:spPr>
          <a:xfrm>
            <a:off x="8137508" y="12186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4" name="Straight Connector 53">
            <a:extLst>
              <a:ext uri="{FF2B5EF4-FFF2-40B4-BE49-F238E27FC236}">
                <a16:creationId xmlns:a16="http://schemas.microsoft.com/office/drawing/2014/main" id="{D37FF8D9-D591-D89C-B18E-0990749F7C02}"/>
              </a:ext>
            </a:extLst>
          </p:cNvPr>
          <p:cNvCxnSpPr>
            <a:cxnSpLocks/>
          </p:cNvCxnSpPr>
          <p:nvPr/>
        </p:nvCxnSpPr>
        <p:spPr>
          <a:xfrm>
            <a:off x="9028812" y="1736646"/>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6CB2A74-3181-783D-1BA7-E67993BFA00F}"/>
              </a:ext>
            </a:extLst>
          </p:cNvPr>
          <p:cNvSpPr/>
          <p:nvPr/>
        </p:nvSpPr>
        <p:spPr>
          <a:xfrm>
            <a:off x="10229682" y="4824191"/>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Branch2</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56" name="Straight Connector 55">
            <a:extLst>
              <a:ext uri="{FF2B5EF4-FFF2-40B4-BE49-F238E27FC236}">
                <a16:creationId xmlns:a16="http://schemas.microsoft.com/office/drawing/2014/main" id="{0394C98D-32F7-562E-F22E-029C760905B7}"/>
              </a:ext>
            </a:extLst>
          </p:cNvPr>
          <p:cNvCxnSpPr>
            <a:cxnSpLocks/>
            <a:endCxn id="55" idx="0"/>
          </p:cNvCxnSpPr>
          <p:nvPr/>
        </p:nvCxnSpPr>
        <p:spPr>
          <a:xfrm>
            <a:off x="11129883" y="4706669"/>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9B02891-0252-973B-6C47-14D4816F36BC}"/>
              </a:ext>
            </a:extLst>
          </p:cNvPr>
          <p:cNvSpPr txBox="1"/>
          <p:nvPr/>
        </p:nvSpPr>
        <p:spPr>
          <a:xfrm>
            <a:off x="10086736" y="4300375"/>
            <a:ext cx="7793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Branch2</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58" name="Picture 93">
            <a:extLst>
              <a:ext uri="{FF2B5EF4-FFF2-40B4-BE49-F238E27FC236}">
                <a16:creationId xmlns:a16="http://schemas.microsoft.com/office/drawing/2014/main" id="{A3975830-75E7-F779-ADC4-1B3C289FD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779911" y="4139520"/>
            <a:ext cx="678377" cy="678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TextBox 58">
            <a:extLst>
              <a:ext uri="{FF2B5EF4-FFF2-40B4-BE49-F238E27FC236}">
                <a16:creationId xmlns:a16="http://schemas.microsoft.com/office/drawing/2014/main" id="{BDD781F4-42BE-FF4F-F370-E8A27191CCD4}"/>
              </a:ext>
            </a:extLst>
          </p:cNvPr>
          <p:cNvSpPr txBox="1"/>
          <p:nvPr/>
        </p:nvSpPr>
        <p:spPr>
          <a:xfrm>
            <a:off x="10396627" y="4013532"/>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60" name="Straight Connector 59">
            <a:extLst>
              <a:ext uri="{FF2B5EF4-FFF2-40B4-BE49-F238E27FC236}">
                <a16:creationId xmlns:a16="http://schemas.microsoft.com/office/drawing/2014/main" id="{B0763334-6D9C-BFE2-0FC4-51DA40243918}"/>
              </a:ext>
            </a:extLst>
          </p:cNvPr>
          <p:cNvCxnSpPr>
            <a:cxnSpLocks/>
            <a:stCxn id="59" idx="0"/>
            <a:endCxn id="30" idx="2"/>
          </p:cNvCxnSpPr>
          <p:nvPr/>
        </p:nvCxnSpPr>
        <p:spPr>
          <a:xfrm flipH="1" flipV="1">
            <a:off x="8718799" y="2633848"/>
            <a:ext cx="2017024" cy="1379684"/>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618083-E850-21AB-7BD7-270A40CA56DE}"/>
              </a:ext>
            </a:extLst>
          </p:cNvPr>
          <p:cNvSpPr txBox="1"/>
          <p:nvPr/>
        </p:nvSpPr>
        <p:spPr>
          <a:xfrm>
            <a:off x="11095682" y="4030655"/>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62" name="Straight Connector 61">
            <a:extLst>
              <a:ext uri="{FF2B5EF4-FFF2-40B4-BE49-F238E27FC236}">
                <a16:creationId xmlns:a16="http://schemas.microsoft.com/office/drawing/2014/main" id="{3871FBBB-635E-8888-6469-269CC103BF67}"/>
              </a:ext>
            </a:extLst>
          </p:cNvPr>
          <p:cNvCxnSpPr>
            <a:cxnSpLocks/>
            <a:stCxn id="61" idx="0"/>
            <a:endCxn id="40" idx="2"/>
          </p:cNvCxnSpPr>
          <p:nvPr/>
        </p:nvCxnSpPr>
        <p:spPr>
          <a:xfrm flipH="1" flipV="1">
            <a:off x="9405776" y="2638071"/>
            <a:ext cx="2029102" cy="1392584"/>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pic>
        <p:nvPicPr>
          <p:cNvPr id="71" name="Graphic 70" descr="Slippery Road with solid fill">
            <a:extLst>
              <a:ext uri="{FF2B5EF4-FFF2-40B4-BE49-F238E27FC236}">
                <a16:creationId xmlns:a16="http://schemas.microsoft.com/office/drawing/2014/main" id="{7C5CE9F9-D16A-F904-4ECC-50754CBBF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8147" y="3235665"/>
            <a:ext cx="359524" cy="359524"/>
          </a:xfrm>
          <a:prstGeom prst="rect">
            <a:avLst/>
          </a:prstGeom>
        </p:spPr>
      </p:pic>
      <p:sp>
        <p:nvSpPr>
          <p:cNvPr id="18" name="TextBox 17">
            <a:extLst>
              <a:ext uri="{FF2B5EF4-FFF2-40B4-BE49-F238E27FC236}">
                <a16:creationId xmlns:a16="http://schemas.microsoft.com/office/drawing/2014/main" id="{EF5B1E65-DA18-B6C0-3D07-15E0E8165C3E}"/>
              </a:ext>
            </a:extLst>
          </p:cNvPr>
          <p:cNvSpPr txBox="1"/>
          <p:nvPr/>
        </p:nvSpPr>
        <p:spPr>
          <a:xfrm>
            <a:off x="4597243" y="3036111"/>
            <a:ext cx="3161991" cy="1089529"/>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Current SLA metrics (latency, jitter, loss) are embedded inside the SLA health-check probes sent to the HUB</a:t>
            </a:r>
          </a:p>
        </p:txBody>
      </p:sp>
      <p:sp>
        <p:nvSpPr>
          <p:cNvPr id="3" name="TextBox 2">
            <a:extLst>
              <a:ext uri="{FF2B5EF4-FFF2-40B4-BE49-F238E27FC236}">
                <a16:creationId xmlns:a16="http://schemas.microsoft.com/office/drawing/2014/main" id="{0E15815F-41F0-2EF0-8027-37035F26AE24}"/>
              </a:ext>
            </a:extLst>
          </p:cNvPr>
          <p:cNvSpPr txBox="1"/>
          <p:nvPr/>
        </p:nvSpPr>
        <p:spPr>
          <a:xfrm>
            <a:off x="370388" y="1736646"/>
            <a:ext cx="4106795" cy="3283476"/>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config system </a:t>
            </a:r>
            <a:r>
              <a:rPr lang="en-US" dirty="0" err="1"/>
              <a:t>sdwan</a:t>
            </a:r>
            <a:endParaRPr lang="en-US" dirty="0"/>
          </a:p>
          <a:p>
            <a:r>
              <a:rPr lang="en-US" dirty="0"/>
              <a:t>    config health-check</a:t>
            </a:r>
          </a:p>
          <a:p>
            <a:r>
              <a:rPr lang="en-US" dirty="0"/>
              <a:t>        edit "</a:t>
            </a:r>
            <a:r>
              <a:rPr lang="en-US" dirty="0" err="1">
                <a:solidFill>
                  <a:schemeClr val="accent4"/>
                </a:solidFill>
              </a:rPr>
              <a:t>SLA_DataCenters</a:t>
            </a:r>
            <a:r>
              <a:rPr lang="en-US" dirty="0"/>
              <a:t>"</a:t>
            </a:r>
          </a:p>
          <a:p>
            <a:r>
              <a:rPr lang="en-US" dirty="0"/>
              <a:t>            set server "10.200.99.1"</a:t>
            </a:r>
          </a:p>
          <a:p>
            <a:r>
              <a:rPr lang="en-US" dirty="0"/>
              <a:t>            set members </a:t>
            </a:r>
            <a:r>
              <a:rPr lang="en-US" b="1" dirty="0">
                <a:solidFill>
                  <a:schemeClr val="accent2"/>
                </a:solidFill>
              </a:rPr>
              <a:t>11</a:t>
            </a:r>
            <a:r>
              <a:rPr lang="en-US" dirty="0"/>
              <a:t> </a:t>
            </a:r>
            <a:r>
              <a:rPr lang="en-US" b="1" dirty="0">
                <a:solidFill>
                  <a:srgbClr val="92D050"/>
                </a:solidFill>
              </a:rPr>
              <a:t>13</a:t>
            </a:r>
          </a:p>
          <a:p>
            <a:r>
              <a:rPr lang="en-US" dirty="0"/>
              <a:t>            </a:t>
            </a:r>
            <a:r>
              <a:rPr lang="en-US" b="1" dirty="0">
                <a:solidFill>
                  <a:srgbClr val="FFC000"/>
                </a:solidFill>
              </a:rPr>
              <a:t>set embed-measured-health enable</a:t>
            </a:r>
          </a:p>
          <a:p>
            <a:r>
              <a:rPr lang="en-US" dirty="0"/>
              <a:t>            config </a:t>
            </a:r>
            <a:r>
              <a:rPr lang="en-US" dirty="0" err="1"/>
              <a:t>sla</a:t>
            </a:r>
            <a:endParaRPr lang="en-US" dirty="0"/>
          </a:p>
          <a:p>
            <a:r>
              <a:rPr lang="en-US" dirty="0"/>
              <a:t>                edit 1</a:t>
            </a:r>
          </a:p>
          <a:p>
            <a:r>
              <a:rPr lang="en-US" dirty="0"/>
              <a:t>                    set link-cost-factor latency</a:t>
            </a:r>
          </a:p>
          <a:p>
            <a:r>
              <a:rPr lang="en-US" dirty="0"/>
              <a:t>                    set latency-threshold 150</a:t>
            </a:r>
          </a:p>
          <a:p>
            <a:r>
              <a:rPr lang="en-US" dirty="0"/>
              <a:t>                next</a:t>
            </a:r>
          </a:p>
          <a:p>
            <a:r>
              <a:rPr lang="en-US" dirty="0"/>
              <a:t>            end</a:t>
            </a:r>
          </a:p>
          <a:p>
            <a:r>
              <a:rPr lang="en-US" dirty="0"/>
              <a:t>        next</a:t>
            </a:r>
          </a:p>
          <a:p>
            <a:r>
              <a:rPr lang="en-US" dirty="0"/>
              <a:t>end</a:t>
            </a:r>
          </a:p>
        </p:txBody>
      </p:sp>
      <p:sp>
        <p:nvSpPr>
          <p:cNvPr id="12" name="Speech Bubble: Rectangle 11">
            <a:extLst>
              <a:ext uri="{FF2B5EF4-FFF2-40B4-BE49-F238E27FC236}">
                <a16:creationId xmlns:a16="http://schemas.microsoft.com/office/drawing/2014/main" id="{A4D2D996-8B9B-9A13-F489-5BFE310841E1}"/>
              </a:ext>
            </a:extLst>
          </p:cNvPr>
          <p:cNvSpPr/>
          <p:nvPr/>
        </p:nvSpPr>
        <p:spPr>
          <a:xfrm>
            <a:off x="3747381" y="2383592"/>
            <a:ext cx="942456" cy="236153"/>
          </a:xfrm>
          <a:prstGeom prst="wedgeRectCallout">
            <a:avLst>
              <a:gd name="adj1" fmla="val -154237"/>
              <a:gd name="adj2" fmla="val 9859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H1_INET</a:t>
            </a:r>
          </a:p>
        </p:txBody>
      </p:sp>
      <p:sp>
        <p:nvSpPr>
          <p:cNvPr id="15" name="Speech Bubble: Rectangle 14">
            <a:extLst>
              <a:ext uri="{FF2B5EF4-FFF2-40B4-BE49-F238E27FC236}">
                <a16:creationId xmlns:a16="http://schemas.microsoft.com/office/drawing/2014/main" id="{A0E05AFF-67B5-E9E3-A913-1AC64A1DAA83}"/>
              </a:ext>
            </a:extLst>
          </p:cNvPr>
          <p:cNvSpPr/>
          <p:nvPr/>
        </p:nvSpPr>
        <p:spPr>
          <a:xfrm>
            <a:off x="3737555" y="2636012"/>
            <a:ext cx="1045155" cy="236153"/>
          </a:xfrm>
          <a:prstGeom prst="wedgeRectCallout">
            <a:avLst>
              <a:gd name="adj1" fmla="val -142117"/>
              <a:gd name="adj2" fmla="val 32968"/>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H1_MPLS</a:t>
            </a:r>
          </a:p>
        </p:txBody>
      </p:sp>
      <p:sp>
        <p:nvSpPr>
          <p:cNvPr id="20" name="TextBox 19">
            <a:extLst>
              <a:ext uri="{FF2B5EF4-FFF2-40B4-BE49-F238E27FC236}">
                <a16:creationId xmlns:a16="http://schemas.microsoft.com/office/drawing/2014/main" id="{51EB47B2-8E15-17BF-456C-0D12F9EF59A0}"/>
              </a:ext>
            </a:extLst>
          </p:cNvPr>
          <p:cNvSpPr txBox="1"/>
          <p:nvPr/>
        </p:nvSpPr>
        <p:spPr>
          <a:xfrm>
            <a:off x="9322724" y="1858818"/>
            <a:ext cx="960519"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r>
              <a:rPr lang="en-US" dirty="0">
                <a:solidFill>
                  <a:schemeClr val="tx1"/>
                </a:solidFill>
              </a:rPr>
              <a:t>Loopback</a:t>
            </a:r>
            <a:br>
              <a:rPr lang="en-US" dirty="0">
                <a:solidFill>
                  <a:schemeClr val="tx1"/>
                </a:solidFill>
              </a:rPr>
            </a:br>
            <a:r>
              <a:rPr lang="en-US" dirty="0">
                <a:solidFill>
                  <a:schemeClr val="tx1"/>
                </a:solidFill>
              </a:rPr>
              <a:t>10.200.99.1</a:t>
            </a:r>
          </a:p>
        </p:txBody>
      </p:sp>
      <p:sp>
        <p:nvSpPr>
          <p:cNvPr id="21" name="TextBox 20">
            <a:extLst>
              <a:ext uri="{FF2B5EF4-FFF2-40B4-BE49-F238E27FC236}">
                <a16:creationId xmlns:a16="http://schemas.microsoft.com/office/drawing/2014/main" id="{646303E4-96A6-B0ED-A121-6D8D64576209}"/>
              </a:ext>
            </a:extLst>
          </p:cNvPr>
          <p:cNvSpPr txBox="1"/>
          <p:nvPr/>
        </p:nvSpPr>
        <p:spPr>
          <a:xfrm>
            <a:off x="8221323" y="3411422"/>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22" name="TextBox 21">
            <a:extLst>
              <a:ext uri="{FF2B5EF4-FFF2-40B4-BE49-F238E27FC236}">
                <a16:creationId xmlns:a16="http://schemas.microsoft.com/office/drawing/2014/main" id="{2FE5DF12-0D57-B2EC-FBB6-0F6FD77C09D3}"/>
              </a:ext>
            </a:extLst>
          </p:cNvPr>
          <p:cNvSpPr txBox="1"/>
          <p:nvPr/>
        </p:nvSpPr>
        <p:spPr>
          <a:xfrm>
            <a:off x="8920094" y="3415645"/>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23" name="TextBox 22">
            <a:extLst>
              <a:ext uri="{FF2B5EF4-FFF2-40B4-BE49-F238E27FC236}">
                <a16:creationId xmlns:a16="http://schemas.microsoft.com/office/drawing/2014/main" id="{E17430EA-CAF6-5D49-1E1A-00352F2AF6F9}"/>
              </a:ext>
            </a:extLst>
          </p:cNvPr>
          <p:cNvSpPr txBox="1"/>
          <p:nvPr/>
        </p:nvSpPr>
        <p:spPr>
          <a:xfrm rot="18423398">
            <a:off x="9984821" y="3654131"/>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F6630D"/>
                </a:solidFill>
                <a:cs typeface="Arial" panose="020B0604020202020204" pitchFamily="34" charset="0"/>
                <a:sym typeface="Wingdings" panose="05000000000000000000" pitchFamily="2" charset="2"/>
              </a:rPr>
              <a:t></a:t>
            </a:r>
            <a:endParaRPr lang="en-US" sz="2800" dirty="0">
              <a:solidFill>
                <a:srgbClr val="F6630D"/>
              </a:solidFill>
              <a:cs typeface="Arial" panose="020B0604020202020204" pitchFamily="34" charset="0"/>
            </a:endParaRPr>
          </a:p>
        </p:txBody>
      </p:sp>
      <p:sp>
        <p:nvSpPr>
          <p:cNvPr id="24" name="TextBox 23">
            <a:extLst>
              <a:ext uri="{FF2B5EF4-FFF2-40B4-BE49-F238E27FC236}">
                <a16:creationId xmlns:a16="http://schemas.microsoft.com/office/drawing/2014/main" id="{D6C49865-6245-17C7-30AC-C7594695C3CE}"/>
              </a:ext>
            </a:extLst>
          </p:cNvPr>
          <p:cNvSpPr txBox="1"/>
          <p:nvPr/>
        </p:nvSpPr>
        <p:spPr>
          <a:xfrm rot="18423398">
            <a:off x="10371779" y="3157354"/>
            <a:ext cx="728084" cy="480131"/>
          </a:xfrm>
          <a:prstGeom prst="rect">
            <a:avLst/>
          </a:prstGeom>
          <a:noFill/>
        </p:spPr>
        <p:txBody>
          <a:bodyPr wrap="none" rtlCol="0">
            <a:spAutoFit/>
          </a:bodyPr>
          <a:lstStyle/>
          <a:p>
            <a:pPr algn="l" defTabSz="457189">
              <a:lnSpc>
                <a:spcPct val="90000"/>
              </a:lnSpc>
              <a:spcBef>
                <a:spcPts val="300"/>
              </a:spcBef>
            </a:pPr>
            <a:r>
              <a:rPr lang="en-US" sz="2800" dirty="0">
                <a:solidFill>
                  <a:srgbClr val="00B050"/>
                </a:solidFill>
                <a:cs typeface="Arial" panose="020B0604020202020204" pitchFamily="34" charset="0"/>
                <a:sym typeface="Wingdings" panose="05000000000000000000" pitchFamily="2" charset="2"/>
              </a:rPr>
              <a:t></a:t>
            </a:r>
            <a:endParaRPr lang="en-US" sz="2800" dirty="0">
              <a:solidFill>
                <a:srgbClr val="00B050"/>
              </a:solidFill>
              <a:cs typeface="Arial" panose="020B0604020202020204" pitchFamily="34" charset="0"/>
            </a:endParaRPr>
          </a:p>
        </p:txBody>
      </p:sp>
      <p:sp>
        <p:nvSpPr>
          <p:cNvPr id="4" name="TextBox 3">
            <a:extLst>
              <a:ext uri="{FF2B5EF4-FFF2-40B4-BE49-F238E27FC236}">
                <a16:creationId xmlns:a16="http://schemas.microsoft.com/office/drawing/2014/main" id="{44D3B8CC-0D10-CAC6-5103-464257CB248A}"/>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ON LOOPBACK</a:t>
            </a:r>
          </a:p>
          <a:p>
            <a:r>
              <a:rPr lang="en-US" b="1" dirty="0">
                <a:solidFill>
                  <a:srgbClr val="FF0000"/>
                </a:solidFill>
              </a:rPr>
              <a:t>SD-WAN with remote-</a:t>
            </a:r>
            <a:r>
              <a:rPr lang="en-US" b="1" dirty="0" err="1">
                <a:solidFill>
                  <a:srgbClr val="FF0000"/>
                </a:solidFill>
              </a:rPr>
              <a:t>sla</a:t>
            </a:r>
            <a:endParaRPr lang="en-US" b="1" dirty="0">
              <a:solidFill>
                <a:srgbClr val="FF0000"/>
              </a:solidFill>
            </a:endParaRPr>
          </a:p>
        </p:txBody>
      </p:sp>
    </p:spTree>
    <p:extLst>
      <p:ext uri="{BB962C8B-B14F-4D97-AF65-F5344CB8AC3E}">
        <p14:creationId xmlns:p14="http://schemas.microsoft.com/office/powerpoint/2010/main" val="247934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4" y="1655381"/>
            <a:ext cx="9417654" cy="4550132"/>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cs typeface="+mn-cs"/>
              </a:rPr>
              <a:t>Mimic SD-WAN “</a:t>
            </a:r>
            <a:r>
              <a:rPr lang="en-US" b="1" dirty="0">
                <a:solidFill>
                  <a:srgbClr val="C00000"/>
                </a:solidFill>
                <a:latin typeface="Arial" panose="020B0604020202020204"/>
              </a:rPr>
              <a:t>L</a:t>
            </a:r>
            <a:r>
              <a:rPr kumimoji="0" lang="en-US" sz="2000" b="1" i="0" u="none" strike="noStrike" kern="1200" cap="none" spc="0" normalizeH="0" baseline="0" noProof="0" dirty="0" err="1">
                <a:ln>
                  <a:noFill/>
                </a:ln>
                <a:solidFill>
                  <a:srgbClr val="C00000"/>
                </a:solidFill>
                <a:effectLst/>
                <a:uLnTx/>
                <a:uFillTx/>
                <a:latin typeface="Arial" panose="020B0604020202020204"/>
                <a:cs typeface="+mn-cs"/>
              </a:rPr>
              <a:t>owest</a:t>
            </a:r>
            <a:r>
              <a:rPr kumimoji="0" lang="en-US" sz="2000" b="1" i="0" u="none" strike="noStrike" kern="1200" cap="none" spc="0" normalizeH="0" baseline="0" noProof="0" dirty="0">
                <a:ln>
                  <a:noFill/>
                </a:ln>
                <a:solidFill>
                  <a:srgbClr val="C00000"/>
                </a:solidFill>
                <a:effectLst/>
                <a:uLnTx/>
                <a:uFillTx/>
                <a:latin typeface="Arial" panose="020B0604020202020204"/>
                <a:cs typeface="+mn-cs"/>
              </a:rPr>
              <a:t> Cost</a:t>
            </a:r>
            <a:r>
              <a:rPr kumimoji="0" lang="en-US" sz="2000" b="0" i="0" u="none" strike="noStrike" kern="1200" cap="none" spc="0" normalizeH="0" baseline="0" noProof="0" dirty="0">
                <a:ln>
                  <a:noFill/>
                </a:ln>
                <a:solidFill>
                  <a:srgbClr val="000000"/>
                </a:solidFill>
                <a:effectLst/>
                <a:uLnTx/>
                <a:uFillTx/>
                <a:latin typeface="Arial" panose="020B0604020202020204"/>
                <a:cs typeface="+mn-cs"/>
              </a:rPr>
              <a:t>” rule behavior:</a:t>
            </a:r>
            <a:endParaRPr kumimoji="0" lang="en-US" sz="1400" b="0" i="0" u="none" strike="noStrike" kern="1200" cap="none" spc="0" normalizeH="0" baseline="0" noProof="0" dirty="0">
              <a:ln>
                <a:noFill/>
              </a:ln>
              <a:solidFill>
                <a:srgbClr val="000000"/>
              </a:solidFill>
              <a:effectLst/>
              <a:uLnTx/>
              <a:uFillTx/>
              <a:latin typeface="Arial" panose="020B0604020202020204"/>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cs typeface="+mn-cs"/>
            </a:endParaRPr>
          </a:p>
        </p:txBody>
      </p:sp>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BGP priority from SD-WAN remote SLA</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25" name="TextBox 24">
            <a:extLst>
              <a:ext uri="{FF2B5EF4-FFF2-40B4-BE49-F238E27FC236}">
                <a16:creationId xmlns:a16="http://schemas.microsoft.com/office/drawing/2014/main" id="{BC6DD523-DD45-C904-19CA-7058886AD38D}"/>
              </a:ext>
            </a:extLst>
          </p:cNvPr>
          <p:cNvSpPr txBox="1"/>
          <p:nvPr/>
        </p:nvSpPr>
        <p:spPr>
          <a:xfrm>
            <a:off x="288788" y="2098448"/>
            <a:ext cx="2873681" cy="3500711"/>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system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sdwan</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health-check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"SLA_EDGE_INET"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200" b="1" i="0" u="none" strike="noStrike" kern="1200" cap="none" spc="0" normalizeH="0" baseline="0" noProof="0" dirty="0">
                <a:ln>
                  <a:noFill/>
                </a:ln>
                <a:solidFill>
                  <a:srgbClr val="FFC000"/>
                </a:solidFill>
                <a:effectLst/>
                <a:uLnTx/>
                <a:uFillTx/>
                <a:latin typeface="Arial" panose="020B0604020202020204"/>
                <a:ea typeface="+mn-ea"/>
                <a:cs typeface="Courier New" panose="02070309020205020404" pitchFamily="49" charset="0"/>
              </a:rPr>
              <a:t>set detect-mode remote</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-id-redistribute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members </a:t>
            </a:r>
            <a:r>
              <a:rPr kumimoji="0" lang="en-US" sz="1200" b="1" i="0" u="none" strike="noStrike" kern="1200" cap="none" spc="0" normalizeH="0" baseline="0" noProof="0" dirty="0">
                <a:ln>
                  <a:noFill/>
                </a:ln>
                <a:solidFill>
                  <a:schemeClr val="accent2"/>
                </a:solidFill>
                <a:effectLst/>
                <a:uLnTx/>
                <a:uFillTx/>
                <a:latin typeface="Arial" panose="020B0604020202020204"/>
                <a:ea typeface="+mn-ea"/>
                <a:cs typeface="Courier New" panose="02070309020205020404" pitchFamily="49" charset="0"/>
              </a:rPr>
              <a:t>1</a:t>
            </a:r>
            <a:endParaRPr kumimoji="0" lang="en-US" sz="1200" b="1" i="0" u="none" strike="noStrike" kern="1200" cap="none" spc="0" normalizeH="0" baseline="0" noProof="0" dirty="0">
              <a:ln>
                <a:noFill/>
              </a:ln>
              <a:solidFill>
                <a:srgbClr val="92D050"/>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link-cost-factor latency</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latency-threshold 150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                    set priority-in-</a:t>
            </a:r>
            <a:r>
              <a:rPr kumimoji="0" lang="en-US" sz="1200" b="1" i="0" u="none" strike="noStrike" kern="1200" cap="none" spc="0" normalizeH="0" baseline="0" noProof="0" dirty="0" err="1">
                <a:ln>
                  <a:noFill/>
                </a:ln>
                <a:solidFill>
                  <a:srgbClr val="00B050"/>
                </a:solidFill>
                <a:effectLst/>
                <a:uLnTx/>
                <a:uFillTx/>
                <a:latin typeface="Arial" panose="020B0604020202020204"/>
                <a:ea typeface="+mn-ea"/>
                <a:cs typeface="Courier New" panose="02070309020205020404" pitchFamily="49" charset="0"/>
              </a:rPr>
              <a:t>sla</a:t>
            </a:r>
            <a:r>
              <a:rPr kumimoji="0" lang="en-US" sz="12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 10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2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set priority-out-</a:t>
            </a:r>
            <a:r>
              <a:rPr kumimoji="0" lang="en-US" sz="1200" b="1" i="0" u="none" strike="noStrike" kern="1200" cap="none" spc="0" normalizeH="0" baseline="0" noProof="0" dirty="0" err="1">
                <a:ln>
                  <a:noFill/>
                </a:ln>
                <a:solidFill>
                  <a:srgbClr val="FFFF00"/>
                </a:solidFill>
                <a:effectLst/>
                <a:uLnTx/>
                <a:uFillTx/>
                <a:latin typeface="Arial" panose="020B0604020202020204"/>
                <a:ea typeface="+mn-ea"/>
                <a:cs typeface="Courier New" panose="02070309020205020404" pitchFamily="49" charset="0"/>
              </a:rPr>
              <a:t>sla</a:t>
            </a:r>
            <a:r>
              <a:rPr kumimoji="0" lang="en-US" sz="12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 </a:t>
            </a:r>
            <a:r>
              <a:rPr lang="en-US" sz="1200" b="1" dirty="0">
                <a:solidFill>
                  <a:srgbClr val="FFFF00"/>
                </a:solidFill>
                <a:latin typeface="Arial" panose="020B0604020202020204"/>
              </a:rPr>
              <a:t>65531</a:t>
            </a:r>
            <a:endParaRPr kumimoji="0" lang="en-US" sz="12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26" name="TextBox 25">
            <a:extLst>
              <a:ext uri="{FF2B5EF4-FFF2-40B4-BE49-F238E27FC236}">
                <a16:creationId xmlns:a16="http://schemas.microsoft.com/office/drawing/2014/main" id="{1A20A078-BDE0-F469-4F7B-7C26DBB554A0}"/>
              </a:ext>
            </a:extLst>
          </p:cNvPr>
          <p:cNvSpPr txBox="1"/>
          <p:nvPr/>
        </p:nvSpPr>
        <p:spPr>
          <a:xfrm>
            <a:off x="6595650" y="3339039"/>
            <a:ext cx="2714886" cy="683916"/>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router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bgp</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recursive-inherit-priority enable</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2" name="Rectangle: Rounded Corners 1">
            <a:extLst>
              <a:ext uri="{FF2B5EF4-FFF2-40B4-BE49-F238E27FC236}">
                <a16:creationId xmlns:a16="http://schemas.microsoft.com/office/drawing/2014/main" id="{F60BE3A0-080F-B7C3-FC27-AD92900BEE47}"/>
              </a:ext>
            </a:extLst>
          </p:cNvPr>
          <p:cNvSpPr/>
          <p:nvPr/>
        </p:nvSpPr>
        <p:spPr>
          <a:xfrm>
            <a:off x="10059052" y="1672237"/>
            <a:ext cx="1868058" cy="108415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83C715C9-EC44-A188-434F-B25E7A3930F8}"/>
              </a:ext>
            </a:extLst>
          </p:cNvPr>
          <p:cNvSpPr txBox="1"/>
          <p:nvPr/>
        </p:nvSpPr>
        <p:spPr>
          <a:xfrm>
            <a:off x="10258062" y="2379846"/>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4" name="TextBox 3">
            <a:extLst>
              <a:ext uri="{FF2B5EF4-FFF2-40B4-BE49-F238E27FC236}">
                <a16:creationId xmlns:a16="http://schemas.microsoft.com/office/drawing/2014/main" id="{045C81D0-BC60-F1F1-94F7-3C2F684B808A}"/>
              </a:ext>
            </a:extLst>
          </p:cNvPr>
          <p:cNvSpPr txBox="1"/>
          <p:nvPr/>
        </p:nvSpPr>
        <p:spPr>
          <a:xfrm>
            <a:off x="10308309" y="3922666"/>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5" name="Straight Connector 4">
            <a:extLst>
              <a:ext uri="{FF2B5EF4-FFF2-40B4-BE49-F238E27FC236}">
                <a16:creationId xmlns:a16="http://schemas.microsoft.com/office/drawing/2014/main" id="{28C17DC9-D3F7-0D32-FB22-DAD755991FE6}"/>
              </a:ext>
            </a:extLst>
          </p:cNvPr>
          <p:cNvCxnSpPr>
            <a:stCxn id="4" idx="0"/>
            <a:endCxn id="3" idx="2"/>
          </p:cNvCxnSpPr>
          <p:nvPr/>
        </p:nvCxnSpPr>
        <p:spPr>
          <a:xfrm flipV="1">
            <a:off x="10647505" y="2626067"/>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9C503B-D374-81A6-54E4-580938D64637}"/>
              </a:ext>
            </a:extLst>
          </p:cNvPr>
          <p:cNvSpPr txBox="1"/>
          <p:nvPr/>
        </p:nvSpPr>
        <p:spPr>
          <a:xfrm>
            <a:off x="11007364" y="3939789"/>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8" name="TextBox 7">
            <a:extLst>
              <a:ext uri="{FF2B5EF4-FFF2-40B4-BE49-F238E27FC236}">
                <a16:creationId xmlns:a16="http://schemas.microsoft.com/office/drawing/2014/main" id="{9E8B021B-E18C-2908-EAA4-B881E62D2516}"/>
              </a:ext>
            </a:extLst>
          </p:cNvPr>
          <p:cNvSpPr txBox="1"/>
          <p:nvPr/>
        </p:nvSpPr>
        <p:spPr>
          <a:xfrm>
            <a:off x="10945039" y="2384069"/>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9" name="Straight Connector 8">
            <a:extLst>
              <a:ext uri="{FF2B5EF4-FFF2-40B4-BE49-F238E27FC236}">
                <a16:creationId xmlns:a16="http://schemas.microsoft.com/office/drawing/2014/main" id="{4F3030D5-BB5A-7E9F-C1ED-0A1835B1BC5B}"/>
              </a:ext>
            </a:extLst>
          </p:cNvPr>
          <p:cNvCxnSpPr>
            <a:stCxn id="7" idx="0"/>
            <a:endCxn id="8" idx="2"/>
          </p:cNvCxnSpPr>
          <p:nvPr/>
        </p:nvCxnSpPr>
        <p:spPr>
          <a:xfrm flipV="1">
            <a:off x="11346560" y="2630290"/>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ADBD00B-4634-57B8-FDD7-D529CB1A5A36}"/>
              </a:ext>
            </a:extLst>
          </p:cNvPr>
          <p:cNvSpPr/>
          <p:nvPr/>
        </p:nvSpPr>
        <p:spPr>
          <a:xfrm>
            <a:off x="10119547" y="48164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Consolas" panose="020B0609020204030204" pitchFamily="49" charset="0"/>
                <a:cs typeface="Consolas" panose="020B0609020204030204" pitchFamily="49" charset="0"/>
              </a:rPr>
              <a:t>10.0.1.0/24</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33" name="Straight Connector 32">
            <a:extLst>
              <a:ext uri="{FF2B5EF4-FFF2-40B4-BE49-F238E27FC236}">
                <a16:creationId xmlns:a16="http://schemas.microsoft.com/office/drawing/2014/main" id="{FF3E51AD-C95F-953C-78AC-544A76D469A6}"/>
              </a:ext>
            </a:extLst>
          </p:cNvPr>
          <p:cNvCxnSpPr>
            <a:cxnSpLocks/>
            <a:endCxn id="24" idx="0"/>
          </p:cNvCxnSpPr>
          <p:nvPr/>
        </p:nvCxnSpPr>
        <p:spPr>
          <a:xfrm>
            <a:off x="11019748" y="4698888"/>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1758295-39FC-AD98-8CAC-E62D203B3473}"/>
              </a:ext>
            </a:extLst>
          </p:cNvPr>
          <p:cNvSpPr txBox="1"/>
          <p:nvPr/>
        </p:nvSpPr>
        <p:spPr>
          <a:xfrm>
            <a:off x="10118361" y="1867616"/>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36" name="TextBox 35">
            <a:extLst>
              <a:ext uri="{FF2B5EF4-FFF2-40B4-BE49-F238E27FC236}">
                <a16:creationId xmlns:a16="http://schemas.microsoft.com/office/drawing/2014/main" id="{5E5440F5-EBE8-3DA8-D3F1-451374C8C135}"/>
              </a:ext>
            </a:extLst>
          </p:cNvPr>
          <p:cNvSpPr txBox="1"/>
          <p:nvPr/>
        </p:nvSpPr>
        <p:spPr>
          <a:xfrm>
            <a:off x="9976601" y="4292594"/>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37" name="Picture 93">
            <a:extLst>
              <a:ext uri="{FF2B5EF4-FFF2-40B4-BE49-F238E27FC236}">
                <a16:creationId xmlns:a16="http://schemas.microsoft.com/office/drawing/2014/main" id="{F341D59D-D00F-A50D-D9F3-B4D3A7EA6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a:off x="10669776" y="4131739"/>
            <a:ext cx="678377" cy="67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9">
            <a:extLst>
              <a:ext uri="{FF2B5EF4-FFF2-40B4-BE49-F238E27FC236}">
                <a16:creationId xmlns:a16="http://schemas.microsoft.com/office/drawing/2014/main" id="{779B953F-0E51-E920-40CF-B3A5E7D7BE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2253" y="1759983"/>
            <a:ext cx="676933" cy="676933"/>
          </a:xfrm>
          <a:prstGeom prst="rect">
            <a:avLst/>
          </a:prstGeom>
        </p:spPr>
      </p:pic>
      <p:sp>
        <p:nvSpPr>
          <p:cNvPr id="39" name="Oval 38">
            <a:extLst>
              <a:ext uri="{FF2B5EF4-FFF2-40B4-BE49-F238E27FC236}">
                <a16:creationId xmlns:a16="http://schemas.microsoft.com/office/drawing/2014/main" id="{00BEB827-BDF1-EB8B-2849-ED4DA12A9855}"/>
              </a:ext>
            </a:extLst>
          </p:cNvPr>
          <p:cNvSpPr/>
          <p:nvPr/>
        </p:nvSpPr>
        <p:spPr>
          <a:xfrm>
            <a:off x="10086499" y="1210829"/>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48" name="Straight Connector 47">
            <a:extLst>
              <a:ext uri="{FF2B5EF4-FFF2-40B4-BE49-F238E27FC236}">
                <a16:creationId xmlns:a16="http://schemas.microsoft.com/office/drawing/2014/main" id="{6F80BE62-F43F-DE2D-CA31-1A72E64EC9F5}"/>
              </a:ext>
            </a:extLst>
          </p:cNvPr>
          <p:cNvCxnSpPr>
            <a:cxnSpLocks/>
          </p:cNvCxnSpPr>
          <p:nvPr/>
        </p:nvCxnSpPr>
        <p:spPr>
          <a:xfrm>
            <a:off x="10977803" y="1728865"/>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6A4361A-7604-910B-400D-96DD58C6988F}"/>
              </a:ext>
            </a:extLst>
          </p:cNvPr>
          <p:cNvGrpSpPr/>
          <p:nvPr/>
        </p:nvGrpSpPr>
        <p:grpSpPr>
          <a:xfrm rot="10800000">
            <a:off x="10592900" y="2819127"/>
            <a:ext cx="156293" cy="303563"/>
            <a:chOff x="8567726" y="2158340"/>
            <a:chExt cx="491646" cy="1353120"/>
          </a:xfrm>
          <a:solidFill>
            <a:srgbClr val="92D050"/>
          </a:solidFill>
        </p:grpSpPr>
        <p:sp>
          <p:nvSpPr>
            <p:cNvPr id="51" name="Chevron 4">
              <a:extLst>
                <a:ext uri="{FF2B5EF4-FFF2-40B4-BE49-F238E27FC236}">
                  <a16:creationId xmlns:a16="http://schemas.microsoft.com/office/drawing/2014/main" id="{E9534FC9-BB52-E9CF-2623-183FBA6DF714}"/>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52" name="Chevron 57">
              <a:extLst>
                <a:ext uri="{FF2B5EF4-FFF2-40B4-BE49-F238E27FC236}">
                  <a16:creationId xmlns:a16="http://schemas.microsoft.com/office/drawing/2014/main" id="{1A3D9476-1C46-C334-5D62-E37AC28A11C1}"/>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55" name="Chevron 61">
              <a:extLst>
                <a:ext uri="{FF2B5EF4-FFF2-40B4-BE49-F238E27FC236}">
                  <a16:creationId xmlns:a16="http://schemas.microsoft.com/office/drawing/2014/main" id="{C0560725-367C-A316-3451-6C4A522776A1}"/>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grpSp>
      <p:sp>
        <p:nvSpPr>
          <p:cNvPr id="56" name="TextBox 55">
            <a:extLst>
              <a:ext uri="{FF2B5EF4-FFF2-40B4-BE49-F238E27FC236}">
                <a16:creationId xmlns:a16="http://schemas.microsoft.com/office/drawing/2014/main" id="{0A2B11A6-CCFD-5C6C-6615-89D4CED40F3E}"/>
              </a:ext>
            </a:extLst>
          </p:cNvPr>
          <p:cNvSpPr txBox="1"/>
          <p:nvPr/>
        </p:nvSpPr>
        <p:spPr>
          <a:xfrm>
            <a:off x="9733236" y="2756396"/>
            <a:ext cx="877649" cy="397032"/>
          </a:xfrm>
          <a:prstGeom prst="rect">
            <a:avLst/>
          </a:prstGeom>
          <a:noFill/>
        </p:spPr>
        <p:txBody>
          <a:bodyPr wrap="square" rtlCol="0">
            <a:spAutoFit/>
          </a:bodyPr>
          <a:lstStyle/>
          <a:p>
            <a:pPr marL="0" marR="0" lvl="0" indent="0" algn="r" defTabSz="457189"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Arial" panose="020B0604020202020204"/>
                <a:ea typeface="+mn-ea"/>
                <a:cs typeface="Arial" panose="020B0604020202020204" pitchFamily="34" charset="0"/>
              </a:rPr>
              <a:t>BGP priority 10</a:t>
            </a:r>
          </a:p>
        </p:txBody>
      </p:sp>
      <p:grpSp>
        <p:nvGrpSpPr>
          <p:cNvPr id="57" name="Group 56">
            <a:extLst>
              <a:ext uri="{FF2B5EF4-FFF2-40B4-BE49-F238E27FC236}">
                <a16:creationId xmlns:a16="http://schemas.microsoft.com/office/drawing/2014/main" id="{6937A044-2B4D-4FB3-DFD8-722EE7BD1BEE}"/>
              </a:ext>
            </a:extLst>
          </p:cNvPr>
          <p:cNvGrpSpPr/>
          <p:nvPr/>
        </p:nvGrpSpPr>
        <p:grpSpPr>
          <a:xfrm rot="10800000">
            <a:off x="11273321" y="2799926"/>
            <a:ext cx="156293" cy="303563"/>
            <a:chOff x="8567726" y="2158340"/>
            <a:chExt cx="491646" cy="1353120"/>
          </a:xfrm>
          <a:solidFill>
            <a:srgbClr val="FFFF00"/>
          </a:solidFill>
        </p:grpSpPr>
        <p:sp>
          <p:nvSpPr>
            <p:cNvPr id="58" name="Chevron 4">
              <a:extLst>
                <a:ext uri="{FF2B5EF4-FFF2-40B4-BE49-F238E27FC236}">
                  <a16:creationId xmlns:a16="http://schemas.microsoft.com/office/drawing/2014/main" id="{B2010215-97D6-AB3E-F8FC-E2BF074D8EB3}"/>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59" name="Chevron 57">
              <a:extLst>
                <a:ext uri="{FF2B5EF4-FFF2-40B4-BE49-F238E27FC236}">
                  <a16:creationId xmlns:a16="http://schemas.microsoft.com/office/drawing/2014/main" id="{9C7551DD-C256-BA3E-E083-26D0B2B3D3F4}"/>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60" name="Chevron 61">
              <a:extLst>
                <a:ext uri="{FF2B5EF4-FFF2-40B4-BE49-F238E27FC236}">
                  <a16:creationId xmlns:a16="http://schemas.microsoft.com/office/drawing/2014/main" id="{E1B7DAAD-50C7-FAAD-08A1-63D8C822BC85}"/>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grpSp>
      <p:sp>
        <p:nvSpPr>
          <p:cNvPr id="61" name="TextBox 60">
            <a:extLst>
              <a:ext uri="{FF2B5EF4-FFF2-40B4-BE49-F238E27FC236}">
                <a16:creationId xmlns:a16="http://schemas.microsoft.com/office/drawing/2014/main" id="{47788F71-32F7-D521-AE22-0557989F6A89}"/>
              </a:ext>
            </a:extLst>
          </p:cNvPr>
          <p:cNvSpPr txBox="1"/>
          <p:nvPr/>
        </p:nvSpPr>
        <p:spPr>
          <a:xfrm>
            <a:off x="11407728" y="2758576"/>
            <a:ext cx="877649" cy="549381"/>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rPr>
              <a:t>BGP priority</a:t>
            </a:r>
            <a:br>
              <a:rPr kumimoji="0" lang="en-US" sz="11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rPr>
            </a:br>
            <a:r>
              <a:rPr kumimoji="0" lang="en-US" sz="11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rPr>
              <a:t>65533</a:t>
            </a:r>
          </a:p>
        </p:txBody>
      </p:sp>
      <p:sp>
        <p:nvSpPr>
          <p:cNvPr id="62" name="TextBox 61">
            <a:extLst>
              <a:ext uri="{FF2B5EF4-FFF2-40B4-BE49-F238E27FC236}">
                <a16:creationId xmlns:a16="http://schemas.microsoft.com/office/drawing/2014/main" id="{88C6AEE3-3AC4-60E8-0B59-DA6964AD7B0E}"/>
              </a:ext>
            </a:extLst>
          </p:cNvPr>
          <p:cNvSpPr txBox="1"/>
          <p:nvPr/>
        </p:nvSpPr>
        <p:spPr>
          <a:xfrm>
            <a:off x="10161473" y="3444240"/>
            <a:ext cx="728084" cy="480131"/>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Arial" panose="020B0604020202020204"/>
                <a:ea typeface="+mn-ea"/>
                <a:cs typeface="Arial" panose="020B0604020202020204" pitchFamily="34" charset="0"/>
                <a:sym typeface="Wingdings" panose="05000000000000000000" pitchFamily="2" charset="2"/>
              </a:rPr>
              <a:t></a:t>
            </a:r>
            <a:endParaRPr kumimoji="0" lang="en-US" sz="2800" b="0" i="0" u="none" strike="noStrike" kern="1200" cap="none" spc="0" normalizeH="0" baseline="0" noProof="0" dirty="0">
              <a:ln>
                <a:noFill/>
              </a:ln>
              <a:solidFill>
                <a:srgbClr val="00B050"/>
              </a:solidFill>
              <a:effectLst/>
              <a:uLnTx/>
              <a:uFillTx/>
              <a:latin typeface="Arial" panose="020B0604020202020204"/>
              <a:ea typeface="+mn-ea"/>
              <a:cs typeface="Arial" panose="020B0604020202020204" pitchFamily="34" charset="0"/>
            </a:endParaRPr>
          </a:p>
        </p:txBody>
      </p:sp>
      <p:sp>
        <p:nvSpPr>
          <p:cNvPr id="63" name="TextBox 62">
            <a:extLst>
              <a:ext uri="{FF2B5EF4-FFF2-40B4-BE49-F238E27FC236}">
                <a16:creationId xmlns:a16="http://schemas.microsoft.com/office/drawing/2014/main" id="{315A0EB8-9BFA-8821-EDEA-639C1700F900}"/>
              </a:ext>
            </a:extLst>
          </p:cNvPr>
          <p:cNvSpPr txBox="1"/>
          <p:nvPr/>
        </p:nvSpPr>
        <p:spPr>
          <a:xfrm>
            <a:off x="11099388" y="3440932"/>
            <a:ext cx="728084" cy="480131"/>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sym typeface="Wingdings" panose="05000000000000000000" pitchFamily="2" charset="2"/>
              </a:rPr>
              <a:t></a:t>
            </a:r>
            <a:endParaRPr kumimoji="0" lang="en-US" sz="28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endParaRPr>
          </a:p>
        </p:txBody>
      </p:sp>
      <p:sp>
        <p:nvSpPr>
          <p:cNvPr id="64" name="TextBox 63">
            <a:extLst>
              <a:ext uri="{FF2B5EF4-FFF2-40B4-BE49-F238E27FC236}">
                <a16:creationId xmlns:a16="http://schemas.microsoft.com/office/drawing/2014/main" id="{4DE70CFC-FCA2-D9FD-E126-5111AF9F369D}"/>
              </a:ext>
            </a:extLst>
          </p:cNvPr>
          <p:cNvSpPr txBox="1"/>
          <p:nvPr/>
        </p:nvSpPr>
        <p:spPr>
          <a:xfrm>
            <a:off x="11273321" y="4231038"/>
            <a:ext cx="889987"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r>
              <a:rPr lang="en-US" dirty="0">
                <a:solidFill>
                  <a:schemeClr val="tx1"/>
                </a:solidFill>
              </a:rPr>
              <a:t>Loopback</a:t>
            </a:r>
            <a:br>
              <a:rPr lang="en-US" dirty="0">
                <a:solidFill>
                  <a:schemeClr val="tx1"/>
                </a:solidFill>
              </a:rPr>
            </a:br>
            <a:r>
              <a:rPr lang="en-US" dirty="0">
                <a:solidFill>
                  <a:schemeClr val="tx1"/>
                </a:solidFill>
              </a:rPr>
              <a:t>10.200.1.1</a:t>
            </a:r>
          </a:p>
        </p:txBody>
      </p:sp>
      <p:pic>
        <p:nvPicPr>
          <p:cNvPr id="65" name="Graphic 64" descr="Slippery Road with solid fill">
            <a:extLst>
              <a:ext uri="{FF2B5EF4-FFF2-40B4-BE49-F238E27FC236}">
                <a16:creationId xmlns:a16="http://schemas.microsoft.com/office/drawing/2014/main" id="{7D17ABDD-27CD-3B42-91A3-69E779BCF0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1655" y="3242072"/>
            <a:ext cx="246222" cy="246222"/>
          </a:xfrm>
          <a:prstGeom prst="rect">
            <a:avLst/>
          </a:prstGeom>
        </p:spPr>
      </p:pic>
      <p:sp>
        <p:nvSpPr>
          <p:cNvPr id="66" name="TextBox 65">
            <a:extLst>
              <a:ext uri="{FF2B5EF4-FFF2-40B4-BE49-F238E27FC236}">
                <a16:creationId xmlns:a16="http://schemas.microsoft.com/office/drawing/2014/main" id="{B2B6C54D-3260-9EF5-9874-AC7933C5BEF5}"/>
              </a:ext>
            </a:extLst>
          </p:cNvPr>
          <p:cNvSpPr txBox="1"/>
          <p:nvPr/>
        </p:nvSpPr>
        <p:spPr>
          <a:xfrm>
            <a:off x="3450204" y="2098447"/>
            <a:ext cx="2859919" cy="3500711"/>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system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sdwan</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health-check</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"SLA_EDGE_MPLS"</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200" b="1" i="0" u="none" strike="noStrike" kern="1200" cap="none" spc="0" normalizeH="0" baseline="0" noProof="0" dirty="0">
                <a:ln>
                  <a:noFill/>
                </a:ln>
                <a:solidFill>
                  <a:srgbClr val="FFC000"/>
                </a:solidFill>
                <a:effectLst/>
                <a:uLnTx/>
                <a:uFillTx/>
                <a:latin typeface="Arial" panose="020B0604020202020204"/>
                <a:ea typeface="+mn-ea"/>
                <a:cs typeface="Courier New" panose="02070309020205020404" pitchFamily="49" charset="0"/>
              </a:rPr>
              <a:t>set detect-mode remote</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-id-redistribute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members </a:t>
            </a:r>
            <a:r>
              <a:rPr kumimoji="0" lang="en-US" sz="1200" b="1" i="0" u="none" strike="noStrike" kern="1200" cap="none" spc="0" normalizeH="0" baseline="0" noProof="0" dirty="0">
                <a:ln>
                  <a:noFill/>
                </a:ln>
                <a:solidFill>
                  <a:srgbClr val="92D050"/>
                </a:solidFill>
                <a:effectLst/>
                <a:uLnTx/>
                <a:uFillTx/>
                <a:latin typeface="Arial" panose="020B0604020202020204"/>
                <a:ea typeface="+mn-ea"/>
                <a:cs typeface="Courier New" panose="02070309020205020404" pitchFamily="49" charset="0"/>
              </a:rPr>
              <a:t>3</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config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sla</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edit 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link-cost-factor latency</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latency-threshold 150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                    set priority-in-</a:t>
            </a:r>
            <a:r>
              <a:rPr kumimoji="0" lang="en-US" sz="1200" b="1" i="0" u="none" strike="noStrike" kern="1200" cap="none" spc="0" normalizeH="0" baseline="0" noProof="0" dirty="0" err="1">
                <a:ln>
                  <a:noFill/>
                </a:ln>
                <a:solidFill>
                  <a:srgbClr val="00B050"/>
                </a:solidFill>
                <a:effectLst/>
                <a:uLnTx/>
                <a:uFillTx/>
                <a:latin typeface="Arial" panose="020B0604020202020204"/>
                <a:ea typeface="+mn-ea"/>
                <a:cs typeface="Courier New" panose="02070309020205020404" pitchFamily="49" charset="0"/>
              </a:rPr>
              <a:t>sla</a:t>
            </a:r>
            <a:r>
              <a:rPr kumimoji="0" lang="en-US" sz="12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rPr>
              <a:t> </a:t>
            </a:r>
            <a:r>
              <a:rPr lang="en-US" sz="1200" b="1" dirty="0">
                <a:solidFill>
                  <a:srgbClr val="00B050"/>
                </a:solidFill>
                <a:latin typeface="Arial" panose="020B0604020202020204"/>
              </a:rPr>
              <a:t>30</a:t>
            </a:r>
            <a:endParaRPr kumimoji="0" lang="en-US" sz="1200" b="1" i="0" u="none" strike="noStrike" kern="1200" cap="none" spc="0" normalizeH="0" baseline="0" noProof="0" dirty="0">
              <a:ln>
                <a:noFill/>
              </a:ln>
              <a:solidFill>
                <a:srgbClr val="00B050"/>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a:t>
            </a:r>
            <a:r>
              <a:rPr kumimoji="0" lang="en-US" sz="12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set priority-out-</a:t>
            </a:r>
            <a:r>
              <a:rPr kumimoji="0" lang="en-US" sz="1200" b="1" i="0" u="none" strike="noStrike" kern="1200" cap="none" spc="0" normalizeH="0" baseline="0" noProof="0" dirty="0" err="1">
                <a:ln>
                  <a:noFill/>
                </a:ln>
                <a:solidFill>
                  <a:srgbClr val="FFFF00"/>
                </a:solidFill>
                <a:effectLst/>
                <a:uLnTx/>
                <a:uFillTx/>
                <a:latin typeface="Arial" panose="020B0604020202020204"/>
                <a:ea typeface="+mn-ea"/>
                <a:cs typeface="Courier New" panose="02070309020205020404" pitchFamily="49" charset="0"/>
              </a:rPr>
              <a:t>sla</a:t>
            </a:r>
            <a:r>
              <a:rPr kumimoji="0" lang="en-US" sz="1200" b="1" i="0" u="none" strike="noStrike" kern="1200" cap="none" spc="0" normalizeH="0" baseline="0" noProof="0" dirty="0">
                <a:ln>
                  <a:noFill/>
                </a:ln>
                <a:solidFill>
                  <a:srgbClr val="FFFF00"/>
                </a:solidFill>
                <a:effectLst/>
                <a:uLnTx/>
                <a:uFillTx/>
                <a:latin typeface="Arial" panose="020B0604020202020204"/>
                <a:ea typeface="+mn-ea"/>
                <a:cs typeface="Courier New" panose="02070309020205020404" pitchFamily="49" charset="0"/>
              </a:rPr>
              <a:t> 65533</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next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end</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29" name="Speech Bubble: Rectangle 28">
            <a:extLst>
              <a:ext uri="{FF2B5EF4-FFF2-40B4-BE49-F238E27FC236}">
                <a16:creationId xmlns:a16="http://schemas.microsoft.com/office/drawing/2014/main" id="{84D409F8-B82F-B690-52AF-3DEF073CFCF3}"/>
              </a:ext>
            </a:extLst>
          </p:cNvPr>
          <p:cNvSpPr/>
          <p:nvPr/>
        </p:nvSpPr>
        <p:spPr>
          <a:xfrm>
            <a:off x="5336330" y="3153428"/>
            <a:ext cx="1000380" cy="211755"/>
          </a:xfrm>
          <a:prstGeom prst="wedgeRectCallout">
            <a:avLst>
              <a:gd name="adj1" fmla="val -65044"/>
              <a:gd name="adj2" fmla="val -5771"/>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000" dirty="0"/>
              <a:t>EDGE_MPLS</a:t>
            </a:r>
          </a:p>
        </p:txBody>
      </p:sp>
      <p:sp>
        <p:nvSpPr>
          <p:cNvPr id="67" name="Speech Bubble: Rectangle 66">
            <a:extLst>
              <a:ext uri="{FF2B5EF4-FFF2-40B4-BE49-F238E27FC236}">
                <a16:creationId xmlns:a16="http://schemas.microsoft.com/office/drawing/2014/main" id="{3C3DB869-29D0-C855-B914-60C061E75B2B}"/>
              </a:ext>
            </a:extLst>
          </p:cNvPr>
          <p:cNvSpPr/>
          <p:nvPr/>
        </p:nvSpPr>
        <p:spPr>
          <a:xfrm>
            <a:off x="2138544" y="3122690"/>
            <a:ext cx="1000380" cy="211755"/>
          </a:xfrm>
          <a:prstGeom prst="wedgeRectCallout">
            <a:avLst>
              <a:gd name="adj1" fmla="val -65044"/>
              <a:gd name="adj2" fmla="val -5771"/>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000" dirty="0"/>
              <a:t>EDGE_INET</a:t>
            </a:r>
          </a:p>
        </p:txBody>
      </p:sp>
      <p:pic>
        <p:nvPicPr>
          <p:cNvPr id="68" name="Picture 67">
            <a:extLst>
              <a:ext uri="{FF2B5EF4-FFF2-40B4-BE49-F238E27FC236}">
                <a16:creationId xmlns:a16="http://schemas.microsoft.com/office/drawing/2014/main" id="{A4F5CE39-164A-63D2-3BB1-0A4A6C024D88}"/>
              </a:ext>
            </a:extLst>
          </p:cNvPr>
          <p:cNvPicPr>
            <a:picLocks noChangeAspect="1"/>
          </p:cNvPicPr>
          <p:nvPr/>
        </p:nvPicPr>
        <p:blipFill>
          <a:blip r:embed="rId8"/>
          <a:stretch>
            <a:fillRect/>
          </a:stretch>
        </p:blipFill>
        <p:spPr>
          <a:xfrm>
            <a:off x="4458453" y="5119901"/>
            <a:ext cx="5438575" cy="1019971"/>
          </a:xfrm>
          <a:prstGeom prst="rect">
            <a:avLst/>
          </a:prstGeom>
          <a:solidFill>
            <a:schemeClr val="bg1"/>
          </a:solidFill>
        </p:spPr>
      </p:pic>
      <p:sp>
        <p:nvSpPr>
          <p:cNvPr id="6" name="TextBox 5">
            <a:extLst>
              <a:ext uri="{FF2B5EF4-FFF2-40B4-BE49-F238E27FC236}">
                <a16:creationId xmlns:a16="http://schemas.microsoft.com/office/drawing/2014/main" id="{099B6DD0-6741-8D03-B6D3-BDD91BE2D709}"/>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ON LOOPBACK</a:t>
            </a:r>
          </a:p>
          <a:p>
            <a:r>
              <a:rPr lang="en-US" b="1" dirty="0">
                <a:solidFill>
                  <a:srgbClr val="FF0000"/>
                </a:solidFill>
              </a:rPr>
              <a:t>SD-WAN with remote-</a:t>
            </a:r>
            <a:r>
              <a:rPr lang="en-US" b="1" dirty="0" err="1">
                <a:solidFill>
                  <a:srgbClr val="FF0000"/>
                </a:solidFill>
              </a:rPr>
              <a:t>sla</a:t>
            </a:r>
            <a:endParaRPr lang="en-US" b="1" dirty="0">
              <a:solidFill>
                <a:srgbClr val="FF0000"/>
              </a:solidFill>
            </a:endParaRPr>
          </a:p>
        </p:txBody>
      </p:sp>
    </p:spTree>
    <p:extLst>
      <p:ext uri="{BB962C8B-B14F-4D97-AF65-F5344CB8AC3E}">
        <p14:creationId xmlns:p14="http://schemas.microsoft.com/office/powerpoint/2010/main" val="10484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AB608-D440-ED17-60B2-6C440F0C8E5F}"/>
              </a:ext>
            </a:extLst>
          </p:cNvPr>
          <p:cNvPicPr>
            <a:picLocks noChangeAspect="1"/>
          </p:cNvPicPr>
          <p:nvPr/>
        </p:nvPicPr>
        <p:blipFill>
          <a:blip r:embed="rId3"/>
          <a:stretch>
            <a:fillRect/>
          </a:stretch>
        </p:blipFill>
        <p:spPr>
          <a:xfrm>
            <a:off x="94054" y="3586756"/>
            <a:ext cx="4435158" cy="829419"/>
          </a:xfrm>
          <a:prstGeom prst="rect">
            <a:avLst/>
          </a:prstGeom>
        </p:spPr>
      </p:pic>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4" y="1655381"/>
            <a:ext cx="9417654" cy="4550132"/>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cs typeface="+mn-cs"/>
              </a:rPr>
              <a:t>Mimic SD-WAN “</a:t>
            </a:r>
            <a:r>
              <a:rPr lang="en-US" b="1" dirty="0">
                <a:solidFill>
                  <a:srgbClr val="C00000"/>
                </a:solidFill>
                <a:latin typeface="Arial" panose="020B0604020202020204"/>
              </a:rPr>
              <a:t>Lowest Cost</a:t>
            </a:r>
            <a:r>
              <a:rPr kumimoji="0" lang="en-US" sz="2000" b="0" i="0" u="none" strike="noStrike" kern="1200" cap="none" spc="0" normalizeH="0" baseline="0" noProof="0" dirty="0">
                <a:ln>
                  <a:noFill/>
                </a:ln>
                <a:solidFill>
                  <a:srgbClr val="000000"/>
                </a:solidFill>
                <a:effectLst/>
                <a:uLnTx/>
                <a:uFillTx/>
                <a:latin typeface="Arial" panose="020B0604020202020204"/>
                <a:cs typeface="+mn-cs"/>
              </a:rPr>
              <a:t>” rule behavior:</a:t>
            </a:r>
            <a:endParaRPr kumimoji="0" lang="en-US" sz="1400" b="0" i="0" u="none" strike="noStrike" kern="1200" cap="none" spc="0" normalizeH="0" baseline="0" noProof="0" dirty="0">
              <a:ln>
                <a:noFill/>
              </a:ln>
              <a:solidFill>
                <a:srgbClr val="000000"/>
              </a:solidFill>
              <a:effectLst/>
              <a:uLnTx/>
              <a:uFillTx/>
              <a:latin typeface="Arial" panose="020B0604020202020204"/>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cs typeface="+mn-cs"/>
            </a:endParaRPr>
          </a:p>
        </p:txBody>
      </p:sp>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BGP priority from SD-WAN remote SLA</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19" name="TextBox 18">
            <a:extLst>
              <a:ext uri="{FF2B5EF4-FFF2-40B4-BE49-F238E27FC236}">
                <a16:creationId xmlns:a16="http://schemas.microsoft.com/office/drawing/2014/main" id="{5F0BC20A-D583-C558-0936-5358108FCEA6}"/>
              </a:ext>
            </a:extLst>
          </p:cNvPr>
          <p:cNvSpPr txBox="1"/>
          <p:nvPr/>
        </p:nvSpPr>
        <p:spPr>
          <a:xfrm>
            <a:off x="4862204" y="2512725"/>
            <a:ext cx="7235743" cy="491800"/>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B       10.0.1.0/24 [200/0] via 10.200.1.1 (recursive via </a:t>
            </a:r>
            <a:r>
              <a:rPr kumimoji="0" lang="en-US" sz="1200" b="1" i="0" u="none" strike="noStrike" kern="1200" cap="none" spc="0" normalizeH="0" baseline="0" noProof="0" dirty="0">
                <a:ln>
                  <a:noFill/>
                </a:ln>
                <a:solidFill>
                  <a:srgbClr val="FFFFFF"/>
                </a:solidFill>
                <a:effectLst/>
                <a:highlight>
                  <a:srgbClr val="008000"/>
                </a:highlight>
                <a:uLnTx/>
                <a:uFillTx/>
                <a:latin typeface="Arial" panose="020B0604020202020204"/>
                <a:ea typeface="+mn-ea"/>
                <a:cs typeface="Courier New" panose="02070309020205020404" pitchFamily="49" charset="0"/>
              </a:rPr>
              <a:t>EDGE_INET</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tunnel 10.0.0.5 [</a:t>
            </a:r>
            <a:r>
              <a:rPr lang="en-US" sz="1200" b="1" dirty="0">
                <a:solidFill>
                  <a:srgbClr val="FFFFFF"/>
                </a:solidFill>
                <a:highlight>
                  <a:srgbClr val="008000"/>
                </a:highlight>
                <a:latin typeface="Arial" panose="020B0604020202020204"/>
              </a:rPr>
              <a:t>10</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01:18:21</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(recursive via </a:t>
            </a:r>
            <a:r>
              <a:rPr lang="en-US" sz="1200" dirty="0">
                <a:solidFill>
                  <a:srgbClr val="FFFFFF"/>
                </a:solidFill>
                <a:latin typeface="Arial" panose="020B0604020202020204"/>
              </a:rPr>
              <a:t>EDGE_MPLS</a:t>
            </a:r>
            <a:r>
              <a:rPr lang="en-US" sz="1200" b="1" dirty="0">
                <a:solidFill>
                  <a:srgbClr val="FFFFFF"/>
                </a:solidFill>
                <a:latin typeface="Arial" panose="020B0604020202020204"/>
              </a:rPr>
              <a:t>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tunnel 10.200.1.1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3</a:t>
            </a:r>
            <a:r>
              <a:rPr lang="en-US" sz="1200" b="1" dirty="0">
                <a:solidFill>
                  <a:srgbClr val="FFFFFF"/>
                </a:solidFill>
                <a:latin typeface="Arial" panose="020B0604020202020204"/>
              </a:rPr>
              <a:t>0</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01:18:21</a:t>
            </a:r>
          </a:p>
        </p:txBody>
      </p:sp>
      <p:sp>
        <p:nvSpPr>
          <p:cNvPr id="21" name="TextBox 20">
            <a:extLst>
              <a:ext uri="{FF2B5EF4-FFF2-40B4-BE49-F238E27FC236}">
                <a16:creationId xmlns:a16="http://schemas.microsoft.com/office/drawing/2014/main" id="{22BE65C6-EF57-554B-6B02-C5CC85FA63B1}"/>
              </a:ext>
            </a:extLst>
          </p:cNvPr>
          <p:cNvSpPr txBox="1"/>
          <p:nvPr/>
        </p:nvSpPr>
        <p:spPr>
          <a:xfrm>
            <a:off x="4862204" y="3214771"/>
            <a:ext cx="7235743" cy="491800"/>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B       10.0.1.0/24 [200/0] via 10.200.1.1 (recursive via </a:t>
            </a:r>
            <a:r>
              <a:rPr lang="it-IT" sz="1200" b="1" dirty="0">
                <a:solidFill>
                  <a:srgbClr val="FFFFFF"/>
                </a:solidFill>
                <a:highlight>
                  <a:srgbClr val="008000"/>
                </a:highlight>
                <a:latin typeface="Arial" panose="020B0604020202020204"/>
              </a:rPr>
              <a:t>EDGE_INET </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tunnel 10.0.0.5 [</a:t>
            </a:r>
            <a:r>
              <a:rPr lang="it-IT" sz="1200" b="1" dirty="0">
                <a:solidFill>
                  <a:srgbClr val="FFFFFF"/>
                </a:solidFill>
                <a:highlight>
                  <a:srgbClr val="008000"/>
                </a:highlight>
                <a:latin typeface="Arial" panose="020B0604020202020204"/>
              </a:rPr>
              <a:t>10</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01:21:12</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(recursive via EDGE_MPLS tunnel 10.200.1.1 [</a:t>
            </a:r>
            <a:r>
              <a:rPr kumimoji="0" lang="it-IT" sz="1200" b="1"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65533</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01:21:12</a:t>
            </a:r>
          </a:p>
        </p:txBody>
      </p:sp>
      <p:sp>
        <p:nvSpPr>
          <p:cNvPr id="27" name="TextBox 26">
            <a:extLst>
              <a:ext uri="{FF2B5EF4-FFF2-40B4-BE49-F238E27FC236}">
                <a16:creationId xmlns:a16="http://schemas.microsoft.com/office/drawing/2014/main" id="{8E54C443-D617-7D32-2388-1C3423793A32}"/>
              </a:ext>
            </a:extLst>
          </p:cNvPr>
          <p:cNvSpPr txBox="1"/>
          <p:nvPr/>
        </p:nvSpPr>
        <p:spPr>
          <a:xfrm>
            <a:off x="4862203" y="3962795"/>
            <a:ext cx="7235743" cy="491800"/>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B       10.0.1.0/24 [200/0] via 10.200.1.1 (recursive via </a:t>
            </a:r>
            <a:r>
              <a:rPr lang="it-IT" sz="1200" b="1" dirty="0">
                <a:solidFill>
                  <a:srgbClr val="FFFFFF"/>
                </a:solidFill>
                <a:highlight>
                  <a:srgbClr val="008000"/>
                </a:highlight>
                <a:latin typeface="Arial" panose="020B0604020202020204"/>
              </a:rPr>
              <a:t>EDGE_MPLS </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tunnel 10.200.1.1 [</a:t>
            </a:r>
            <a:r>
              <a:rPr lang="it-IT" sz="1200" b="1" dirty="0">
                <a:solidFill>
                  <a:srgbClr val="FFFFFF"/>
                </a:solidFill>
                <a:highlight>
                  <a:srgbClr val="008000"/>
                </a:highlight>
                <a:latin typeface="Arial" panose="020B0604020202020204"/>
              </a:rPr>
              <a:t>30</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00:00:06</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(recursive via EDGE_INET tunnel 10.0.0.5 [</a:t>
            </a:r>
            <a:r>
              <a:rPr kumimoji="0" lang="it-IT" sz="1200" b="1"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65531</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00:00:06</a:t>
            </a:r>
          </a:p>
        </p:txBody>
      </p:sp>
      <p:sp>
        <p:nvSpPr>
          <p:cNvPr id="34" name="TextBox 33">
            <a:extLst>
              <a:ext uri="{FF2B5EF4-FFF2-40B4-BE49-F238E27FC236}">
                <a16:creationId xmlns:a16="http://schemas.microsoft.com/office/drawing/2014/main" id="{884F0BB5-403C-E804-971B-86BFEFD5BE68}"/>
              </a:ext>
            </a:extLst>
          </p:cNvPr>
          <p:cNvSpPr txBox="1"/>
          <p:nvPr/>
        </p:nvSpPr>
        <p:spPr>
          <a:xfrm>
            <a:off x="4862203" y="4710819"/>
            <a:ext cx="7235743" cy="491800"/>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B       10.0.1.0/24 [200/0] via 10.200.1.1 (recursive via </a:t>
            </a:r>
            <a:r>
              <a:rPr kumimoji="0" lang="it-IT" sz="1200" b="1" i="0" u="none" strike="noStrike" kern="1200" cap="none" spc="0" normalizeH="0" baseline="0" noProof="0" dirty="0">
                <a:ln>
                  <a:noFill/>
                </a:ln>
                <a:solidFill>
                  <a:srgbClr val="FFFFFF"/>
                </a:solidFill>
                <a:effectLst/>
                <a:highlight>
                  <a:srgbClr val="FF0000"/>
                </a:highlight>
                <a:uLnTx/>
                <a:uFillTx/>
                <a:latin typeface="Arial" panose="020B0604020202020204"/>
                <a:ea typeface="+mn-ea"/>
                <a:cs typeface="Courier New" panose="02070309020205020404" pitchFamily="49" charset="0"/>
              </a:rPr>
              <a:t>EDGE_INET</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tunnel 10.0.0.5 [</a:t>
            </a:r>
            <a:r>
              <a:rPr kumimoji="0" lang="it-IT" sz="1200" b="1" i="0" u="none" strike="noStrike" kern="1200" cap="none" spc="0" normalizeH="0" baseline="0" noProof="0" dirty="0">
                <a:ln>
                  <a:noFill/>
                </a:ln>
                <a:solidFill>
                  <a:srgbClr val="FFFFFF"/>
                </a:solidFill>
                <a:effectLst/>
                <a:highlight>
                  <a:srgbClr val="FF0000"/>
                </a:highlight>
                <a:uLnTx/>
                <a:uFillTx/>
                <a:latin typeface="Arial" panose="020B0604020202020204"/>
                <a:ea typeface="+mn-ea"/>
                <a:cs typeface="Courier New" panose="02070309020205020404" pitchFamily="49" charset="0"/>
              </a:rPr>
              <a:t>65531</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00:00:39</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(recursive via </a:t>
            </a:r>
            <a:r>
              <a:rPr lang="it-IT" sz="1200" dirty="0">
                <a:solidFill>
                  <a:srgbClr val="FFFFFF"/>
                </a:solidFill>
                <a:latin typeface="Arial" panose="020B0604020202020204"/>
              </a:rPr>
              <a:t>EDGE_MPLS </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tunnel 10.200.1.1 [</a:t>
            </a:r>
            <a:r>
              <a:rPr kumimoji="0" lang="it-IT" sz="1200" b="1"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65533</a:t>
            </a:r>
            <a:r>
              <a:rPr kumimoji="0" lang="it-IT"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00:00:39</a:t>
            </a:r>
          </a:p>
        </p:txBody>
      </p:sp>
      <p:cxnSp>
        <p:nvCxnSpPr>
          <p:cNvPr id="37" name="Straight Connector 36">
            <a:extLst>
              <a:ext uri="{FF2B5EF4-FFF2-40B4-BE49-F238E27FC236}">
                <a16:creationId xmlns:a16="http://schemas.microsoft.com/office/drawing/2014/main" id="{0DB5BA1C-4BCA-8046-B277-5FA291962A5A}"/>
              </a:ext>
            </a:extLst>
          </p:cNvPr>
          <p:cNvCxnSpPr>
            <a:cxnSpLocks/>
            <a:endCxn id="19" idx="1"/>
          </p:cNvCxnSpPr>
          <p:nvPr/>
        </p:nvCxnSpPr>
        <p:spPr>
          <a:xfrm flipV="1">
            <a:off x="3975947" y="2758625"/>
            <a:ext cx="886257" cy="10948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9678DD8-5A64-C076-04CF-A96C0C73564D}"/>
              </a:ext>
            </a:extLst>
          </p:cNvPr>
          <p:cNvCxnSpPr>
            <a:cxnSpLocks/>
            <a:endCxn id="21" idx="1"/>
          </p:cNvCxnSpPr>
          <p:nvPr/>
        </p:nvCxnSpPr>
        <p:spPr>
          <a:xfrm flipV="1">
            <a:off x="4145280" y="3460671"/>
            <a:ext cx="716924" cy="55094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51D6397-6BFA-5EC9-CED1-D94A3EFBA75C}"/>
              </a:ext>
            </a:extLst>
          </p:cNvPr>
          <p:cNvCxnSpPr>
            <a:cxnSpLocks/>
            <a:endCxn id="27" idx="1"/>
          </p:cNvCxnSpPr>
          <p:nvPr/>
        </p:nvCxnSpPr>
        <p:spPr>
          <a:xfrm>
            <a:off x="4097867" y="4156106"/>
            <a:ext cx="764336" cy="5258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7D905E8-AFF8-4815-B2A7-B372B6A13106}"/>
              </a:ext>
            </a:extLst>
          </p:cNvPr>
          <p:cNvCxnSpPr>
            <a:cxnSpLocks/>
            <a:endCxn id="34" idx="1"/>
          </p:cNvCxnSpPr>
          <p:nvPr/>
        </p:nvCxnSpPr>
        <p:spPr>
          <a:xfrm>
            <a:off x="4097867" y="4307593"/>
            <a:ext cx="764336" cy="64912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9EC8571-CB13-4756-4349-8B36DBC5E402}"/>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ON LOOPBACK</a:t>
            </a:r>
          </a:p>
          <a:p>
            <a:r>
              <a:rPr lang="en-US" b="1" dirty="0">
                <a:solidFill>
                  <a:srgbClr val="FF0000"/>
                </a:solidFill>
              </a:rPr>
              <a:t>SD-WAN with remote-</a:t>
            </a:r>
            <a:r>
              <a:rPr lang="en-US" b="1" dirty="0" err="1">
                <a:solidFill>
                  <a:srgbClr val="FF0000"/>
                </a:solidFill>
              </a:rPr>
              <a:t>sla</a:t>
            </a:r>
            <a:endParaRPr lang="en-US" b="1" dirty="0">
              <a:solidFill>
                <a:srgbClr val="FF0000"/>
              </a:solidFill>
            </a:endParaRPr>
          </a:p>
        </p:txBody>
      </p:sp>
    </p:spTree>
    <p:extLst>
      <p:ext uri="{BB962C8B-B14F-4D97-AF65-F5344CB8AC3E}">
        <p14:creationId xmlns:p14="http://schemas.microsoft.com/office/powerpoint/2010/main" val="140593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92C6FBAD-2A40-12AA-45F7-0E8284AF5242}"/>
              </a:ext>
            </a:extLst>
          </p:cNvPr>
          <p:cNvSpPr txBox="1">
            <a:spLocks/>
          </p:cNvSpPr>
          <p:nvPr/>
        </p:nvSpPr>
        <p:spPr>
          <a:xfrm>
            <a:off x="289904" y="1655381"/>
            <a:ext cx="9417654" cy="4550132"/>
          </a:xfrm>
          <a:prstGeom prst="rect">
            <a:avLst/>
          </a:prstGeom>
        </p:spPr>
        <p:txBody>
          <a:bodyPr>
            <a:normAutofit/>
          </a:bodyPr>
          <a:lstStyle>
            <a:lvl1pPr indent="0">
              <a:lnSpc>
                <a:spcPct val="90000"/>
              </a:lnSpc>
              <a:spcBef>
                <a:spcPts val="1000"/>
              </a:spcBef>
              <a:buFont typeface="Arial" panose="020B0604020202020204" pitchFamily="34" charset="0"/>
              <a:buNone/>
              <a:defRPr sz="2000">
                <a:solidFill>
                  <a:srgbClr val="000000"/>
                </a:solidFill>
                <a:ea typeface="Inter" panose="020B05020300000000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cs typeface="+mn-cs"/>
              </a:rPr>
              <a:t>BGP </a:t>
            </a:r>
            <a:r>
              <a:rPr kumimoji="0" lang="en-US" sz="2000" b="0" i="0" u="none" strike="noStrike" kern="1200" cap="none" spc="0" normalizeH="0" baseline="0" noProof="0" dirty="0">
                <a:ln>
                  <a:noFill/>
                </a:ln>
                <a:solidFill>
                  <a:srgbClr val="000000"/>
                </a:solidFill>
                <a:effectLst/>
                <a:uLnTx/>
                <a:uFillTx/>
                <a:latin typeface="Abadi Extra Light" panose="020B0204020104020204" pitchFamily="34" charset="0"/>
              </a:rPr>
              <a:t>recursive-inherit-priority</a:t>
            </a:r>
            <a:endParaRPr kumimoji="0" lang="en-US" sz="1400" b="0" i="0" u="none" strike="noStrike" kern="1200" cap="none" spc="0" normalizeH="0" baseline="0" noProof="0" dirty="0">
              <a:ln>
                <a:noFill/>
              </a:ln>
              <a:solidFill>
                <a:srgbClr val="000000"/>
              </a:solidFill>
              <a:effectLst/>
              <a:uLnTx/>
              <a:uFillTx/>
              <a:latin typeface="Abadi Extra Light" panose="020B0204020104020204" pitchFamily="34" charset="0"/>
            </a:endParaRPr>
          </a:p>
        </p:txBody>
      </p:sp>
      <p:sp>
        <p:nvSpPr>
          <p:cNvPr id="17" name="Text Placeholder 5">
            <a:extLst>
              <a:ext uri="{FF2B5EF4-FFF2-40B4-BE49-F238E27FC236}">
                <a16:creationId xmlns:a16="http://schemas.microsoft.com/office/drawing/2014/main" id="{83A288D7-B7A8-6B1B-5BFB-27A30622863A}"/>
              </a:ext>
            </a:extLst>
          </p:cNvPr>
          <p:cNvSpPr>
            <a:spLocks noGrp="1"/>
          </p:cNvSpPr>
          <p:nvPr>
            <p:ph type="body" sz="quarter" idx="15"/>
          </p:nvPr>
        </p:nvSpPr>
        <p:spPr>
          <a:xfrm>
            <a:off x="269986" y="914399"/>
            <a:ext cx="10972800" cy="457200"/>
          </a:xfrm>
        </p:spPr>
        <p:txBody>
          <a:bodyPr/>
          <a:lstStyle/>
          <a:p>
            <a:r>
              <a:rPr lang="en-US" dirty="0"/>
              <a:t>With BGP priority from SD-WAN remote SLA</a:t>
            </a:r>
          </a:p>
        </p:txBody>
      </p:sp>
      <p:sp>
        <p:nvSpPr>
          <p:cNvPr id="18" name="Title 4">
            <a:extLst>
              <a:ext uri="{FF2B5EF4-FFF2-40B4-BE49-F238E27FC236}">
                <a16:creationId xmlns:a16="http://schemas.microsoft.com/office/drawing/2014/main" id="{343F731B-8D39-9A33-BB64-1F08AAFD0943}"/>
              </a:ext>
            </a:extLst>
          </p:cNvPr>
          <p:cNvSpPr>
            <a:spLocks noGrp="1"/>
          </p:cNvSpPr>
          <p:nvPr>
            <p:ph type="title"/>
          </p:nvPr>
        </p:nvSpPr>
        <p:spPr>
          <a:xfrm>
            <a:off x="269986" y="176071"/>
            <a:ext cx="10972800" cy="640080"/>
          </a:xfrm>
        </p:spPr>
        <p:txBody>
          <a:bodyPr/>
          <a:lstStyle/>
          <a:p>
            <a:r>
              <a:rPr lang="en-US" dirty="0"/>
              <a:t>Hub-side Steering</a:t>
            </a:r>
          </a:p>
        </p:txBody>
      </p:sp>
      <p:sp>
        <p:nvSpPr>
          <p:cNvPr id="19" name="TextBox 18">
            <a:extLst>
              <a:ext uri="{FF2B5EF4-FFF2-40B4-BE49-F238E27FC236}">
                <a16:creationId xmlns:a16="http://schemas.microsoft.com/office/drawing/2014/main" id="{5F0BC20A-D583-C558-0936-5358108FCEA6}"/>
              </a:ext>
            </a:extLst>
          </p:cNvPr>
          <p:cNvSpPr txBox="1"/>
          <p:nvPr/>
        </p:nvSpPr>
        <p:spPr>
          <a:xfrm>
            <a:off x="452764" y="2390804"/>
            <a:ext cx="6916623" cy="2308083"/>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WEST-DC1 #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get router info routing-table all</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&lt;...&gt;</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B       10.0.1.0/24 [200/0] via 10.200.1.1 (recursive via EDGE_INET   tunnel 10.0.0.5 [10]), 00:04:55</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(recursive via EDGE_MPLS tunnel 10.200.1.1 [</a:t>
            </a:r>
            <a:r>
              <a:rPr lang="en-US" sz="1200" dirty="0">
                <a:solidFill>
                  <a:srgbClr val="FFFFFF"/>
                </a:solidFill>
                <a:latin typeface="Arial" panose="020B0604020202020204"/>
              </a:rPr>
              <a:t>3</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0]), 00:04:55</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&lt;...&gt;</a:t>
            </a: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endParaRPr lang="en-US" sz="1200" dirty="0">
              <a:solidFill>
                <a:srgbClr val="FFFFFF"/>
              </a:solidFill>
              <a:latin typeface="Arial" panose="020B0604020202020204"/>
            </a:endParaRPr>
          </a:p>
          <a:p>
            <a:pPr marL="0" marR="0" lvl="0" indent="0" algn="l" defTabSz="914400" rtl="0" eaLnBrk="1" fontAlgn="auto" latinLnBrk="0" hangingPunct="1">
              <a:lnSpc>
                <a:spcPct val="90000"/>
              </a:lnSpc>
              <a:spcBef>
                <a:spcPts val="300"/>
              </a:spcBef>
              <a:spcAft>
                <a:spcPts val="0"/>
              </a:spcAft>
              <a:buClrTx/>
              <a:buSzTx/>
              <a:buFontTx/>
              <a:buNone/>
              <a:tabLst/>
              <a:defRPr/>
            </a:pPr>
            <a:endParaRPr lang="en-US" sz="1200" dirty="0">
              <a:solidFill>
                <a:srgbClr val="FFFFFF"/>
              </a:solidFill>
              <a:latin typeface="Arial" panose="020B0604020202020204"/>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S       10.200.1.1/32 [15/0] via EDGE_INET   tunnel 10.0.0.5, [</a:t>
            </a:r>
            <a:r>
              <a:rPr kumimoji="0" lang="en-US" sz="1200" b="1" i="0" u="none" strike="noStrike" kern="1200" cap="none" spc="0" normalizeH="0" baseline="0" noProof="0" dirty="0">
                <a:ln>
                  <a:noFill/>
                </a:ln>
                <a:solidFill>
                  <a:srgbClr val="FFFFFF"/>
                </a:solidFill>
                <a:effectLst/>
                <a:highlight>
                  <a:srgbClr val="008000"/>
                </a:highlight>
                <a:uLnTx/>
                <a:uFillTx/>
                <a:latin typeface="Arial" panose="020B0604020202020204"/>
                <a:ea typeface="+mn-ea"/>
                <a:cs typeface="Courier New" panose="02070309020205020404" pitchFamily="49" charset="0"/>
              </a:rPr>
              <a:t>10</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[15/0] via EDGE_MPLS tunnel 10.200.1.1, [</a:t>
            </a:r>
            <a:r>
              <a:rPr lang="en-US" sz="1200" b="1" dirty="0">
                <a:solidFill>
                  <a:srgbClr val="FFFFFF"/>
                </a:solidFill>
                <a:highlight>
                  <a:srgbClr val="FF0000"/>
                </a:highlight>
                <a:latin typeface="Arial" panose="020B0604020202020204"/>
              </a:rPr>
              <a:t>3</a:t>
            </a:r>
            <a:r>
              <a:rPr kumimoji="0" lang="en-US" sz="1200" b="1" i="0" u="none" strike="noStrike" kern="1200" cap="none" spc="0" normalizeH="0" baseline="0" noProof="0" dirty="0">
                <a:ln>
                  <a:noFill/>
                </a:ln>
                <a:solidFill>
                  <a:srgbClr val="FFFFFF"/>
                </a:solidFill>
                <a:effectLst/>
                <a:highlight>
                  <a:srgbClr val="FF0000"/>
                </a:highlight>
                <a:uLnTx/>
                <a:uFillTx/>
                <a:latin typeface="Arial" panose="020B0604020202020204"/>
                <a:ea typeface="+mn-ea"/>
                <a:cs typeface="Courier New" panose="02070309020205020404" pitchFamily="49" charset="0"/>
              </a:rPr>
              <a:t>0</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&lt;...&gt; </a:t>
            </a:r>
          </a:p>
        </p:txBody>
      </p:sp>
      <p:sp>
        <p:nvSpPr>
          <p:cNvPr id="2" name="Rectangle: Rounded Corners 1">
            <a:extLst>
              <a:ext uri="{FF2B5EF4-FFF2-40B4-BE49-F238E27FC236}">
                <a16:creationId xmlns:a16="http://schemas.microsoft.com/office/drawing/2014/main" id="{D32A8DE2-424D-051B-CD59-417BF2BEE1F0}"/>
              </a:ext>
            </a:extLst>
          </p:cNvPr>
          <p:cNvSpPr/>
          <p:nvPr/>
        </p:nvSpPr>
        <p:spPr>
          <a:xfrm>
            <a:off x="10059052" y="1672237"/>
            <a:ext cx="1868058" cy="1084159"/>
          </a:xfrm>
          <a:prstGeom prst="round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00788E9-CB40-525B-5865-8DCB9EE0A466}"/>
              </a:ext>
            </a:extLst>
          </p:cNvPr>
          <p:cNvSpPr txBox="1"/>
          <p:nvPr/>
        </p:nvSpPr>
        <p:spPr>
          <a:xfrm>
            <a:off x="10258062" y="2379846"/>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a:t>
            </a: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T</a:t>
            </a:r>
          </a:p>
        </p:txBody>
      </p:sp>
      <p:sp>
        <p:nvSpPr>
          <p:cNvPr id="4" name="TextBox 3">
            <a:extLst>
              <a:ext uri="{FF2B5EF4-FFF2-40B4-BE49-F238E27FC236}">
                <a16:creationId xmlns:a16="http://schemas.microsoft.com/office/drawing/2014/main" id="{83CC1B14-CC6A-7FE6-9555-971F77ACACC2}"/>
              </a:ext>
            </a:extLst>
          </p:cNvPr>
          <p:cNvSpPr txBox="1"/>
          <p:nvPr/>
        </p:nvSpPr>
        <p:spPr>
          <a:xfrm>
            <a:off x="10308309" y="3922666"/>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rPr>
              <a:t>INET</a:t>
            </a:r>
            <a:endParaRPr kumimoji="0" lang="en-NL" sz="1000" b="0" i="0" u="none" strike="noStrike" kern="1200" cap="none" spc="0" normalizeH="0" baseline="0" noProof="0" dirty="0">
              <a:ln>
                <a:noFill/>
              </a:ln>
              <a:solidFill>
                <a:srgbClr val="00B0F0"/>
              </a:solidFill>
              <a:effectLst/>
              <a:uLnTx/>
              <a:uFillTx/>
              <a:latin typeface="Consolas" panose="020B0609020204030204" pitchFamily="49" charset="0"/>
              <a:ea typeface="+mn-ea"/>
              <a:cs typeface="Consolas" panose="020B0609020204030204" pitchFamily="49" charset="0"/>
            </a:endParaRPr>
          </a:p>
        </p:txBody>
      </p:sp>
      <p:cxnSp>
        <p:nvCxnSpPr>
          <p:cNvPr id="5" name="Straight Connector 4">
            <a:extLst>
              <a:ext uri="{FF2B5EF4-FFF2-40B4-BE49-F238E27FC236}">
                <a16:creationId xmlns:a16="http://schemas.microsoft.com/office/drawing/2014/main" id="{4206C0B3-B6D1-B884-673B-E309AF55C9B4}"/>
              </a:ext>
            </a:extLst>
          </p:cNvPr>
          <p:cNvCxnSpPr>
            <a:stCxn id="4" idx="0"/>
            <a:endCxn id="3" idx="2"/>
          </p:cNvCxnSpPr>
          <p:nvPr/>
        </p:nvCxnSpPr>
        <p:spPr>
          <a:xfrm flipV="1">
            <a:off x="10647505" y="2626067"/>
            <a:ext cx="20285" cy="1296599"/>
          </a:xfrm>
          <a:prstGeom prst="line">
            <a:avLst/>
          </a:prstGeom>
          <a:ln w="38100">
            <a:solidFill>
              <a:srgbClr val="00B0F0">
                <a:alpha val="6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94E022-0B35-CFA7-84B8-A56E4B24FB66}"/>
              </a:ext>
            </a:extLst>
          </p:cNvPr>
          <p:cNvSpPr txBox="1"/>
          <p:nvPr/>
        </p:nvSpPr>
        <p:spPr>
          <a:xfrm>
            <a:off x="11007364" y="3939789"/>
            <a:ext cx="6783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H1_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sp>
        <p:nvSpPr>
          <p:cNvPr id="7" name="TextBox 6">
            <a:extLst>
              <a:ext uri="{FF2B5EF4-FFF2-40B4-BE49-F238E27FC236}">
                <a16:creationId xmlns:a16="http://schemas.microsoft.com/office/drawing/2014/main" id="{EF247BC8-19C0-DCB9-88E5-22FBF05B631B}"/>
              </a:ext>
            </a:extLst>
          </p:cNvPr>
          <p:cNvSpPr txBox="1"/>
          <p:nvPr/>
        </p:nvSpPr>
        <p:spPr>
          <a:xfrm>
            <a:off x="10945039" y="2384069"/>
            <a:ext cx="81945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EDGE_</a:t>
            </a:r>
            <a:r>
              <a:rPr kumimoji="0" lang="en-US"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rPr>
              <a:t>MPLS</a:t>
            </a:r>
            <a:endParaRPr kumimoji="0" lang="en-NL" sz="1000" b="0" i="0" u="none" strike="noStrike" kern="1200" cap="none" spc="0" normalizeH="0" baseline="0" noProof="0" dirty="0">
              <a:ln>
                <a:noFill/>
              </a:ln>
              <a:solidFill>
                <a:srgbClr val="00B050"/>
              </a:solidFill>
              <a:effectLst/>
              <a:uLnTx/>
              <a:uFillTx/>
              <a:latin typeface="Consolas" panose="020B0609020204030204" pitchFamily="49" charset="0"/>
              <a:ea typeface="+mn-ea"/>
              <a:cs typeface="Consolas" panose="020B0609020204030204" pitchFamily="49" charset="0"/>
            </a:endParaRPr>
          </a:p>
        </p:txBody>
      </p:sp>
      <p:cxnSp>
        <p:nvCxnSpPr>
          <p:cNvPr id="8" name="Straight Connector 7">
            <a:extLst>
              <a:ext uri="{FF2B5EF4-FFF2-40B4-BE49-F238E27FC236}">
                <a16:creationId xmlns:a16="http://schemas.microsoft.com/office/drawing/2014/main" id="{1332B5FB-54DA-334B-5C17-2C3E28DB3C25}"/>
              </a:ext>
            </a:extLst>
          </p:cNvPr>
          <p:cNvCxnSpPr>
            <a:stCxn id="6" idx="0"/>
            <a:endCxn id="7" idx="2"/>
          </p:cNvCxnSpPr>
          <p:nvPr/>
        </p:nvCxnSpPr>
        <p:spPr>
          <a:xfrm flipV="1">
            <a:off x="11346560" y="2630290"/>
            <a:ext cx="8207" cy="1309499"/>
          </a:xfrm>
          <a:prstGeom prst="line">
            <a:avLst/>
          </a:prstGeom>
          <a:ln w="38100">
            <a:solidFill>
              <a:srgbClr val="00B050">
                <a:alpha val="60000"/>
              </a:srgb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8162755-0DB8-766D-5AF4-1DB669BFB466}"/>
              </a:ext>
            </a:extLst>
          </p:cNvPr>
          <p:cNvSpPr/>
          <p:nvPr/>
        </p:nvSpPr>
        <p:spPr>
          <a:xfrm>
            <a:off x="10119547" y="4816410"/>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LA</a:t>
            </a: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N Branch1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50000"/>
                    <a:lumOff val="50000"/>
                  </a:srgbClr>
                </a:solidFill>
                <a:latin typeface="Consolas" panose="020B0609020204030204" pitchFamily="49" charset="0"/>
                <a:cs typeface="Consolas" panose="020B0609020204030204" pitchFamily="49" charset="0"/>
              </a:rPr>
              <a:t>10.0.1.0/24</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10" name="Straight Connector 9">
            <a:extLst>
              <a:ext uri="{FF2B5EF4-FFF2-40B4-BE49-F238E27FC236}">
                <a16:creationId xmlns:a16="http://schemas.microsoft.com/office/drawing/2014/main" id="{D36BAF27-DB2E-ABE6-08CC-3B3F2051C1A9}"/>
              </a:ext>
            </a:extLst>
          </p:cNvPr>
          <p:cNvCxnSpPr>
            <a:cxnSpLocks/>
            <a:endCxn id="9" idx="0"/>
          </p:cNvCxnSpPr>
          <p:nvPr/>
        </p:nvCxnSpPr>
        <p:spPr>
          <a:xfrm>
            <a:off x="11019748" y="4698888"/>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4207B7B-2D70-473E-DAEE-EB26AC397A75}"/>
              </a:ext>
            </a:extLst>
          </p:cNvPr>
          <p:cNvSpPr txBox="1"/>
          <p:nvPr/>
        </p:nvSpPr>
        <p:spPr>
          <a:xfrm>
            <a:off x="10118361" y="1867616"/>
            <a:ext cx="6094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(HUB)</a:t>
            </a:r>
          </a:p>
        </p:txBody>
      </p:sp>
      <p:sp>
        <p:nvSpPr>
          <p:cNvPr id="12" name="TextBox 11">
            <a:extLst>
              <a:ext uri="{FF2B5EF4-FFF2-40B4-BE49-F238E27FC236}">
                <a16:creationId xmlns:a16="http://schemas.microsoft.com/office/drawing/2014/main" id="{E45A9EB9-D024-02BD-8B48-E921A14107FC}"/>
              </a:ext>
            </a:extLst>
          </p:cNvPr>
          <p:cNvSpPr txBox="1"/>
          <p:nvPr/>
        </p:nvSpPr>
        <p:spPr>
          <a:xfrm>
            <a:off x="9976601" y="4292594"/>
            <a:ext cx="7793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rPr>
              <a:t>Branch1</a:t>
            </a:r>
            <a:endParaRPr kumimoji="0" lang="en-NL" sz="1200" b="0" i="0" u="none" strike="noStrike" kern="1200" cap="none" spc="0" normalizeH="0" baseline="0" noProof="0" dirty="0">
              <a:ln>
                <a:noFill/>
              </a:ln>
              <a:solidFill>
                <a:srgbClr val="000000">
                  <a:lumMod val="65000"/>
                  <a:lumOff val="35000"/>
                </a:srgbClr>
              </a:solidFill>
              <a:effectLst/>
              <a:uLnTx/>
              <a:uFillTx/>
              <a:latin typeface="Consolas" panose="020B0609020204030204" pitchFamily="49" charset="0"/>
              <a:ea typeface="+mn-ea"/>
              <a:cs typeface="Consolas" panose="020B0609020204030204" pitchFamily="49" charset="0"/>
            </a:endParaRPr>
          </a:p>
        </p:txBody>
      </p:sp>
      <p:pic>
        <p:nvPicPr>
          <p:cNvPr id="13" name="Picture 93">
            <a:extLst>
              <a:ext uri="{FF2B5EF4-FFF2-40B4-BE49-F238E27FC236}">
                <a16:creationId xmlns:a16="http://schemas.microsoft.com/office/drawing/2014/main" id="{01179B5D-723F-31ED-2DF8-4A1E8FC5B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10669776" y="4131739"/>
            <a:ext cx="678377" cy="67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a:extLst>
              <a:ext uri="{FF2B5EF4-FFF2-40B4-BE49-F238E27FC236}">
                <a16:creationId xmlns:a16="http://schemas.microsoft.com/office/drawing/2014/main" id="{FC47CBE1-3FD2-DC1F-154A-C3A4E77D8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2253" y="1759983"/>
            <a:ext cx="676933" cy="676933"/>
          </a:xfrm>
          <a:prstGeom prst="rect">
            <a:avLst/>
          </a:prstGeom>
        </p:spPr>
      </p:pic>
      <p:sp>
        <p:nvSpPr>
          <p:cNvPr id="15" name="Oval 14">
            <a:extLst>
              <a:ext uri="{FF2B5EF4-FFF2-40B4-BE49-F238E27FC236}">
                <a16:creationId xmlns:a16="http://schemas.microsoft.com/office/drawing/2014/main" id="{B3A58607-4B42-472A-06C1-2114B0D9080D}"/>
              </a:ext>
            </a:extLst>
          </p:cNvPr>
          <p:cNvSpPr/>
          <p:nvPr/>
        </p:nvSpPr>
        <p:spPr>
          <a:xfrm>
            <a:off x="10086499" y="1210829"/>
            <a:ext cx="1800401" cy="51803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rPr>
              <a:t>DC</a:t>
            </a:r>
            <a:endParaRPr kumimoji="0" lang="en-NL" sz="1200" b="0" i="0" u="none" strike="noStrike" kern="1200" cap="none" spc="0" normalizeH="0" baseline="0" noProof="0" dirty="0">
              <a:ln>
                <a:noFill/>
              </a:ln>
              <a:solidFill>
                <a:srgbClr val="000000">
                  <a:lumMod val="50000"/>
                  <a:lumOff val="50000"/>
                </a:srgbClr>
              </a:solidFill>
              <a:effectLst/>
              <a:uLnTx/>
              <a:uFillTx/>
              <a:latin typeface="Consolas" panose="020B0609020204030204" pitchFamily="49" charset="0"/>
              <a:ea typeface="+mn-ea"/>
              <a:cs typeface="Consolas" panose="020B0609020204030204" pitchFamily="49" charset="0"/>
            </a:endParaRPr>
          </a:p>
        </p:txBody>
      </p:sp>
      <p:cxnSp>
        <p:nvCxnSpPr>
          <p:cNvPr id="16" name="Straight Connector 15">
            <a:extLst>
              <a:ext uri="{FF2B5EF4-FFF2-40B4-BE49-F238E27FC236}">
                <a16:creationId xmlns:a16="http://schemas.microsoft.com/office/drawing/2014/main" id="{1A697391-B5A6-4945-4F7F-F5DF1DDACFA8}"/>
              </a:ext>
            </a:extLst>
          </p:cNvPr>
          <p:cNvCxnSpPr>
            <a:cxnSpLocks/>
          </p:cNvCxnSpPr>
          <p:nvPr/>
        </p:nvCxnSpPr>
        <p:spPr>
          <a:xfrm>
            <a:off x="10977803" y="1728865"/>
            <a:ext cx="0" cy="1175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E05E2E9-22B4-262D-A99A-B2CC46D5D94C}"/>
              </a:ext>
            </a:extLst>
          </p:cNvPr>
          <p:cNvGrpSpPr/>
          <p:nvPr/>
        </p:nvGrpSpPr>
        <p:grpSpPr>
          <a:xfrm rot="10800000">
            <a:off x="10592900" y="2819127"/>
            <a:ext cx="156293" cy="303563"/>
            <a:chOff x="8567726" y="2158340"/>
            <a:chExt cx="491646" cy="1353120"/>
          </a:xfrm>
          <a:solidFill>
            <a:srgbClr val="92D050"/>
          </a:solidFill>
        </p:grpSpPr>
        <p:sp>
          <p:nvSpPr>
            <p:cNvPr id="22" name="Chevron 4">
              <a:extLst>
                <a:ext uri="{FF2B5EF4-FFF2-40B4-BE49-F238E27FC236}">
                  <a16:creationId xmlns:a16="http://schemas.microsoft.com/office/drawing/2014/main" id="{178DFD60-E20F-070F-0E08-AA89D1134C2C}"/>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23" name="Chevron 57">
              <a:extLst>
                <a:ext uri="{FF2B5EF4-FFF2-40B4-BE49-F238E27FC236}">
                  <a16:creationId xmlns:a16="http://schemas.microsoft.com/office/drawing/2014/main" id="{37BB7949-E604-642D-5301-AFD7581E3CD8}"/>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24" name="Chevron 61">
              <a:extLst>
                <a:ext uri="{FF2B5EF4-FFF2-40B4-BE49-F238E27FC236}">
                  <a16:creationId xmlns:a16="http://schemas.microsoft.com/office/drawing/2014/main" id="{0F2105B5-4B87-41EE-F2DB-B40793CCF1B1}"/>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grpSp>
      <p:sp>
        <p:nvSpPr>
          <p:cNvPr id="25" name="TextBox 24">
            <a:extLst>
              <a:ext uri="{FF2B5EF4-FFF2-40B4-BE49-F238E27FC236}">
                <a16:creationId xmlns:a16="http://schemas.microsoft.com/office/drawing/2014/main" id="{FBCF51C3-21BA-119D-82DF-E2ACB5698314}"/>
              </a:ext>
            </a:extLst>
          </p:cNvPr>
          <p:cNvSpPr txBox="1"/>
          <p:nvPr/>
        </p:nvSpPr>
        <p:spPr>
          <a:xfrm>
            <a:off x="9733236" y="2756396"/>
            <a:ext cx="877649" cy="397032"/>
          </a:xfrm>
          <a:prstGeom prst="rect">
            <a:avLst/>
          </a:prstGeom>
          <a:noFill/>
        </p:spPr>
        <p:txBody>
          <a:bodyPr wrap="square" rtlCol="0">
            <a:spAutoFit/>
          </a:bodyPr>
          <a:lstStyle/>
          <a:p>
            <a:pPr marL="0" marR="0" lvl="0" indent="0" algn="r" defTabSz="457189"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Arial" panose="020B0604020202020204"/>
                <a:ea typeface="+mn-ea"/>
                <a:cs typeface="Arial" panose="020B0604020202020204" pitchFamily="34" charset="0"/>
              </a:rPr>
              <a:t>BGP priority 10</a:t>
            </a:r>
          </a:p>
        </p:txBody>
      </p:sp>
      <p:grpSp>
        <p:nvGrpSpPr>
          <p:cNvPr id="26" name="Group 25">
            <a:extLst>
              <a:ext uri="{FF2B5EF4-FFF2-40B4-BE49-F238E27FC236}">
                <a16:creationId xmlns:a16="http://schemas.microsoft.com/office/drawing/2014/main" id="{2DB9795A-1E10-B2B1-D83E-91F3FED11230}"/>
              </a:ext>
            </a:extLst>
          </p:cNvPr>
          <p:cNvGrpSpPr/>
          <p:nvPr/>
        </p:nvGrpSpPr>
        <p:grpSpPr>
          <a:xfrm rot="10800000">
            <a:off x="11273321" y="2799926"/>
            <a:ext cx="156293" cy="303563"/>
            <a:chOff x="8567726" y="2158340"/>
            <a:chExt cx="491646" cy="1353120"/>
          </a:xfrm>
          <a:solidFill>
            <a:srgbClr val="FFFF00"/>
          </a:solidFill>
        </p:grpSpPr>
        <p:sp>
          <p:nvSpPr>
            <p:cNvPr id="28" name="Chevron 4">
              <a:extLst>
                <a:ext uri="{FF2B5EF4-FFF2-40B4-BE49-F238E27FC236}">
                  <a16:creationId xmlns:a16="http://schemas.microsoft.com/office/drawing/2014/main" id="{A8F2D2EF-BBB9-E491-7151-8A6102CAAFC1}"/>
                </a:ext>
              </a:extLst>
            </p:cNvPr>
            <p:cNvSpPr/>
            <p:nvPr/>
          </p:nvSpPr>
          <p:spPr>
            <a:xfrm rot="16200000">
              <a:off x="8567726" y="2158340"/>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29" name="Chevron 57">
              <a:extLst>
                <a:ext uri="{FF2B5EF4-FFF2-40B4-BE49-F238E27FC236}">
                  <a16:creationId xmlns:a16="http://schemas.microsoft.com/office/drawing/2014/main" id="{BAB4B251-B549-1E56-BD73-340432CE81F7}"/>
                </a:ext>
              </a:extLst>
            </p:cNvPr>
            <p:cNvSpPr/>
            <p:nvPr/>
          </p:nvSpPr>
          <p:spPr>
            <a:xfrm rot="16200000">
              <a:off x="8571233" y="2592584"/>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sp>
          <p:nvSpPr>
            <p:cNvPr id="30" name="Chevron 61">
              <a:extLst>
                <a:ext uri="{FF2B5EF4-FFF2-40B4-BE49-F238E27FC236}">
                  <a16:creationId xmlns:a16="http://schemas.microsoft.com/office/drawing/2014/main" id="{BD3808E9-E3ED-2564-EF0F-DB07196D30F1}"/>
                </a:ext>
              </a:extLst>
            </p:cNvPr>
            <p:cNvSpPr/>
            <p:nvPr/>
          </p:nvSpPr>
          <p:spPr>
            <a:xfrm rot="16200000">
              <a:off x="8574740" y="3026828"/>
              <a:ext cx="484632" cy="484632"/>
            </a:xfrm>
            <a:prstGeom prst="chevron">
              <a:avLst/>
            </a:prstGeom>
            <a:grp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NL" sz="14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grpSp>
      <p:sp>
        <p:nvSpPr>
          <p:cNvPr id="31" name="TextBox 30">
            <a:extLst>
              <a:ext uri="{FF2B5EF4-FFF2-40B4-BE49-F238E27FC236}">
                <a16:creationId xmlns:a16="http://schemas.microsoft.com/office/drawing/2014/main" id="{8E0C133D-92C5-EDC2-82A6-766BDB605D0A}"/>
              </a:ext>
            </a:extLst>
          </p:cNvPr>
          <p:cNvSpPr txBox="1"/>
          <p:nvPr/>
        </p:nvSpPr>
        <p:spPr>
          <a:xfrm>
            <a:off x="11407728" y="2758576"/>
            <a:ext cx="877649" cy="397032"/>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rPr>
              <a:t>BGP priority </a:t>
            </a:r>
            <a:r>
              <a:rPr lang="en-US" sz="1100" dirty="0">
                <a:solidFill>
                  <a:srgbClr val="F6630D"/>
                </a:solidFill>
                <a:latin typeface="Arial" panose="020B0604020202020204"/>
                <a:cs typeface="Arial" panose="020B0604020202020204" pitchFamily="34" charset="0"/>
              </a:rPr>
              <a:t>3</a:t>
            </a:r>
            <a:r>
              <a:rPr kumimoji="0" lang="en-US" sz="11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rPr>
              <a:t>0</a:t>
            </a:r>
          </a:p>
        </p:txBody>
      </p:sp>
      <p:sp>
        <p:nvSpPr>
          <p:cNvPr id="32" name="TextBox 31">
            <a:extLst>
              <a:ext uri="{FF2B5EF4-FFF2-40B4-BE49-F238E27FC236}">
                <a16:creationId xmlns:a16="http://schemas.microsoft.com/office/drawing/2014/main" id="{A6DE8480-305A-BC55-E64D-7A6C47978B03}"/>
              </a:ext>
            </a:extLst>
          </p:cNvPr>
          <p:cNvSpPr txBox="1"/>
          <p:nvPr/>
        </p:nvSpPr>
        <p:spPr>
          <a:xfrm>
            <a:off x="10161473" y="3444240"/>
            <a:ext cx="728084" cy="480131"/>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Arial" panose="020B0604020202020204"/>
                <a:ea typeface="+mn-ea"/>
                <a:cs typeface="Arial" panose="020B0604020202020204" pitchFamily="34" charset="0"/>
                <a:sym typeface="Wingdings" panose="05000000000000000000" pitchFamily="2" charset="2"/>
              </a:rPr>
              <a:t></a:t>
            </a:r>
            <a:endParaRPr kumimoji="0" lang="en-US" sz="2800" b="0" i="0" u="none" strike="noStrike" kern="1200" cap="none" spc="0" normalizeH="0" baseline="0" noProof="0" dirty="0">
              <a:ln>
                <a:noFill/>
              </a:ln>
              <a:solidFill>
                <a:srgbClr val="00B050"/>
              </a:solidFill>
              <a:effectLst/>
              <a:uLnTx/>
              <a:uFillTx/>
              <a:latin typeface="Arial" panose="020B0604020202020204"/>
              <a:ea typeface="+mn-ea"/>
              <a:cs typeface="Arial" panose="020B0604020202020204" pitchFamily="34" charset="0"/>
            </a:endParaRPr>
          </a:p>
        </p:txBody>
      </p:sp>
      <p:sp>
        <p:nvSpPr>
          <p:cNvPr id="33" name="TextBox 32">
            <a:extLst>
              <a:ext uri="{FF2B5EF4-FFF2-40B4-BE49-F238E27FC236}">
                <a16:creationId xmlns:a16="http://schemas.microsoft.com/office/drawing/2014/main" id="{3F32D83B-E0B2-0C58-7FFD-37FD088E3E70}"/>
              </a:ext>
            </a:extLst>
          </p:cNvPr>
          <p:cNvSpPr txBox="1"/>
          <p:nvPr/>
        </p:nvSpPr>
        <p:spPr>
          <a:xfrm>
            <a:off x="11099388" y="3440932"/>
            <a:ext cx="728084" cy="480131"/>
          </a:xfrm>
          <a:prstGeom prst="rect">
            <a:avLst/>
          </a:prstGeom>
          <a:noFill/>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sym typeface="Wingdings" panose="05000000000000000000" pitchFamily="2" charset="2"/>
              </a:rPr>
              <a:t></a:t>
            </a:r>
            <a:endParaRPr kumimoji="0" lang="en-US" sz="2800" b="0" i="0" u="none" strike="noStrike" kern="1200" cap="none" spc="0" normalizeH="0" baseline="0" noProof="0" dirty="0">
              <a:ln>
                <a:noFill/>
              </a:ln>
              <a:solidFill>
                <a:srgbClr val="F6630D"/>
              </a:solidFill>
              <a:effectLst/>
              <a:uLnTx/>
              <a:uFillTx/>
              <a:latin typeface="Arial" panose="020B0604020202020204"/>
              <a:ea typeface="+mn-ea"/>
              <a:cs typeface="Arial" panose="020B0604020202020204" pitchFamily="34" charset="0"/>
            </a:endParaRPr>
          </a:p>
        </p:txBody>
      </p:sp>
      <p:sp>
        <p:nvSpPr>
          <p:cNvPr id="35" name="TextBox 34">
            <a:extLst>
              <a:ext uri="{FF2B5EF4-FFF2-40B4-BE49-F238E27FC236}">
                <a16:creationId xmlns:a16="http://schemas.microsoft.com/office/drawing/2014/main" id="{6947A27A-F631-B3DF-093E-9122818B5689}"/>
              </a:ext>
            </a:extLst>
          </p:cNvPr>
          <p:cNvSpPr txBox="1"/>
          <p:nvPr/>
        </p:nvSpPr>
        <p:spPr>
          <a:xfrm>
            <a:off x="11273321" y="4231038"/>
            <a:ext cx="889987"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00B0F0"/>
                </a:solidFill>
                <a:effectLst/>
                <a:uLnTx/>
                <a:uFillTx/>
                <a:latin typeface="Consolas" panose="020B0609020204030204" pitchFamily="49" charset="0"/>
                <a:cs typeface="Consolas" panose="020B0609020204030204" pitchFamily="49" charset="0"/>
              </a:defRPr>
            </a:lvl1pPr>
          </a:lstStyle>
          <a:p>
            <a:r>
              <a:rPr lang="en-US" dirty="0">
                <a:solidFill>
                  <a:schemeClr val="tx1"/>
                </a:solidFill>
              </a:rPr>
              <a:t>Loopback</a:t>
            </a:r>
            <a:br>
              <a:rPr lang="en-US" dirty="0">
                <a:solidFill>
                  <a:schemeClr val="tx1"/>
                </a:solidFill>
              </a:rPr>
            </a:br>
            <a:r>
              <a:rPr lang="en-US" dirty="0">
                <a:solidFill>
                  <a:schemeClr val="tx1"/>
                </a:solidFill>
              </a:rPr>
              <a:t>10.200.1.1</a:t>
            </a:r>
          </a:p>
        </p:txBody>
      </p:sp>
      <p:sp>
        <p:nvSpPr>
          <p:cNvPr id="36" name="Arrow: Down 35">
            <a:extLst>
              <a:ext uri="{FF2B5EF4-FFF2-40B4-BE49-F238E27FC236}">
                <a16:creationId xmlns:a16="http://schemas.microsoft.com/office/drawing/2014/main" id="{608E7DBD-3C7B-D44C-8F63-D2F9EB9AB102}"/>
              </a:ext>
            </a:extLst>
          </p:cNvPr>
          <p:cNvSpPr/>
          <p:nvPr/>
        </p:nvSpPr>
        <p:spPr>
          <a:xfrm>
            <a:off x="1252944" y="3655127"/>
            <a:ext cx="298026" cy="38178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0" name="TextBox 39">
            <a:extLst>
              <a:ext uri="{FF2B5EF4-FFF2-40B4-BE49-F238E27FC236}">
                <a16:creationId xmlns:a16="http://schemas.microsoft.com/office/drawing/2014/main" id="{A8E08B01-1AD8-A978-3288-5F57DF08D5B0}"/>
              </a:ext>
            </a:extLst>
          </p:cNvPr>
          <p:cNvSpPr txBox="1"/>
          <p:nvPr/>
        </p:nvSpPr>
        <p:spPr>
          <a:xfrm>
            <a:off x="1080983" y="3320570"/>
            <a:ext cx="2193164" cy="286232"/>
          </a:xfrm>
          <a:prstGeom prst="rect">
            <a:avLst/>
          </a:prstGeom>
          <a:solidFill>
            <a:schemeClr val="bg1"/>
          </a:solidFill>
        </p:spPr>
        <p:txBody>
          <a:bodyPr wrap="non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BGP Next-Hop resolution</a:t>
            </a:r>
          </a:p>
        </p:txBody>
      </p:sp>
      <p:sp>
        <p:nvSpPr>
          <p:cNvPr id="41" name="Arrow: Down 40">
            <a:extLst>
              <a:ext uri="{FF2B5EF4-FFF2-40B4-BE49-F238E27FC236}">
                <a16:creationId xmlns:a16="http://schemas.microsoft.com/office/drawing/2014/main" id="{6CA40E75-6F48-3B8B-9E1A-64123071BCED}"/>
              </a:ext>
            </a:extLst>
          </p:cNvPr>
          <p:cNvSpPr/>
          <p:nvPr/>
        </p:nvSpPr>
        <p:spPr>
          <a:xfrm>
            <a:off x="2609019" y="3035872"/>
            <a:ext cx="197798" cy="27144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4" name="Arrow: Right 43">
            <a:extLst>
              <a:ext uri="{FF2B5EF4-FFF2-40B4-BE49-F238E27FC236}">
                <a16:creationId xmlns:a16="http://schemas.microsoft.com/office/drawing/2014/main" id="{5E0E0B6A-276A-0E04-2714-703EDC3C2F97}"/>
              </a:ext>
            </a:extLst>
          </p:cNvPr>
          <p:cNvSpPr/>
          <p:nvPr/>
        </p:nvSpPr>
        <p:spPr>
          <a:xfrm rot="16200000">
            <a:off x="209973" y="4513808"/>
            <a:ext cx="853317" cy="48768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5" name="TextBox 44">
            <a:extLst>
              <a:ext uri="{FF2B5EF4-FFF2-40B4-BE49-F238E27FC236}">
                <a16:creationId xmlns:a16="http://schemas.microsoft.com/office/drawing/2014/main" id="{B9C042A2-C7D2-1C25-2013-33E2DEF53A5C}"/>
              </a:ext>
            </a:extLst>
          </p:cNvPr>
          <p:cNvSpPr txBox="1"/>
          <p:nvPr/>
        </p:nvSpPr>
        <p:spPr>
          <a:xfrm>
            <a:off x="500175" y="5193317"/>
            <a:ext cx="2821383" cy="674031"/>
          </a:xfrm>
          <a:prstGeom prst="rect">
            <a:avLst/>
          </a:prstGeom>
          <a:noFill/>
          <a:ln>
            <a:solidFill>
              <a:srgbClr val="C00000"/>
            </a:solidFill>
          </a:ln>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Added by IPsec after tunnel with Branch-1 is established over EDGE_INET and EDGE_MPLS </a:t>
            </a:r>
          </a:p>
        </p:txBody>
      </p:sp>
      <p:cxnSp>
        <p:nvCxnSpPr>
          <p:cNvPr id="47" name="Connector: Elbow 46">
            <a:extLst>
              <a:ext uri="{FF2B5EF4-FFF2-40B4-BE49-F238E27FC236}">
                <a16:creationId xmlns:a16="http://schemas.microsoft.com/office/drawing/2014/main" id="{E78134C4-B451-770B-4C8F-62D8E62A8E77}"/>
              </a:ext>
            </a:extLst>
          </p:cNvPr>
          <p:cNvCxnSpPr>
            <a:cxnSpLocks/>
          </p:cNvCxnSpPr>
          <p:nvPr/>
        </p:nvCxnSpPr>
        <p:spPr>
          <a:xfrm rot="5400000" flipH="1" flipV="1">
            <a:off x="5407822" y="3253993"/>
            <a:ext cx="938534" cy="925501"/>
          </a:xfrm>
          <a:prstGeom prst="bentConnector3">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CAE52DA-3E5A-1A61-8ACB-A8091CC86302}"/>
              </a:ext>
            </a:extLst>
          </p:cNvPr>
          <p:cNvSpPr txBox="1"/>
          <p:nvPr/>
        </p:nvSpPr>
        <p:spPr>
          <a:xfrm>
            <a:off x="5495739" y="3909585"/>
            <a:ext cx="3406414" cy="518604"/>
          </a:xfrm>
          <a:prstGeom prst="rect">
            <a:avLst/>
          </a:prstGeom>
          <a:solidFill>
            <a:srgbClr val="E4E5E6"/>
          </a:solidFill>
          <a:ln w="28575">
            <a:solidFill>
              <a:schemeClr val="bg1"/>
            </a:solidFill>
          </a:ln>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SLA priority is inherited by the BGP route</a:t>
            </a:r>
          </a:p>
          <a:p>
            <a:pPr algn="l" defTabSz="457189">
              <a:lnSpc>
                <a:spcPct val="90000"/>
              </a:lnSpc>
              <a:spcBef>
                <a:spcPts val="300"/>
              </a:spcBef>
            </a:pPr>
            <a:r>
              <a:rPr lang="en-US" sz="1400" dirty="0">
                <a:solidFill>
                  <a:srgbClr val="000000"/>
                </a:solidFill>
                <a:cs typeface="Arial" panose="020B0604020202020204" pitchFamily="34" charset="0"/>
              </a:rPr>
              <a:t>during BGP Next-Hop resolution</a:t>
            </a:r>
          </a:p>
        </p:txBody>
      </p:sp>
      <p:sp>
        <p:nvSpPr>
          <p:cNvPr id="53" name="Rectangle 52">
            <a:extLst>
              <a:ext uri="{FF2B5EF4-FFF2-40B4-BE49-F238E27FC236}">
                <a16:creationId xmlns:a16="http://schemas.microsoft.com/office/drawing/2014/main" id="{8A9D022F-E3F1-6D43-14DC-6F7ECBA65594}"/>
              </a:ext>
            </a:extLst>
          </p:cNvPr>
          <p:cNvSpPr/>
          <p:nvPr/>
        </p:nvSpPr>
        <p:spPr>
          <a:xfrm>
            <a:off x="4618551" y="3992668"/>
            <a:ext cx="675463" cy="5186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cxnSp>
        <p:nvCxnSpPr>
          <p:cNvPr id="55" name="Straight Connector 54">
            <a:extLst>
              <a:ext uri="{FF2B5EF4-FFF2-40B4-BE49-F238E27FC236}">
                <a16:creationId xmlns:a16="http://schemas.microsoft.com/office/drawing/2014/main" id="{4E1962B7-2772-573E-50ED-E9B5B9F7DDE0}"/>
              </a:ext>
            </a:extLst>
          </p:cNvPr>
          <p:cNvCxnSpPr/>
          <p:nvPr/>
        </p:nvCxnSpPr>
        <p:spPr>
          <a:xfrm>
            <a:off x="5294014" y="4186010"/>
            <a:ext cx="12032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Arrow: Right 56">
            <a:extLst>
              <a:ext uri="{FF2B5EF4-FFF2-40B4-BE49-F238E27FC236}">
                <a16:creationId xmlns:a16="http://schemas.microsoft.com/office/drawing/2014/main" id="{6ABB0D7D-289C-6003-71C7-3D3D479B6E19}"/>
              </a:ext>
            </a:extLst>
          </p:cNvPr>
          <p:cNvSpPr/>
          <p:nvPr/>
        </p:nvSpPr>
        <p:spPr>
          <a:xfrm rot="16200000">
            <a:off x="4490008" y="4735323"/>
            <a:ext cx="853317" cy="48768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8" name="TextBox 57">
            <a:extLst>
              <a:ext uri="{FF2B5EF4-FFF2-40B4-BE49-F238E27FC236}">
                <a16:creationId xmlns:a16="http://schemas.microsoft.com/office/drawing/2014/main" id="{D76D3C16-BAFF-D210-D2FA-27340A393BCD}"/>
              </a:ext>
            </a:extLst>
          </p:cNvPr>
          <p:cNvSpPr txBox="1"/>
          <p:nvPr/>
        </p:nvSpPr>
        <p:spPr>
          <a:xfrm>
            <a:off x="4780210" y="5414832"/>
            <a:ext cx="3672910" cy="286232"/>
          </a:xfrm>
          <a:prstGeom prst="rect">
            <a:avLst/>
          </a:prstGeom>
          <a:noFill/>
          <a:ln>
            <a:solidFill>
              <a:srgbClr val="C00000"/>
            </a:solidFill>
          </a:ln>
        </p:spPr>
        <p:txBody>
          <a:bodyPr wrap="square" rtlCol="0">
            <a:spAutoFit/>
          </a:bodyPr>
          <a:lstStyle/>
          <a:p>
            <a:pPr algn="l" defTabSz="457189">
              <a:lnSpc>
                <a:spcPct val="90000"/>
              </a:lnSpc>
              <a:spcBef>
                <a:spcPts val="300"/>
              </a:spcBef>
            </a:pPr>
            <a:r>
              <a:rPr lang="en-US" sz="1400" dirty="0">
                <a:solidFill>
                  <a:srgbClr val="C00000"/>
                </a:solidFill>
                <a:cs typeface="Arial" panose="020B0604020202020204" pitchFamily="34" charset="0"/>
              </a:rPr>
              <a:t>SLA priority</a:t>
            </a:r>
            <a:r>
              <a:rPr lang="en-US" sz="1400" dirty="0">
                <a:solidFill>
                  <a:srgbClr val="000000"/>
                </a:solidFill>
                <a:cs typeface="Arial" panose="020B0604020202020204" pitchFamily="34" charset="0"/>
              </a:rPr>
              <a:t> is assigned to the IPsec routes </a:t>
            </a:r>
          </a:p>
        </p:txBody>
      </p:sp>
      <p:sp>
        <p:nvSpPr>
          <p:cNvPr id="59" name="TextBox 58">
            <a:extLst>
              <a:ext uri="{FF2B5EF4-FFF2-40B4-BE49-F238E27FC236}">
                <a16:creationId xmlns:a16="http://schemas.microsoft.com/office/drawing/2014/main" id="{1F23B4BF-6C3E-D757-DF37-A4B6548CB354}"/>
              </a:ext>
            </a:extLst>
          </p:cNvPr>
          <p:cNvSpPr txBox="1"/>
          <p:nvPr/>
        </p:nvSpPr>
        <p:spPr>
          <a:xfrm>
            <a:off x="7224820" y="3169274"/>
            <a:ext cx="2714886" cy="683916"/>
          </a:xfrm>
          <a:prstGeom prst="rect">
            <a:avLst/>
          </a:pr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90000"/>
              </a:lnSpc>
              <a:spcBef>
                <a:spcPts val="300"/>
              </a:spcBef>
              <a:defRPr sz="1400">
                <a:solidFill>
                  <a:schemeClr val="lt1"/>
                </a:solidFill>
                <a:cs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config router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Courier New" panose="02070309020205020404" pitchFamily="49" charset="0"/>
              </a:rPr>
              <a:t>bgp</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    set recursive-inherit-priority enable</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Courier New" panose="02070309020205020404" pitchFamily="49" charset="0"/>
              </a:rPr>
              <a:t>end</a:t>
            </a:r>
          </a:p>
        </p:txBody>
      </p:sp>
      <p:sp>
        <p:nvSpPr>
          <p:cNvPr id="21" name="TextBox 20">
            <a:extLst>
              <a:ext uri="{FF2B5EF4-FFF2-40B4-BE49-F238E27FC236}">
                <a16:creationId xmlns:a16="http://schemas.microsoft.com/office/drawing/2014/main" id="{CD895B04-7941-3366-4EB9-404A91301D5B}"/>
              </a:ext>
            </a:extLst>
          </p:cNvPr>
          <p:cNvSpPr txBox="1"/>
          <p:nvPr/>
        </p:nvSpPr>
        <p:spPr>
          <a:xfrm>
            <a:off x="1048563" y="4908310"/>
            <a:ext cx="1915909" cy="286232"/>
          </a:xfrm>
          <a:prstGeom prst="rect">
            <a:avLst/>
          </a:prstGeom>
          <a:noFill/>
        </p:spPr>
        <p:txBody>
          <a:bodyPr wrap="none" rtlCol="0">
            <a:spAutoFit/>
          </a:bodyPr>
          <a:lstStyle/>
          <a:p>
            <a:pPr algn="l" defTabSz="457189">
              <a:lnSpc>
                <a:spcPct val="90000"/>
              </a:lnSpc>
              <a:spcBef>
                <a:spcPts val="300"/>
              </a:spcBef>
            </a:pPr>
            <a:r>
              <a:rPr lang="en-US" sz="1400" dirty="0">
                <a:solidFill>
                  <a:srgbClr val="C00000"/>
                </a:solidFill>
                <a:cs typeface="Arial" panose="020B0604020202020204" pitchFamily="34" charset="0"/>
              </a:rPr>
              <a:t>Loopback reachability</a:t>
            </a:r>
          </a:p>
        </p:txBody>
      </p:sp>
      <p:pic>
        <p:nvPicPr>
          <p:cNvPr id="27" name="Graphic 26" descr="Slippery Road with solid fill">
            <a:extLst>
              <a:ext uri="{FF2B5EF4-FFF2-40B4-BE49-F238E27FC236}">
                <a16:creationId xmlns:a16="http://schemas.microsoft.com/office/drawing/2014/main" id="{C6FED323-30BE-599D-C34B-BA2AF27BB1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1655" y="3242072"/>
            <a:ext cx="246222" cy="246222"/>
          </a:xfrm>
          <a:prstGeom prst="rect">
            <a:avLst/>
          </a:prstGeom>
        </p:spPr>
      </p:pic>
      <p:sp>
        <p:nvSpPr>
          <p:cNvPr id="34" name="TextBox 33">
            <a:extLst>
              <a:ext uri="{FF2B5EF4-FFF2-40B4-BE49-F238E27FC236}">
                <a16:creationId xmlns:a16="http://schemas.microsoft.com/office/drawing/2014/main" id="{E0447DB2-A26F-97DD-BF79-7E50EAE9C1C7}"/>
              </a:ext>
            </a:extLst>
          </p:cNvPr>
          <p:cNvSpPr txBox="1"/>
          <p:nvPr/>
        </p:nvSpPr>
        <p:spPr>
          <a:xfrm>
            <a:off x="7699750" y="140489"/>
            <a:ext cx="3380890" cy="646331"/>
          </a:xfrm>
          <a:prstGeom prst="rect">
            <a:avLst/>
          </a:prstGeom>
          <a:noFill/>
        </p:spPr>
        <p:txBody>
          <a:bodyPr wrap="square">
            <a:spAutoFit/>
          </a:bodyPr>
          <a:lstStyle/>
          <a:p>
            <a:r>
              <a:rPr lang="en-US" b="1" dirty="0">
                <a:solidFill>
                  <a:srgbClr val="FF0000"/>
                </a:solidFill>
              </a:rPr>
              <a:t>BGP ON LOOPBACK</a:t>
            </a:r>
          </a:p>
          <a:p>
            <a:r>
              <a:rPr lang="en-US" b="1" dirty="0">
                <a:solidFill>
                  <a:srgbClr val="FF0000"/>
                </a:solidFill>
              </a:rPr>
              <a:t>SD-WAN with remote-</a:t>
            </a:r>
            <a:r>
              <a:rPr lang="en-US" b="1" dirty="0" err="1">
                <a:solidFill>
                  <a:srgbClr val="FF0000"/>
                </a:solidFill>
              </a:rPr>
              <a:t>sla</a:t>
            </a:r>
            <a:endParaRPr lang="en-US" b="1" dirty="0">
              <a:solidFill>
                <a:srgbClr val="FF0000"/>
              </a:solidFill>
            </a:endParaRPr>
          </a:p>
        </p:txBody>
      </p:sp>
    </p:spTree>
    <p:extLst>
      <p:ext uri="{BB962C8B-B14F-4D97-AF65-F5344CB8AC3E}">
        <p14:creationId xmlns:p14="http://schemas.microsoft.com/office/powerpoint/2010/main" val="17373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86806" y="598979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0000"/>
                </a:solidFill>
                <a:latin typeface="Arial" panose="020B0604020202020204"/>
              </a:rPr>
              <a:t>ukraine</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@fortinet.com</a:t>
            </a:r>
          </a:p>
        </p:txBody>
      </p:sp>
      <p:sp>
        <p:nvSpPr>
          <p:cNvPr id="3" name="Прямоугольник 1">
            <a:extLst>
              <a:ext uri="{FF2B5EF4-FFF2-40B4-BE49-F238E27FC236}">
                <a16:creationId xmlns:a16="http://schemas.microsoft.com/office/drawing/2014/main" id="{DD292D26-49B1-38D1-1131-B5AAA6DEAABE}"/>
              </a:ext>
            </a:extLst>
          </p:cNvPr>
          <p:cNvSpPr/>
          <p:nvPr/>
        </p:nvSpPr>
        <p:spPr>
          <a:xfrm>
            <a:off x="3760523" y="1400860"/>
            <a:ext cx="467095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3200" b="1" dirty="0">
                <a:solidFill>
                  <a:srgbClr val="000000"/>
                </a:solidFill>
                <a:latin typeface="Arial" panose="020B0604020202020204"/>
              </a:rPr>
              <a:t>ДЯКУЮ ЗА УВАГУ!</a:t>
            </a:r>
            <a:endPar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096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9318" y="259223"/>
            <a:ext cx="10837164" cy="694905"/>
          </a:xfrm>
        </p:spPr>
        <p:txBody>
          <a:bodyPr/>
          <a:lstStyle/>
          <a:p>
            <a:r>
              <a:rPr lang="en-US" dirty="0">
                <a:solidFill>
                  <a:srgbClr val="000000"/>
                </a:solidFill>
              </a:rPr>
              <a:t>(Gartner)  </a:t>
            </a:r>
            <a:r>
              <a:rPr lang="ru-RU" dirty="0" err="1">
                <a:solidFill>
                  <a:srgbClr val="C00000"/>
                </a:solidFill>
              </a:rPr>
              <a:t>Архітектури</a:t>
            </a:r>
            <a:r>
              <a:rPr lang="ru-RU" dirty="0">
                <a:solidFill>
                  <a:srgbClr val="C00000"/>
                </a:solidFill>
              </a:rPr>
              <a:t> </a:t>
            </a:r>
            <a:r>
              <a:rPr lang="ru-RU" dirty="0" err="1">
                <a:solidFill>
                  <a:srgbClr val="C00000"/>
                </a:solidFill>
              </a:rPr>
              <a:t>безпеки</a:t>
            </a:r>
            <a:r>
              <a:rPr lang="ru-RU" dirty="0">
                <a:solidFill>
                  <a:srgbClr val="C00000"/>
                </a:solidFill>
              </a:rPr>
              <a:t> </a:t>
            </a:r>
            <a:r>
              <a:rPr lang="ru-RU" dirty="0">
                <a:solidFill>
                  <a:srgbClr val="0A0A0A"/>
                </a:solidFill>
              </a:rPr>
              <a:t>для </a:t>
            </a:r>
            <a:r>
              <a:rPr lang="en-US" dirty="0"/>
              <a:t>SD-WAN </a:t>
            </a:r>
          </a:p>
        </p:txBody>
      </p:sp>
      <p:cxnSp>
        <p:nvCxnSpPr>
          <p:cNvPr id="7" name="Straight Connector 5"/>
          <p:cNvCxnSpPr/>
          <p:nvPr/>
        </p:nvCxnSpPr>
        <p:spPr>
          <a:xfrm>
            <a:off x="6771165" y="1115939"/>
            <a:ext cx="0" cy="4455497"/>
          </a:xfrm>
          <a:prstGeom prst="line">
            <a:avLst/>
          </a:prstGeom>
          <a:ln w="28575">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a:off x="2700352" y="3426023"/>
            <a:ext cx="8482019" cy="588"/>
          </a:xfrm>
          <a:prstGeom prst="line">
            <a:avLst/>
          </a:prstGeom>
          <a:ln w="28575">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9" name="Group 33">
            <a:extLst>
              <a:ext uri="{FF2B5EF4-FFF2-40B4-BE49-F238E27FC236}">
                <a16:creationId xmlns:a16="http://schemas.microsoft.com/office/drawing/2014/main" id="{322607E9-D6B1-4C5D-ACCA-6986A8F7053F}"/>
              </a:ext>
            </a:extLst>
          </p:cNvPr>
          <p:cNvGrpSpPr/>
          <p:nvPr/>
        </p:nvGrpSpPr>
        <p:grpSpPr>
          <a:xfrm>
            <a:off x="6886387" y="3471061"/>
            <a:ext cx="3864973" cy="2214160"/>
            <a:chOff x="6987281" y="3448097"/>
            <a:chExt cx="3864973" cy="2214160"/>
          </a:xfrm>
        </p:grpSpPr>
        <p:pic>
          <p:nvPicPr>
            <p:cNvPr id="10" name="Picture 19">
              <a:extLst>
                <a:ext uri="{FF2B5EF4-FFF2-40B4-BE49-F238E27FC236}">
                  <a16:creationId xmlns:a16="http://schemas.microsoft.com/office/drawing/2014/main" id="{203F50D5-EB5A-497C-A4AB-5410BF9372EA}"/>
                </a:ext>
              </a:extLst>
            </p:cNvPr>
            <p:cNvPicPr>
              <a:picLocks noChangeAspect="1"/>
            </p:cNvPicPr>
            <p:nvPr/>
          </p:nvPicPr>
          <p:blipFill>
            <a:blip r:embed="rId3"/>
            <a:stretch>
              <a:fillRect/>
            </a:stretch>
          </p:blipFill>
          <p:spPr>
            <a:xfrm>
              <a:off x="7418218" y="3448097"/>
              <a:ext cx="3434036" cy="2214160"/>
            </a:xfrm>
            <a:prstGeom prst="rect">
              <a:avLst/>
            </a:prstGeom>
          </p:spPr>
        </p:pic>
        <p:sp>
          <p:nvSpPr>
            <p:cNvPr id="11" name="TextBox 10"/>
            <p:cNvSpPr txBox="1"/>
            <p:nvPr/>
          </p:nvSpPr>
          <p:spPr>
            <a:xfrm>
              <a:off x="6987281" y="3575416"/>
              <a:ext cx="2640151" cy="923330"/>
            </a:xfrm>
            <a:prstGeom prst="rect">
              <a:avLst/>
            </a:prstGeom>
            <a:noFill/>
          </p:spPr>
          <p:txBody>
            <a:bodyPr wrap="square" rtlCol="0">
              <a:spAutoFit/>
            </a:bodyPr>
            <a:lstStyle/>
            <a:p>
              <a:r>
                <a:rPr lang="ru-RU" dirty="0" err="1">
                  <a:solidFill>
                    <a:srgbClr val="C00000"/>
                  </a:solidFill>
                </a:rPr>
                <a:t>Варіант</a:t>
              </a:r>
              <a:r>
                <a:rPr lang="ru-RU" dirty="0">
                  <a:solidFill>
                    <a:srgbClr val="C00000"/>
                  </a:solidFill>
                </a:rPr>
                <a:t> 2</a:t>
              </a:r>
              <a:r>
                <a:rPr lang="ru-RU" dirty="0">
                  <a:solidFill>
                    <a:srgbClr val="000000"/>
                  </a:solidFill>
                </a:rPr>
                <a:t>.</a:t>
              </a:r>
            </a:p>
            <a:p>
              <a:r>
                <a:rPr lang="en-US" dirty="0">
                  <a:solidFill>
                    <a:srgbClr val="000000"/>
                  </a:solidFill>
                </a:rPr>
                <a:t>SD-WAN </a:t>
              </a:r>
              <a:r>
                <a:rPr lang="ru-RU" dirty="0">
                  <a:solidFill>
                    <a:srgbClr val="000000"/>
                  </a:solidFill>
                </a:rPr>
                <a:t>з</a:t>
              </a:r>
              <a:r>
                <a:rPr lang="en-US" dirty="0">
                  <a:solidFill>
                    <a:srgbClr val="000000"/>
                  </a:solidFill>
                </a:rPr>
                <a:t> </a:t>
              </a:r>
              <a:r>
                <a:rPr lang="ru-RU" b="1" dirty="0" err="1">
                  <a:solidFill>
                    <a:srgbClr val="000000"/>
                  </a:solidFill>
                </a:rPr>
                <a:t>інтегрован</a:t>
              </a:r>
              <a:r>
                <a:rPr lang="uk-UA" b="1" dirty="0">
                  <a:solidFill>
                    <a:srgbClr val="000000"/>
                  </a:solidFill>
                </a:rPr>
                <a:t>и</a:t>
              </a:r>
              <a:r>
                <a:rPr lang="ru-RU" b="1" dirty="0">
                  <a:solidFill>
                    <a:srgbClr val="000000"/>
                  </a:solidFill>
                </a:rPr>
                <a:t>м </a:t>
              </a:r>
              <a:r>
                <a:rPr lang="en-US" b="1" dirty="0">
                  <a:solidFill>
                    <a:srgbClr val="000000"/>
                  </a:solidFill>
                </a:rPr>
                <a:t>FW</a:t>
              </a:r>
            </a:p>
          </p:txBody>
        </p:sp>
      </p:grpSp>
      <p:grpSp>
        <p:nvGrpSpPr>
          <p:cNvPr id="12" name="Group 29">
            <a:extLst>
              <a:ext uri="{FF2B5EF4-FFF2-40B4-BE49-F238E27FC236}">
                <a16:creationId xmlns:a16="http://schemas.microsoft.com/office/drawing/2014/main" id="{7B5BF6AF-2546-4F8B-A954-A3FEAFB04CBF}"/>
              </a:ext>
            </a:extLst>
          </p:cNvPr>
          <p:cNvGrpSpPr/>
          <p:nvPr/>
        </p:nvGrpSpPr>
        <p:grpSpPr>
          <a:xfrm>
            <a:off x="6981424" y="1105291"/>
            <a:ext cx="3757553" cy="2158239"/>
            <a:chOff x="7034693" y="1107726"/>
            <a:chExt cx="3757553" cy="2158239"/>
          </a:xfrm>
        </p:grpSpPr>
        <p:pic>
          <p:nvPicPr>
            <p:cNvPr id="13" name="Picture 24">
              <a:extLst>
                <a:ext uri="{FF2B5EF4-FFF2-40B4-BE49-F238E27FC236}">
                  <a16:creationId xmlns:a16="http://schemas.microsoft.com/office/drawing/2014/main" id="{5E5E3D9E-C56F-4E15-929E-433574F83991}"/>
                </a:ext>
              </a:extLst>
            </p:cNvPr>
            <p:cNvPicPr>
              <a:picLocks noChangeAspect="1"/>
            </p:cNvPicPr>
            <p:nvPr/>
          </p:nvPicPr>
          <p:blipFill>
            <a:blip r:embed="rId4"/>
            <a:stretch>
              <a:fillRect/>
            </a:stretch>
          </p:blipFill>
          <p:spPr>
            <a:xfrm>
              <a:off x="7358209" y="1140529"/>
              <a:ext cx="3434037" cy="2125436"/>
            </a:xfrm>
            <a:prstGeom prst="rect">
              <a:avLst/>
            </a:prstGeom>
          </p:spPr>
        </p:pic>
        <p:sp>
          <p:nvSpPr>
            <p:cNvPr id="14" name="TextBox 13"/>
            <p:cNvSpPr txBox="1"/>
            <p:nvPr/>
          </p:nvSpPr>
          <p:spPr>
            <a:xfrm>
              <a:off x="7034693" y="1107726"/>
              <a:ext cx="2640151" cy="1200329"/>
            </a:xfrm>
            <a:prstGeom prst="rect">
              <a:avLst/>
            </a:prstGeom>
            <a:noFill/>
          </p:spPr>
          <p:txBody>
            <a:bodyPr wrap="square" rtlCol="0">
              <a:spAutoFit/>
            </a:bodyPr>
            <a:lstStyle/>
            <a:p>
              <a:r>
                <a:rPr lang="ru-RU" dirty="0">
                  <a:solidFill>
                    <a:srgbClr val="C00000"/>
                  </a:solidFill>
                </a:rPr>
                <a:t>Варіант-4</a:t>
              </a:r>
              <a:r>
                <a:rPr lang="ru-RU" dirty="0"/>
                <a:t>. </a:t>
              </a:r>
              <a:r>
                <a:rPr lang="en-US" dirty="0"/>
                <a:t>NGFW </a:t>
              </a:r>
              <a:r>
                <a:rPr lang="ru-RU" dirty="0"/>
                <a:t>з</a:t>
              </a:r>
              <a:r>
                <a:rPr lang="en-US" dirty="0"/>
                <a:t> </a:t>
              </a:r>
            </a:p>
            <a:p>
              <a:r>
                <a:rPr lang="ru-RU" b="1" dirty="0" err="1"/>
                <a:t>Інтегрованою</a:t>
              </a:r>
              <a:endParaRPr lang="ru-RU" b="1" dirty="0"/>
            </a:p>
            <a:p>
              <a:r>
                <a:rPr lang="ru-RU" b="1" dirty="0"/>
                <a:t> </a:t>
              </a:r>
              <a:r>
                <a:rPr lang="en-US" b="1" dirty="0"/>
                <a:t>SD-WAN</a:t>
              </a:r>
              <a:endParaRPr lang="ru-RU" b="1" dirty="0"/>
            </a:p>
            <a:p>
              <a:r>
                <a:rPr lang="ru-RU" dirty="0"/>
                <a:t>(</a:t>
              </a:r>
              <a:r>
                <a:rPr lang="en-US" dirty="0"/>
                <a:t>“Thick Edge”</a:t>
              </a:r>
              <a:r>
                <a:rPr lang="ru-RU" dirty="0"/>
                <a:t>)</a:t>
              </a:r>
              <a:endParaRPr lang="en-US" dirty="0"/>
            </a:p>
          </p:txBody>
        </p:sp>
      </p:grpSp>
      <p:grpSp>
        <p:nvGrpSpPr>
          <p:cNvPr id="15" name="Group 49"/>
          <p:cNvGrpSpPr/>
          <p:nvPr/>
        </p:nvGrpSpPr>
        <p:grpSpPr>
          <a:xfrm>
            <a:off x="2447079" y="5545686"/>
            <a:ext cx="8985231" cy="782074"/>
            <a:chOff x="2599732" y="5567172"/>
            <a:chExt cx="8985231" cy="782074"/>
          </a:xfrm>
        </p:grpSpPr>
        <p:cxnSp>
          <p:nvCxnSpPr>
            <p:cNvPr id="16" name="Straight Arrow Connector 8"/>
            <p:cNvCxnSpPr/>
            <p:nvPr/>
          </p:nvCxnSpPr>
          <p:spPr>
            <a:xfrm>
              <a:off x="2599732" y="5834448"/>
              <a:ext cx="8985231" cy="3688"/>
            </a:xfrm>
            <a:prstGeom prst="straightConnector1">
              <a:avLst/>
            </a:prstGeom>
            <a:ln w="76200" cmpd="sng">
              <a:solidFill>
                <a:schemeClr val="tx1">
                  <a:lumMod val="75000"/>
                  <a:lumOff val="25000"/>
                </a:schemeClr>
              </a:solidFill>
              <a:tailEnd type="stealth"/>
            </a:ln>
            <a:effectLst/>
          </p:spPr>
          <p:style>
            <a:lnRef idx="2">
              <a:schemeClr val="accent1"/>
            </a:lnRef>
            <a:fillRef idx="0">
              <a:schemeClr val="accent1"/>
            </a:fillRef>
            <a:effectRef idx="1">
              <a:schemeClr val="accent1"/>
            </a:effectRef>
            <a:fontRef idx="minor">
              <a:schemeClr val="tx1"/>
            </a:fontRef>
          </p:style>
        </p:cxnSp>
        <p:grpSp>
          <p:nvGrpSpPr>
            <p:cNvPr id="17" name="Group 31"/>
            <p:cNvGrpSpPr/>
            <p:nvPr/>
          </p:nvGrpSpPr>
          <p:grpSpPr>
            <a:xfrm>
              <a:off x="6650740" y="5567172"/>
              <a:ext cx="4144998" cy="782074"/>
              <a:chOff x="6236668" y="5394642"/>
              <a:chExt cx="4144998" cy="782074"/>
            </a:xfrm>
          </p:grpSpPr>
          <p:sp>
            <p:nvSpPr>
              <p:cNvPr id="18" name="Oval 23"/>
              <p:cNvSpPr/>
              <p:nvPr/>
            </p:nvSpPr>
            <p:spPr bwMode="invGray">
              <a:xfrm>
                <a:off x="6236668" y="5394642"/>
                <a:ext cx="546158" cy="546158"/>
              </a:xfrm>
              <a:prstGeom prst="ellipse">
                <a:avLst/>
              </a:prstGeom>
              <a:solidFill>
                <a:schemeClr val="tx2"/>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p:cNvSpPr txBox="1"/>
              <p:nvPr/>
            </p:nvSpPr>
            <p:spPr>
              <a:xfrm>
                <a:off x="8451213" y="5807384"/>
                <a:ext cx="1930453" cy="369332"/>
              </a:xfrm>
              <a:prstGeom prst="rect">
                <a:avLst/>
              </a:prstGeom>
              <a:noFill/>
            </p:spPr>
            <p:txBody>
              <a:bodyPr wrap="square" rtlCol="0">
                <a:spAutoFit/>
              </a:bodyPr>
              <a:lstStyle/>
              <a:p>
                <a:pPr algn="ctr"/>
                <a:r>
                  <a:rPr lang="ru-RU" b="1" dirty="0"/>
                  <a:t>Простота</a:t>
                </a:r>
                <a:endParaRPr lang="en-US" b="1" dirty="0"/>
              </a:p>
            </p:txBody>
          </p:sp>
          <p:sp>
            <p:nvSpPr>
              <p:cNvPr id="20" name="Shape 2784"/>
              <p:cNvSpPr/>
              <p:nvPr/>
            </p:nvSpPr>
            <p:spPr>
              <a:xfrm>
                <a:off x="6370082" y="5528057"/>
                <a:ext cx="279327" cy="27932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grpSp>
        <p:nvGrpSpPr>
          <p:cNvPr id="21" name="Group 48"/>
          <p:cNvGrpSpPr/>
          <p:nvPr/>
        </p:nvGrpSpPr>
        <p:grpSpPr>
          <a:xfrm>
            <a:off x="154797" y="1025627"/>
            <a:ext cx="2545556" cy="4824600"/>
            <a:chOff x="307450" y="1047113"/>
            <a:chExt cx="2545556" cy="4824600"/>
          </a:xfrm>
        </p:grpSpPr>
        <p:cxnSp>
          <p:nvCxnSpPr>
            <p:cNvPr id="22" name="Straight Arrow Connector 32"/>
            <p:cNvCxnSpPr/>
            <p:nvPr/>
          </p:nvCxnSpPr>
          <p:spPr>
            <a:xfrm flipV="1">
              <a:off x="2577650" y="1047113"/>
              <a:ext cx="0" cy="4824600"/>
            </a:xfrm>
            <a:prstGeom prst="straightConnector1">
              <a:avLst/>
            </a:prstGeom>
            <a:ln w="76200" cmpd="sng">
              <a:solidFill>
                <a:schemeClr val="tx1">
                  <a:lumMod val="75000"/>
                  <a:lumOff val="25000"/>
                </a:schemeClr>
              </a:solidFill>
              <a:tailEnd type="stealth"/>
            </a:ln>
            <a:effectLst/>
          </p:spPr>
          <p:style>
            <a:lnRef idx="2">
              <a:schemeClr val="accent1"/>
            </a:lnRef>
            <a:fillRef idx="0">
              <a:schemeClr val="accent1"/>
            </a:fillRef>
            <a:effectRef idx="1">
              <a:schemeClr val="accent1"/>
            </a:effectRef>
            <a:fontRef idx="minor">
              <a:schemeClr val="tx1"/>
            </a:fontRef>
          </p:style>
        </p:cxnSp>
        <p:grpSp>
          <p:nvGrpSpPr>
            <p:cNvPr id="23" name="Group 30"/>
            <p:cNvGrpSpPr/>
            <p:nvPr/>
          </p:nvGrpSpPr>
          <p:grpSpPr>
            <a:xfrm>
              <a:off x="307450" y="1625429"/>
              <a:ext cx="2545556" cy="2084843"/>
              <a:chOff x="-106622" y="1625429"/>
              <a:chExt cx="2545556" cy="2084843"/>
            </a:xfrm>
          </p:grpSpPr>
          <p:sp>
            <p:nvSpPr>
              <p:cNvPr id="24" name="Oval 3"/>
              <p:cNvSpPr/>
              <p:nvPr/>
            </p:nvSpPr>
            <p:spPr bwMode="invGray">
              <a:xfrm>
                <a:off x="1892776" y="3164114"/>
                <a:ext cx="546158" cy="546158"/>
              </a:xfrm>
              <a:prstGeom prst="ellipse">
                <a:avLst/>
              </a:prstGeom>
              <a:solidFill>
                <a:schemeClr val="tx2"/>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p:cNvSpPr txBox="1"/>
              <p:nvPr/>
            </p:nvSpPr>
            <p:spPr>
              <a:xfrm>
                <a:off x="-106622" y="1625429"/>
                <a:ext cx="2248119" cy="369332"/>
              </a:xfrm>
              <a:prstGeom prst="rect">
                <a:avLst/>
              </a:prstGeom>
              <a:noFill/>
            </p:spPr>
            <p:txBody>
              <a:bodyPr wrap="square" rtlCol="0">
                <a:spAutoFit/>
              </a:bodyPr>
              <a:lstStyle/>
              <a:p>
                <a:pPr algn="r"/>
                <a:r>
                  <a:rPr lang="ru-RU" b="1" dirty="0" err="1"/>
                  <a:t>Функціональність</a:t>
                </a:r>
                <a:endParaRPr lang="en-US" b="1" dirty="0"/>
              </a:p>
            </p:txBody>
          </p:sp>
          <p:grpSp>
            <p:nvGrpSpPr>
              <p:cNvPr id="26" name="Group 4"/>
              <p:cNvGrpSpPr>
                <a:grpSpLocks noChangeAspect="1"/>
              </p:cNvGrpSpPr>
              <p:nvPr/>
            </p:nvGrpSpPr>
            <p:grpSpPr bwMode="auto">
              <a:xfrm>
                <a:off x="2021290" y="3280870"/>
                <a:ext cx="293993" cy="340989"/>
                <a:chOff x="3019" y="1208"/>
                <a:chExt cx="1639" cy="1901"/>
              </a:xfrm>
              <a:solidFill>
                <a:schemeClr val="bg1"/>
              </a:solidFill>
            </p:grpSpPr>
            <p:sp>
              <p:nvSpPr>
                <p:cNvPr id="27" name="Freeform 5"/>
                <p:cNvSpPr>
                  <a:spLocks noEditPoints="1"/>
                </p:cNvSpPr>
                <p:nvPr/>
              </p:nvSpPr>
              <p:spPr bwMode="auto">
                <a:xfrm>
                  <a:off x="3442" y="1823"/>
                  <a:ext cx="793" cy="667"/>
                </a:xfrm>
                <a:custGeom>
                  <a:avLst/>
                  <a:gdLst>
                    <a:gd name="T0" fmla="*/ 177 w 652"/>
                    <a:gd name="T1" fmla="*/ 160 h 550"/>
                    <a:gd name="T2" fmla="*/ 149 w 652"/>
                    <a:gd name="T3" fmla="*/ 148 h 550"/>
                    <a:gd name="T4" fmla="*/ 121 w 652"/>
                    <a:gd name="T5" fmla="*/ 160 h 550"/>
                    <a:gd name="T6" fmla="*/ 12 w 652"/>
                    <a:gd name="T7" fmla="*/ 268 h 550"/>
                    <a:gd name="T8" fmla="*/ 0 w 652"/>
                    <a:gd name="T9" fmla="*/ 296 h 550"/>
                    <a:gd name="T10" fmla="*/ 12 w 652"/>
                    <a:gd name="T11" fmla="*/ 324 h 550"/>
                    <a:gd name="T12" fmla="*/ 225 w 652"/>
                    <a:gd name="T13" fmla="*/ 539 h 550"/>
                    <a:gd name="T14" fmla="*/ 253 w 652"/>
                    <a:gd name="T15" fmla="*/ 550 h 550"/>
                    <a:gd name="T16" fmla="*/ 281 w 652"/>
                    <a:gd name="T17" fmla="*/ 539 h 550"/>
                    <a:gd name="T18" fmla="*/ 640 w 652"/>
                    <a:gd name="T19" fmla="*/ 181 h 550"/>
                    <a:gd name="T20" fmla="*/ 652 w 652"/>
                    <a:gd name="T21" fmla="*/ 153 h 550"/>
                    <a:gd name="T22" fmla="*/ 640 w 652"/>
                    <a:gd name="T23" fmla="*/ 125 h 550"/>
                    <a:gd name="T24" fmla="*/ 532 w 652"/>
                    <a:gd name="T25" fmla="*/ 16 h 550"/>
                    <a:gd name="T26" fmla="*/ 476 w 652"/>
                    <a:gd name="T27" fmla="*/ 16 h 550"/>
                    <a:gd name="T28" fmla="*/ 254 w 652"/>
                    <a:gd name="T29" fmla="*/ 237 h 550"/>
                    <a:gd name="T30" fmla="*/ 177 w 652"/>
                    <a:gd name="T31" fmla="*/ 160 h 550"/>
                    <a:gd name="T32" fmla="*/ 504 w 652"/>
                    <a:gd name="T33" fmla="*/ 99 h 550"/>
                    <a:gd name="T34" fmla="*/ 557 w 652"/>
                    <a:gd name="T35" fmla="*/ 153 h 550"/>
                    <a:gd name="T36" fmla="*/ 253 w 652"/>
                    <a:gd name="T37" fmla="*/ 455 h 550"/>
                    <a:gd name="T38" fmla="*/ 95 w 652"/>
                    <a:gd name="T39" fmla="*/ 296 h 550"/>
                    <a:gd name="T40" fmla="*/ 149 w 652"/>
                    <a:gd name="T41" fmla="*/ 243 h 550"/>
                    <a:gd name="T42" fmla="*/ 226 w 652"/>
                    <a:gd name="T43" fmla="*/ 320 h 550"/>
                    <a:gd name="T44" fmla="*/ 281 w 652"/>
                    <a:gd name="T45" fmla="*/ 320 h 550"/>
                    <a:gd name="T46" fmla="*/ 504 w 652"/>
                    <a:gd name="T47" fmla="*/ 99 h 550"/>
                    <a:gd name="T48" fmla="*/ 504 w 652"/>
                    <a:gd name="T49" fmla="*/ 99 h 550"/>
                    <a:gd name="T50" fmla="*/ 504 w 652"/>
                    <a:gd name="T51" fmla="*/ 9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2" h="550">
                      <a:moveTo>
                        <a:pt x="177" y="160"/>
                      </a:moveTo>
                      <a:cubicBezTo>
                        <a:pt x="169" y="152"/>
                        <a:pt x="160" y="148"/>
                        <a:pt x="149" y="148"/>
                      </a:cubicBezTo>
                      <a:cubicBezTo>
                        <a:pt x="139" y="148"/>
                        <a:pt x="129" y="152"/>
                        <a:pt x="121" y="160"/>
                      </a:cubicBezTo>
                      <a:cubicBezTo>
                        <a:pt x="12" y="268"/>
                        <a:pt x="12" y="268"/>
                        <a:pt x="12" y="268"/>
                      </a:cubicBezTo>
                      <a:cubicBezTo>
                        <a:pt x="5" y="276"/>
                        <a:pt x="0" y="286"/>
                        <a:pt x="0" y="296"/>
                      </a:cubicBezTo>
                      <a:cubicBezTo>
                        <a:pt x="0" y="306"/>
                        <a:pt x="5" y="317"/>
                        <a:pt x="12" y="324"/>
                      </a:cubicBezTo>
                      <a:cubicBezTo>
                        <a:pt x="225" y="539"/>
                        <a:pt x="225" y="539"/>
                        <a:pt x="225" y="539"/>
                      </a:cubicBezTo>
                      <a:cubicBezTo>
                        <a:pt x="233" y="546"/>
                        <a:pt x="243" y="550"/>
                        <a:pt x="253" y="550"/>
                      </a:cubicBezTo>
                      <a:cubicBezTo>
                        <a:pt x="264" y="550"/>
                        <a:pt x="273" y="546"/>
                        <a:pt x="281" y="539"/>
                      </a:cubicBezTo>
                      <a:cubicBezTo>
                        <a:pt x="640" y="181"/>
                        <a:pt x="640" y="181"/>
                        <a:pt x="640" y="181"/>
                      </a:cubicBezTo>
                      <a:cubicBezTo>
                        <a:pt x="648" y="174"/>
                        <a:pt x="652" y="164"/>
                        <a:pt x="652" y="153"/>
                      </a:cubicBezTo>
                      <a:cubicBezTo>
                        <a:pt x="652" y="143"/>
                        <a:pt x="648" y="133"/>
                        <a:pt x="640" y="125"/>
                      </a:cubicBezTo>
                      <a:cubicBezTo>
                        <a:pt x="532" y="16"/>
                        <a:pt x="532" y="16"/>
                        <a:pt x="532" y="16"/>
                      </a:cubicBezTo>
                      <a:cubicBezTo>
                        <a:pt x="516" y="0"/>
                        <a:pt x="492" y="0"/>
                        <a:pt x="476" y="16"/>
                      </a:cubicBezTo>
                      <a:cubicBezTo>
                        <a:pt x="254" y="237"/>
                        <a:pt x="254" y="237"/>
                        <a:pt x="254" y="237"/>
                      </a:cubicBezTo>
                      <a:lnTo>
                        <a:pt x="177" y="160"/>
                      </a:lnTo>
                      <a:close/>
                      <a:moveTo>
                        <a:pt x="504" y="99"/>
                      </a:moveTo>
                      <a:cubicBezTo>
                        <a:pt x="557" y="153"/>
                        <a:pt x="557" y="153"/>
                        <a:pt x="557" y="153"/>
                      </a:cubicBezTo>
                      <a:cubicBezTo>
                        <a:pt x="253" y="455"/>
                        <a:pt x="253" y="455"/>
                        <a:pt x="253" y="455"/>
                      </a:cubicBezTo>
                      <a:cubicBezTo>
                        <a:pt x="95" y="296"/>
                        <a:pt x="95" y="296"/>
                        <a:pt x="95" y="296"/>
                      </a:cubicBezTo>
                      <a:cubicBezTo>
                        <a:pt x="149" y="243"/>
                        <a:pt x="149" y="243"/>
                        <a:pt x="149" y="243"/>
                      </a:cubicBezTo>
                      <a:cubicBezTo>
                        <a:pt x="226" y="320"/>
                        <a:pt x="226" y="320"/>
                        <a:pt x="226" y="320"/>
                      </a:cubicBezTo>
                      <a:cubicBezTo>
                        <a:pt x="241" y="336"/>
                        <a:pt x="266" y="336"/>
                        <a:pt x="281" y="320"/>
                      </a:cubicBezTo>
                      <a:lnTo>
                        <a:pt x="504" y="99"/>
                      </a:lnTo>
                      <a:close/>
                      <a:moveTo>
                        <a:pt x="504" y="99"/>
                      </a:moveTo>
                      <a:cubicBezTo>
                        <a:pt x="504" y="99"/>
                        <a:pt x="504" y="99"/>
                        <a:pt x="504"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019" y="1208"/>
                  <a:ext cx="1639" cy="1901"/>
                </a:xfrm>
                <a:custGeom>
                  <a:avLst/>
                  <a:gdLst>
                    <a:gd name="T0" fmla="*/ 1324 w 1348"/>
                    <a:gd name="T1" fmla="*/ 269 h 1567"/>
                    <a:gd name="T2" fmla="*/ 689 w 1348"/>
                    <a:gd name="T3" fmla="*/ 4 h 1567"/>
                    <a:gd name="T4" fmla="*/ 659 w 1348"/>
                    <a:gd name="T5" fmla="*/ 4 h 1567"/>
                    <a:gd name="T6" fmla="*/ 24 w 1348"/>
                    <a:gd name="T7" fmla="*/ 269 h 1567"/>
                    <a:gd name="T8" fmla="*/ 0 w 1348"/>
                    <a:gd name="T9" fmla="*/ 305 h 1567"/>
                    <a:gd name="T10" fmla="*/ 0 w 1348"/>
                    <a:gd name="T11" fmla="*/ 893 h 1567"/>
                    <a:gd name="T12" fmla="*/ 674 w 1348"/>
                    <a:gd name="T13" fmla="*/ 1567 h 1567"/>
                    <a:gd name="T14" fmla="*/ 1348 w 1348"/>
                    <a:gd name="T15" fmla="*/ 893 h 1567"/>
                    <a:gd name="T16" fmla="*/ 1348 w 1348"/>
                    <a:gd name="T17" fmla="*/ 305 h 1567"/>
                    <a:gd name="T18" fmla="*/ 1324 w 1348"/>
                    <a:gd name="T19" fmla="*/ 269 h 1567"/>
                    <a:gd name="T20" fmla="*/ 1270 w 1348"/>
                    <a:gd name="T21" fmla="*/ 893 h 1567"/>
                    <a:gd name="T22" fmla="*/ 674 w 1348"/>
                    <a:gd name="T23" fmla="*/ 1489 h 1567"/>
                    <a:gd name="T24" fmla="*/ 78 w 1348"/>
                    <a:gd name="T25" fmla="*/ 893 h 1567"/>
                    <a:gd name="T26" fmla="*/ 78 w 1348"/>
                    <a:gd name="T27" fmla="*/ 331 h 1567"/>
                    <a:gd name="T28" fmla="*/ 674 w 1348"/>
                    <a:gd name="T29" fmla="*/ 83 h 1567"/>
                    <a:gd name="T30" fmla="*/ 1270 w 1348"/>
                    <a:gd name="T31" fmla="*/ 331 h 1567"/>
                    <a:gd name="T32" fmla="*/ 1270 w 1348"/>
                    <a:gd name="T33" fmla="*/ 893 h 1567"/>
                    <a:gd name="T34" fmla="*/ 1270 w 1348"/>
                    <a:gd name="T35" fmla="*/ 893 h 1567"/>
                    <a:gd name="T36" fmla="*/ 1270 w 1348"/>
                    <a:gd name="T37" fmla="*/ 893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8" h="1567">
                      <a:moveTo>
                        <a:pt x="1324" y="269"/>
                      </a:moveTo>
                      <a:cubicBezTo>
                        <a:pt x="689" y="4"/>
                        <a:pt x="689" y="4"/>
                        <a:pt x="689" y="4"/>
                      </a:cubicBezTo>
                      <a:cubicBezTo>
                        <a:pt x="680" y="0"/>
                        <a:pt x="669" y="0"/>
                        <a:pt x="659" y="4"/>
                      </a:cubicBezTo>
                      <a:cubicBezTo>
                        <a:pt x="24" y="269"/>
                        <a:pt x="24" y="269"/>
                        <a:pt x="24" y="269"/>
                      </a:cubicBezTo>
                      <a:cubicBezTo>
                        <a:pt x="9" y="275"/>
                        <a:pt x="0" y="290"/>
                        <a:pt x="0" y="305"/>
                      </a:cubicBezTo>
                      <a:cubicBezTo>
                        <a:pt x="0" y="893"/>
                        <a:pt x="0" y="893"/>
                        <a:pt x="0" y="893"/>
                      </a:cubicBezTo>
                      <a:cubicBezTo>
                        <a:pt x="0" y="1265"/>
                        <a:pt x="302" y="1567"/>
                        <a:pt x="674" y="1567"/>
                      </a:cubicBezTo>
                      <a:cubicBezTo>
                        <a:pt x="1046" y="1567"/>
                        <a:pt x="1348" y="1264"/>
                        <a:pt x="1348" y="893"/>
                      </a:cubicBezTo>
                      <a:cubicBezTo>
                        <a:pt x="1348" y="305"/>
                        <a:pt x="1348" y="305"/>
                        <a:pt x="1348" y="305"/>
                      </a:cubicBezTo>
                      <a:cubicBezTo>
                        <a:pt x="1348" y="289"/>
                        <a:pt x="1339" y="275"/>
                        <a:pt x="1324" y="269"/>
                      </a:cubicBezTo>
                      <a:close/>
                      <a:moveTo>
                        <a:pt x="1270" y="893"/>
                      </a:moveTo>
                      <a:cubicBezTo>
                        <a:pt x="1270" y="1221"/>
                        <a:pt x="1003" y="1489"/>
                        <a:pt x="674" y="1489"/>
                      </a:cubicBezTo>
                      <a:cubicBezTo>
                        <a:pt x="346" y="1489"/>
                        <a:pt x="78" y="1221"/>
                        <a:pt x="78" y="893"/>
                      </a:cubicBezTo>
                      <a:cubicBezTo>
                        <a:pt x="78" y="331"/>
                        <a:pt x="78" y="331"/>
                        <a:pt x="78" y="331"/>
                      </a:cubicBezTo>
                      <a:cubicBezTo>
                        <a:pt x="674" y="83"/>
                        <a:pt x="674" y="83"/>
                        <a:pt x="674" y="83"/>
                      </a:cubicBezTo>
                      <a:cubicBezTo>
                        <a:pt x="1270" y="331"/>
                        <a:pt x="1270" y="331"/>
                        <a:pt x="1270" y="331"/>
                      </a:cubicBezTo>
                      <a:lnTo>
                        <a:pt x="1270" y="893"/>
                      </a:lnTo>
                      <a:close/>
                      <a:moveTo>
                        <a:pt x="1270" y="893"/>
                      </a:moveTo>
                      <a:cubicBezTo>
                        <a:pt x="1270" y="893"/>
                        <a:pt x="1270" y="893"/>
                        <a:pt x="1270" y="8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9" name="Group 9">
            <a:extLst>
              <a:ext uri="{FF2B5EF4-FFF2-40B4-BE49-F238E27FC236}">
                <a16:creationId xmlns:a16="http://schemas.microsoft.com/office/drawing/2014/main" id="{27FA95A7-5F10-431C-A44A-B536049DBAE4}"/>
              </a:ext>
            </a:extLst>
          </p:cNvPr>
          <p:cNvGrpSpPr/>
          <p:nvPr/>
        </p:nvGrpSpPr>
        <p:grpSpPr>
          <a:xfrm>
            <a:off x="2576701" y="3602294"/>
            <a:ext cx="3679372" cy="2024208"/>
            <a:chOff x="2676605" y="3625659"/>
            <a:chExt cx="3710243" cy="2067011"/>
          </a:xfrm>
        </p:grpSpPr>
        <p:pic>
          <p:nvPicPr>
            <p:cNvPr id="30" name="Picture 4">
              <a:extLst>
                <a:ext uri="{FF2B5EF4-FFF2-40B4-BE49-F238E27FC236}">
                  <a16:creationId xmlns:a16="http://schemas.microsoft.com/office/drawing/2014/main" id="{6CAE743A-D7C4-4E0D-ABD4-59B97692F558}"/>
                </a:ext>
              </a:extLst>
            </p:cNvPr>
            <p:cNvPicPr>
              <a:picLocks noChangeAspect="1"/>
            </p:cNvPicPr>
            <p:nvPr/>
          </p:nvPicPr>
          <p:blipFill>
            <a:blip r:embed="rId5"/>
            <a:stretch>
              <a:fillRect/>
            </a:stretch>
          </p:blipFill>
          <p:spPr>
            <a:xfrm>
              <a:off x="3145727" y="3648149"/>
              <a:ext cx="3241121" cy="2044521"/>
            </a:xfrm>
            <a:prstGeom prst="rect">
              <a:avLst/>
            </a:prstGeom>
          </p:spPr>
        </p:pic>
        <p:sp>
          <p:nvSpPr>
            <p:cNvPr id="31" name="TextBox 30">
              <a:extLst>
                <a:ext uri="{FF2B5EF4-FFF2-40B4-BE49-F238E27FC236}">
                  <a16:creationId xmlns:a16="http://schemas.microsoft.com/office/drawing/2014/main" id="{574A262A-ECDA-4E8F-B0B8-A972B5388CB3}"/>
                </a:ext>
              </a:extLst>
            </p:cNvPr>
            <p:cNvSpPr txBox="1"/>
            <p:nvPr/>
          </p:nvSpPr>
          <p:spPr>
            <a:xfrm>
              <a:off x="2676605" y="3625659"/>
              <a:ext cx="2640151" cy="1225711"/>
            </a:xfrm>
            <a:prstGeom prst="rect">
              <a:avLst/>
            </a:prstGeom>
            <a:noFill/>
          </p:spPr>
          <p:txBody>
            <a:bodyPr wrap="square" rtlCol="0">
              <a:spAutoFit/>
            </a:bodyPr>
            <a:lstStyle/>
            <a:p>
              <a:r>
                <a:rPr lang="ru-RU" dirty="0">
                  <a:solidFill>
                    <a:srgbClr val="C00000"/>
                  </a:solidFill>
                </a:rPr>
                <a:t>Варіант-3</a:t>
              </a:r>
              <a:r>
                <a:rPr lang="ru-RU" dirty="0"/>
                <a:t>. </a:t>
              </a:r>
              <a:r>
                <a:rPr lang="en-US" dirty="0"/>
                <a:t>SD-WAN </a:t>
              </a:r>
              <a:r>
                <a:rPr lang="ru-RU" dirty="0"/>
                <a:t>з </a:t>
              </a:r>
              <a:br>
                <a:rPr lang="en-US" dirty="0"/>
              </a:br>
              <a:r>
                <a:rPr lang="ru-RU" b="1" dirty="0" err="1"/>
                <a:t>хмарними</a:t>
              </a:r>
              <a:r>
                <a:rPr lang="ru-RU" b="1" dirty="0"/>
                <a:t> </a:t>
              </a:r>
            </a:p>
            <a:p>
              <a:r>
                <a:rPr lang="ru-RU" b="1" dirty="0" err="1"/>
                <a:t>сервісами</a:t>
              </a:r>
              <a:r>
                <a:rPr lang="ru-RU" b="1" dirty="0"/>
                <a:t> </a:t>
              </a:r>
              <a:r>
                <a:rPr lang="en-US" b="1" dirty="0"/>
                <a:t>NGFW</a:t>
              </a:r>
            </a:p>
            <a:p>
              <a:r>
                <a:rPr lang="ru-RU" dirty="0"/>
                <a:t>(</a:t>
              </a:r>
              <a:r>
                <a:rPr lang="en-US" dirty="0"/>
                <a:t>“Thin Edge”</a:t>
              </a:r>
              <a:r>
                <a:rPr lang="ru-RU" dirty="0"/>
                <a:t>)</a:t>
              </a:r>
              <a:endParaRPr lang="en-US" dirty="0"/>
            </a:p>
          </p:txBody>
        </p:sp>
      </p:grpSp>
      <p:grpSp>
        <p:nvGrpSpPr>
          <p:cNvPr id="32" name="Group 17">
            <a:extLst>
              <a:ext uri="{FF2B5EF4-FFF2-40B4-BE49-F238E27FC236}">
                <a16:creationId xmlns:a16="http://schemas.microsoft.com/office/drawing/2014/main" id="{D290268D-6C1E-4CE6-A4FD-759120CB4DBD}"/>
              </a:ext>
            </a:extLst>
          </p:cNvPr>
          <p:cNvGrpSpPr/>
          <p:nvPr/>
        </p:nvGrpSpPr>
        <p:grpSpPr>
          <a:xfrm>
            <a:off x="2567286" y="1008637"/>
            <a:ext cx="3634108" cy="2219092"/>
            <a:chOff x="2655029" y="1032518"/>
            <a:chExt cx="3752971" cy="2362906"/>
          </a:xfrm>
        </p:grpSpPr>
        <p:pic>
          <p:nvPicPr>
            <p:cNvPr id="33" name="Picture 13">
              <a:extLst>
                <a:ext uri="{FF2B5EF4-FFF2-40B4-BE49-F238E27FC236}">
                  <a16:creationId xmlns:a16="http://schemas.microsoft.com/office/drawing/2014/main" id="{A88251D9-72D9-4CCC-BEAE-D92A4CCAB091}"/>
                </a:ext>
              </a:extLst>
            </p:cNvPr>
            <p:cNvPicPr>
              <a:picLocks noChangeAspect="1"/>
            </p:cNvPicPr>
            <p:nvPr/>
          </p:nvPicPr>
          <p:blipFill>
            <a:blip r:embed="rId6"/>
            <a:stretch>
              <a:fillRect/>
            </a:stretch>
          </p:blipFill>
          <p:spPr>
            <a:xfrm>
              <a:off x="2952506" y="1248322"/>
              <a:ext cx="3455494" cy="2147102"/>
            </a:xfrm>
            <a:prstGeom prst="rect">
              <a:avLst/>
            </a:prstGeom>
          </p:spPr>
        </p:pic>
        <p:sp>
          <p:nvSpPr>
            <p:cNvPr id="34" name="TextBox 33">
              <a:extLst>
                <a:ext uri="{FF2B5EF4-FFF2-40B4-BE49-F238E27FC236}">
                  <a16:creationId xmlns:a16="http://schemas.microsoft.com/office/drawing/2014/main" id="{B5EF643A-DBFA-434E-BB00-051A2D61C6AD}"/>
                </a:ext>
              </a:extLst>
            </p:cNvPr>
            <p:cNvSpPr txBox="1"/>
            <p:nvPr/>
          </p:nvSpPr>
          <p:spPr>
            <a:xfrm>
              <a:off x="2655029" y="1032518"/>
              <a:ext cx="2615651" cy="393268"/>
            </a:xfrm>
            <a:prstGeom prst="rect">
              <a:avLst/>
            </a:prstGeom>
            <a:solidFill>
              <a:srgbClr val="FFFFFF"/>
            </a:solidFill>
          </p:spPr>
          <p:txBody>
            <a:bodyPr wrap="square" rtlCol="0">
              <a:spAutoFit/>
            </a:bodyPr>
            <a:lstStyle/>
            <a:p>
              <a:endParaRPr lang="ru-RU" dirty="0">
                <a:solidFill>
                  <a:srgbClr val="000000"/>
                </a:solidFill>
              </a:endParaRPr>
            </a:p>
          </p:txBody>
        </p:sp>
      </p:grpSp>
      <p:sp>
        <p:nvSpPr>
          <p:cNvPr id="35" name="TextBox 34"/>
          <p:cNvSpPr txBox="1"/>
          <p:nvPr/>
        </p:nvSpPr>
        <p:spPr>
          <a:xfrm>
            <a:off x="2595851" y="1142395"/>
            <a:ext cx="2475678" cy="1200329"/>
          </a:xfrm>
          <a:prstGeom prst="rect">
            <a:avLst/>
          </a:prstGeom>
          <a:noFill/>
        </p:spPr>
        <p:txBody>
          <a:bodyPr wrap="square" rtlCol="0">
            <a:spAutoFit/>
          </a:bodyPr>
          <a:lstStyle/>
          <a:p>
            <a:r>
              <a:rPr lang="ru-RU" dirty="0">
                <a:solidFill>
                  <a:srgbClr val="C00000"/>
                </a:solidFill>
              </a:rPr>
              <a:t>Варіант-1.</a:t>
            </a:r>
            <a:r>
              <a:rPr lang="ru-RU" dirty="0">
                <a:solidFill>
                  <a:srgbClr val="000000"/>
                </a:solidFill>
              </a:rPr>
              <a:t> </a:t>
            </a:r>
          </a:p>
          <a:p>
            <a:r>
              <a:rPr lang="en-US" dirty="0">
                <a:solidFill>
                  <a:srgbClr val="000000"/>
                </a:solidFill>
              </a:rPr>
              <a:t>SD-WAN </a:t>
            </a:r>
            <a:r>
              <a:rPr lang="ru-RU" dirty="0">
                <a:solidFill>
                  <a:srgbClr val="000000"/>
                </a:solidFill>
              </a:rPr>
              <a:t>і </a:t>
            </a:r>
            <a:r>
              <a:rPr lang="en-US" dirty="0">
                <a:solidFill>
                  <a:srgbClr val="000000"/>
                </a:solidFill>
              </a:rPr>
              <a:t>NGFW</a:t>
            </a:r>
            <a:endParaRPr lang="en-US" b="1" dirty="0">
              <a:solidFill>
                <a:srgbClr val="000000"/>
              </a:solidFill>
            </a:endParaRPr>
          </a:p>
          <a:p>
            <a:r>
              <a:rPr lang="ru-RU" b="1" dirty="0">
                <a:solidFill>
                  <a:srgbClr val="000000"/>
                </a:solidFill>
              </a:rPr>
              <a:t>Як </a:t>
            </a:r>
            <a:r>
              <a:rPr lang="ru-RU" b="1" dirty="0" err="1">
                <a:solidFill>
                  <a:srgbClr val="000000"/>
                </a:solidFill>
              </a:rPr>
              <a:t>окремі</a:t>
            </a:r>
            <a:r>
              <a:rPr lang="ru-RU" b="1" dirty="0">
                <a:solidFill>
                  <a:srgbClr val="000000"/>
                </a:solidFill>
              </a:rPr>
              <a:t> </a:t>
            </a:r>
          </a:p>
          <a:p>
            <a:r>
              <a:rPr lang="ru-RU" b="1" dirty="0" err="1">
                <a:solidFill>
                  <a:srgbClr val="000000"/>
                </a:solidFill>
              </a:rPr>
              <a:t>рішення</a:t>
            </a:r>
            <a:endParaRPr lang="en-US" b="1" dirty="0">
              <a:solidFill>
                <a:srgbClr val="000000"/>
              </a:solidFill>
            </a:endParaRPr>
          </a:p>
        </p:txBody>
      </p:sp>
      <p:grpSp>
        <p:nvGrpSpPr>
          <p:cNvPr id="36" name="Group 16">
            <a:extLst>
              <a:ext uri="{FF2B5EF4-FFF2-40B4-BE49-F238E27FC236}">
                <a16:creationId xmlns:a16="http://schemas.microsoft.com/office/drawing/2014/main" id="{8A560465-F0C8-4213-9A9A-6B72FABE76B7}"/>
              </a:ext>
            </a:extLst>
          </p:cNvPr>
          <p:cNvGrpSpPr/>
          <p:nvPr/>
        </p:nvGrpSpPr>
        <p:grpSpPr>
          <a:xfrm>
            <a:off x="6883752" y="1035908"/>
            <a:ext cx="5197633" cy="2305759"/>
            <a:chOff x="6826581" y="1304132"/>
            <a:chExt cx="5197633" cy="2305759"/>
          </a:xfrm>
        </p:grpSpPr>
        <p:grpSp>
          <p:nvGrpSpPr>
            <p:cNvPr id="37" name="Group 11">
              <a:extLst>
                <a:ext uri="{FF2B5EF4-FFF2-40B4-BE49-F238E27FC236}">
                  <a16:creationId xmlns:a16="http://schemas.microsoft.com/office/drawing/2014/main" id="{AFBAEC5F-DB4C-4F55-9097-F76BD0FF6B73}"/>
                </a:ext>
              </a:extLst>
            </p:cNvPr>
            <p:cNvGrpSpPr/>
            <p:nvPr/>
          </p:nvGrpSpPr>
          <p:grpSpPr>
            <a:xfrm>
              <a:off x="6826581" y="1304132"/>
              <a:ext cx="4982730" cy="2305759"/>
              <a:chOff x="6826581" y="1304132"/>
              <a:chExt cx="4982730" cy="2305759"/>
            </a:xfrm>
          </p:grpSpPr>
          <p:sp>
            <p:nvSpPr>
              <p:cNvPr id="39" name="Rectangle 40"/>
              <p:cNvSpPr/>
              <p:nvPr/>
            </p:nvSpPr>
            <p:spPr bwMode="invGray">
              <a:xfrm>
                <a:off x="6826581" y="1304132"/>
                <a:ext cx="3956647" cy="2305759"/>
              </a:xfrm>
              <a:prstGeom prst="rect">
                <a:avLst/>
              </a:prstGeom>
              <a:noFill/>
              <a:ln w="57150">
                <a:solidFill>
                  <a:srgbClr val="00B05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Picture 93">
                <a:extLst>
                  <a:ext uri="{FF2B5EF4-FFF2-40B4-BE49-F238E27FC236}">
                    <a16:creationId xmlns:a16="http://schemas.microsoft.com/office/drawing/2014/main" id="{32E4E7B6-068B-4843-8E80-737BB9712B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11034768" y="1673245"/>
                <a:ext cx="774543" cy="694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8" name="Rectangle 42">
              <a:extLst>
                <a:ext uri="{FF2B5EF4-FFF2-40B4-BE49-F238E27FC236}">
                  <a16:creationId xmlns:a16="http://schemas.microsoft.com/office/drawing/2014/main" id="{C311FE44-A879-48D0-A48F-C562FBF034D6}"/>
                </a:ext>
              </a:extLst>
            </p:cNvPr>
            <p:cNvSpPr/>
            <p:nvPr/>
          </p:nvSpPr>
          <p:spPr>
            <a:xfrm>
              <a:off x="10911986" y="2481535"/>
              <a:ext cx="1112228" cy="923330"/>
            </a:xfrm>
            <a:prstGeom prst="rect">
              <a:avLst/>
            </a:prstGeom>
          </p:spPr>
          <p:txBody>
            <a:bodyPr wrap="none">
              <a:spAutoFit/>
            </a:bodyPr>
            <a:lstStyle/>
            <a:p>
              <a:pPr algn="ctr"/>
              <a:r>
                <a:rPr lang="en-US" dirty="0">
                  <a:solidFill>
                    <a:srgbClr val="00B050"/>
                  </a:solidFill>
                  <a:cs typeface="Helvetica 55 Roman" charset="0"/>
                </a:rPr>
                <a:t>Fortinet </a:t>
              </a:r>
            </a:p>
            <a:p>
              <a:pPr algn="ctr"/>
              <a:r>
                <a:rPr lang="en-US" dirty="0">
                  <a:solidFill>
                    <a:srgbClr val="00B050"/>
                  </a:solidFill>
                  <a:cs typeface="Helvetica 55 Roman" charset="0"/>
                </a:rPr>
                <a:t>Secure</a:t>
              </a:r>
            </a:p>
            <a:p>
              <a:pPr algn="ctr"/>
              <a:r>
                <a:rPr lang="en-US" dirty="0">
                  <a:solidFill>
                    <a:srgbClr val="00B050"/>
                  </a:solidFill>
                  <a:cs typeface="Helvetica 55 Roman" charset="0"/>
                </a:rPr>
                <a:t>SD-WAN</a:t>
              </a:r>
            </a:p>
          </p:txBody>
        </p:sp>
      </p:grpSp>
      <p:pic>
        <p:nvPicPr>
          <p:cNvPr id="3" name="Picture 58">
            <a:extLst>
              <a:ext uri="{FF2B5EF4-FFF2-40B4-BE49-F238E27FC236}">
                <a16:creationId xmlns:a16="http://schemas.microsoft.com/office/drawing/2014/main" id="{34B88D00-FBEC-705F-78CB-44DD7F6A6B6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60456" y="1067156"/>
            <a:ext cx="1664551" cy="1073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58">
            <a:extLst>
              <a:ext uri="{FF2B5EF4-FFF2-40B4-BE49-F238E27FC236}">
                <a16:creationId xmlns:a16="http://schemas.microsoft.com/office/drawing/2014/main" id="{60D89E47-8104-8EB5-FC5D-78D59E2AE13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52315" y="1030524"/>
            <a:ext cx="1737373" cy="1120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8">
            <a:extLst>
              <a:ext uri="{FF2B5EF4-FFF2-40B4-BE49-F238E27FC236}">
                <a16:creationId xmlns:a16="http://schemas.microsoft.com/office/drawing/2014/main" id="{C7699AA4-C459-1E5B-EBF7-1754BC73064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34342" y="3416875"/>
            <a:ext cx="1737373" cy="1120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58">
            <a:extLst>
              <a:ext uri="{FF2B5EF4-FFF2-40B4-BE49-F238E27FC236}">
                <a16:creationId xmlns:a16="http://schemas.microsoft.com/office/drawing/2014/main" id="{637450AC-592C-6B47-E06C-42659EC1144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21442" y="3470131"/>
            <a:ext cx="1737373" cy="1120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Oval 41">
            <a:extLst>
              <a:ext uri="{FF2B5EF4-FFF2-40B4-BE49-F238E27FC236}">
                <a16:creationId xmlns:a16="http://schemas.microsoft.com/office/drawing/2014/main" id="{64C3D993-2FA2-1DC7-3DC4-FB8F5A6A2757}"/>
              </a:ext>
            </a:extLst>
          </p:cNvPr>
          <p:cNvSpPr/>
          <p:nvPr/>
        </p:nvSpPr>
        <p:spPr>
          <a:xfrm>
            <a:off x="2684488" y="2344729"/>
            <a:ext cx="1629116" cy="864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00" b="1" dirty="0">
                <a:solidFill>
                  <a:schemeClr val="tx1"/>
                </a:solidFill>
              </a:rPr>
              <a:t>Філіал</a:t>
            </a:r>
          </a:p>
          <a:p>
            <a:pPr algn="ctr"/>
            <a:r>
              <a:rPr lang="uk-UA" sz="1100" b="1" dirty="0">
                <a:solidFill>
                  <a:schemeClr val="tx1"/>
                </a:solidFill>
              </a:rPr>
              <a:t>підприємства</a:t>
            </a:r>
            <a:endParaRPr lang="en-US" sz="1100" b="1" dirty="0">
              <a:solidFill>
                <a:schemeClr val="tx1"/>
              </a:solidFill>
            </a:endParaRPr>
          </a:p>
        </p:txBody>
      </p:sp>
      <p:sp>
        <p:nvSpPr>
          <p:cNvPr id="43" name="Oval 42">
            <a:extLst>
              <a:ext uri="{FF2B5EF4-FFF2-40B4-BE49-F238E27FC236}">
                <a16:creationId xmlns:a16="http://schemas.microsoft.com/office/drawing/2014/main" id="{3319CC5E-DEFD-EAC4-D823-59DAEE7CA86B}"/>
              </a:ext>
            </a:extLst>
          </p:cNvPr>
          <p:cNvSpPr/>
          <p:nvPr/>
        </p:nvSpPr>
        <p:spPr>
          <a:xfrm>
            <a:off x="7170493" y="2393158"/>
            <a:ext cx="1629116" cy="864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00" b="1" dirty="0">
                <a:solidFill>
                  <a:schemeClr val="tx1"/>
                </a:solidFill>
              </a:rPr>
              <a:t>Філіал</a:t>
            </a:r>
          </a:p>
          <a:p>
            <a:pPr algn="ctr"/>
            <a:r>
              <a:rPr lang="uk-UA" sz="1100" b="1" dirty="0">
                <a:solidFill>
                  <a:schemeClr val="tx1"/>
                </a:solidFill>
              </a:rPr>
              <a:t>підприємства</a:t>
            </a:r>
            <a:endParaRPr lang="en-US" sz="1100" b="1" dirty="0">
              <a:solidFill>
                <a:schemeClr val="tx1"/>
              </a:solidFill>
            </a:endParaRPr>
          </a:p>
        </p:txBody>
      </p:sp>
      <p:sp>
        <p:nvSpPr>
          <p:cNvPr id="44" name="Oval 43">
            <a:extLst>
              <a:ext uri="{FF2B5EF4-FFF2-40B4-BE49-F238E27FC236}">
                <a16:creationId xmlns:a16="http://schemas.microsoft.com/office/drawing/2014/main" id="{B46813EA-B2AB-97A2-1F3C-F796B1A2E4C8}"/>
              </a:ext>
            </a:extLst>
          </p:cNvPr>
          <p:cNvSpPr/>
          <p:nvPr/>
        </p:nvSpPr>
        <p:spPr>
          <a:xfrm>
            <a:off x="7083516" y="4769743"/>
            <a:ext cx="1629116" cy="864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00" b="1" dirty="0">
                <a:solidFill>
                  <a:schemeClr val="tx1"/>
                </a:solidFill>
              </a:rPr>
              <a:t>Філіал</a:t>
            </a:r>
          </a:p>
          <a:p>
            <a:pPr algn="ctr"/>
            <a:r>
              <a:rPr lang="uk-UA" sz="1100" b="1" dirty="0">
                <a:solidFill>
                  <a:schemeClr val="tx1"/>
                </a:solidFill>
              </a:rPr>
              <a:t>підприємства</a:t>
            </a:r>
            <a:endParaRPr lang="en-US" sz="1100" b="1" dirty="0">
              <a:solidFill>
                <a:schemeClr val="tx1"/>
              </a:solidFill>
            </a:endParaRPr>
          </a:p>
        </p:txBody>
      </p:sp>
      <p:sp>
        <p:nvSpPr>
          <p:cNvPr id="45" name="Oval 44">
            <a:extLst>
              <a:ext uri="{FF2B5EF4-FFF2-40B4-BE49-F238E27FC236}">
                <a16:creationId xmlns:a16="http://schemas.microsoft.com/office/drawing/2014/main" id="{51002C72-9515-C5BC-33B5-BDE31656EAF5}"/>
              </a:ext>
            </a:extLst>
          </p:cNvPr>
          <p:cNvSpPr/>
          <p:nvPr/>
        </p:nvSpPr>
        <p:spPr>
          <a:xfrm>
            <a:off x="2830243" y="4785254"/>
            <a:ext cx="1629116" cy="864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00" b="1" dirty="0">
                <a:solidFill>
                  <a:schemeClr val="tx1"/>
                </a:solidFill>
              </a:rPr>
              <a:t>Філіал</a:t>
            </a:r>
          </a:p>
          <a:p>
            <a:pPr algn="ctr"/>
            <a:r>
              <a:rPr lang="uk-UA" sz="1100" b="1" dirty="0">
                <a:solidFill>
                  <a:schemeClr val="tx1"/>
                </a:solidFill>
              </a:rPr>
              <a:t>підприємства</a:t>
            </a:r>
            <a:endParaRPr lang="en-US" sz="1100" b="1" dirty="0">
              <a:solidFill>
                <a:schemeClr val="tx1"/>
              </a:solidFill>
            </a:endParaRPr>
          </a:p>
        </p:txBody>
      </p:sp>
    </p:spTree>
    <p:extLst>
      <p:ext uri="{BB962C8B-B14F-4D97-AF65-F5344CB8AC3E}">
        <p14:creationId xmlns:p14="http://schemas.microsoft.com/office/powerpoint/2010/main" val="148038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1000" fill="hold"/>
                                        <p:tgtEl>
                                          <p:spTgt spid="36"/>
                                        </p:tgtEl>
                                        <p:attrNameLst>
                                          <p:attrName>ppt_x</p:attrName>
                                        </p:attrNameLst>
                                      </p:cBhvr>
                                      <p:tavLst>
                                        <p:tav tm="0">
                                          <p:val>
                                            <p:strVal val="#ppt_x"/>
                                          </p:val>
                                        </p:tav>
                                        <p:tav tm="100000">
                                          <p:val>
                                            <p:strVal val="#ppt_x"/>
                                          </p:val>
                                        </p:tav>
                                      </p:tavLst>
                                    </p:anim>
                                    <p:anim calcmode="lin" valueType="num">
                                      <p:cBhvr additive="base">
                                        <p:cTn id="4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 Single Corner Rectangle 34">
            <a:extLst>
              <a:ext uri="{FF2B5EF4-FFF2-40B4-BE49-F238E27FC236}">
                <a16:creationId xmlns:a16="http://schemas.microsoft.com/office/drawing/2014/main" id="{C2AAFB9B-EF2A-E945-8D8B-AF67DEB21753}"/>
              </a:ext>
            </a:extLst>
          </p:cNvPr>
          <p:cNvSpPr/>
          <p:nvPr/>
        </p:nvSpPr>
        <p:spPr>
          <a:xfrm rot="10800000" flipH="1">
            <a:off x="5782169" y="4623629"/>
            <a:ext cx="5806586" cy="1453317"/>
          </a:xfrm>
          <a:prstGeom prst="round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6" name="Round Single Corner Rectangle 35">
            <a:extLst>
              <a:ext uri="{FF2B5EF4-FFF2-40B4-BE49-F238E27FC236}">
                <a16:creationId xmlns:a16="http://schemas.microsoft.com/office/drawing/2014/main" id="{4AC97B3C-353B-6240-A6FB-DD524C10E9C5}"/>
              </a:ext>
            </a:extLst>
          </p:cNvPr>
          <p:cNvSpPr/>
          <p:nvPr/>
        </p:nvSpPr>
        <p:spPr>
          <a:xfrm rot="10800000">
            <a:off x="500338" y="4623631"/>
            <a:ext cx="5740034" cy="1453317"/>
          </a:xfrm>
          <a:prstGeom prst="round1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7" name="Rectangle 36">
            <a:extLst>
              <a:ext uri="{FF2B5EF4-FFF2-40B4-BE49-F238E27FC236}">
                <a16:creationId xmlns:a16="http://schemas.microsoft.com/office/drawing/2014/main" id="{03A72D7A-C561-E845-8050-3E6B1C750168}"/>
              </a:ext>
            </a:extLst>
          </p:cNvPr>
          <p:cNvSpPr/>
          <p:nvPr/>
        </p:nvSpPr>
        <p:spPr>
          <a:xfrm>
            <a:off x="500344" y="4623636"/>
            <a:ext cx="11088416" cy="19451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8" name="TextBox 37">
            <a:extLst>
              <a:ext uri="{FF2B5EF4-FFF2-40B4-BE49-F238E27FC236}">
                <a16:creationId xmlns:a16="http://schemas.microsoft.com/office/drawing/2014/main" id="{F06A3FFC-ED8F-8D46-987A-044ADB246691}"/>
              </a:ext>
            </a:extLst>
          </p:cNvPr>
          <p:cNvSpPr txBox="1"/>
          <p:nvPr/>
        </p:nvSpPr>
        <p:spPr>
          <a:xfrm>
            <a:off x="500337" y="4967352"/>
            <a:ext cx="1495719" cy="969496"/>
          </a:xfrm>
          <a:prstGeom prst="rect">
            <a:avLst/>
          </a:prstGeom>
          <a:noFill/>
        </p:spPr>
        <p:txBody>
          <a:bodyPr wrap="square" rtlCol="0">
            <a:spAutoFit/>
          </a:bodyPr>
          <a:lstStyle/>
          <a:p>
            <a:pPr algn="ctr" defTabSz="457189">
              <a:lnSpc>
                <a:spcPct val="95000"/>
              </a:lnSpc>
              <a:spcAft>
                <a:spcPts val="600"/>
              </a:spcAft>
            </a:pPr>
            <a:r>
              <a:rPr lang="en-US" sz="6000" b="1">
                <a:solidFill>
                  <a:schemeClr val="bg1">
                    <a:lumMod val="65000"/>
                  </a:schemeClr>
                </a:solidFill>
                <a:cs typeface="Arial" panose="020B0604020202020204" pitchFamily="34" charset="0"/>
              </a:rPr>
              <a:t>03</a:t>
            </a:r>
          </a:p>
        </p:txBody>
      </p:sp>
      <p:sp>
        <p:nvSpPr>
          <p:cNvPr id="31" name="Round Single Corner Rectangle 30">
            <a:extLst>
              <a:ext uri="{FF2B5EF4-FFF2-40B4-BE49-F238E27FC236}">
                <a16:creationId xmlns:a16="http://schemas.microsoft.com/office/drawing/2014/main" id="{CC79BCD5-3E9B-B64D-B638-09560EE58F95}"/>
              </a:ext>
            </a:extLst>
          </p:cNvPr>
          <p:cNvSpPr/>
          <p:nvPr/>
        </p:nvSpPr>
        <p:spPr>
          <a:xfrm rot="10800000" flipH="1">
            <a:off x="5656224" y="2921926"/>
            <a:ext cx="5932530" cy="1518592"/>
          </a:xfrm>
          <a:prstGeom prst="round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2" name="Round Single Corner Rectangle 31">
            <a:extLst>
              <a:ext uri="{FF2B5EF4-FFF2-40B4-BE49-F238E27FC236}">
                <a16:creationId xmlns:a16="http://schemas.microsoft.com/office/drawing/2014/main" id="{37A417CA-85FF-724E-A820-E249B87F0AC7}"/>
              </a:ext>
            </a:extLst>
          </p:cNvPr>
          <p:cNvSpPr/>
          <p:nvPr/>
        </p:nvSpPr>
        <p:spPr>
          <a:xfrm rot="10800000">
            <a:off x="500338" y="2921924"/>
            <a:ext cx="5740034" cy="1518593"/>
          </a:xfrm>
          <a:prstGeom prst="round1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3" name="Rectangle 32">
            <a:extLst>
              <a:ext uri="{FF2B5EF4-FFF2-40B4-BE49-F238E27FC236}">
                <a16:creationId xmlns:a16="http://schemas.microsoft.com/office/drawing/2014/main" id="{53F98C13-FF52-0046-B9F1-A7EF99174B5E}"/>
              </a:ext>
            </a:extLst>
          </p:cNvPr>
          <p:cNvSpPr/>
          <p:nvPr/>
        </p:nvSpPr>
        <p:spPr>
          <a:xfrm>
            <a:off x="475963" y="2785706"/>
            <a:ext cx="11088416" cy="1945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0" name="Round Single Corner Rectangle 29">
            <a:extLst>
              <a:ext uri="{FF2B5EF4-FFF2-40B4-BE49-F238E27FC236}">
                <a16:creationId xmlns:a16="http://schemas.microsoft.com/office/drawing/2014/main" id="{BDE58C70-D01C-9745-A8A4-BB35A6A26802}"/>
              </a:ext>
            </a:extLst>
          </p:cNvPr>
          <p:cNvSpPr/>
          <p:nvPr/>
        </p:nvSpPr>
        <p:spPr>
          <a:xfrm rot="10800000" flipH="1">
            <a:off x="5656229" y="1215666"/>
            <a:ext cx="5932537" cy="1453317"/>
          </a:xfrm>
          <a:prstGeom prst="round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 name="Round Single Corner Rectangle 7">
            <a:extLst>
              <a:ext uri="{FF2B5EF4-FFF2-40B4-BE49-F238E27FC236}">
                <a16:creationId xmlns:a16="http://schemas.microsoft.com/office/drawing/2014/main" id="{73E27894-D55C-4841-8BE5-1DF4BA74D932}"/>
              </a:ext>
            </a:extLst>
          </p:cNvPr>
          <p:cNvSpPr/>
          <p:nvPr/>
        </p:nvSpPr>
        <p:spPr>
          <a:xfrm rot="10800000">
            <a:off x="500344" y="1215664"/>
            <a:ext cx="5740034" cy="1453317"/>
          </a:xfrm>
          <a:prstGeom prst="round1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 name="Title 1">
            <a:extLst>
              <a:ext uri="{FF2B5EF4-FFF2-40B4-BE49-F238E27FC236}">
                <a16:creationId xmlns:a16="http://schemas.microsoft.com/office/drawing/2014/main" id="{57FB231A-571A-7547-810A-4B16C76EE041}"/>
              </a:ext>
            </a:extLst>
          </p:cNvPr>
          <p:cNvSpPr>
            <a:spLocks noGrp="1"/>
          </p:cNvSpPr>
          <p:nvPr>
            <p:ph type="title"/>
          </p:nvPr>
        </p:nvSpPr>
        <p:spPr>
          <a:xfrm>
            <a:off x="437062" y="192718"/>
            <a:ext cx="11127317" cy="975783"/>
          </a:xfrm>
        </p:spPr>
        <p:txBody>
          <a:bodyPr/>
          <a:lstStyle/>
          <a:p>
            <a:r>
              <a:rPr lang="ru-RU" dirty="0" err="1"/>
              <a:t>Переваги</a:t>
            </a:r>
            <a:r>
              <a:rPr lang="ru-RU" dirty="0"/>
              <a:t> </a:t>
            </a:r>
            <a:r>
              <a:rPr lang="ru-RU" dirty="0" err="1"/>
              <a:t>рішення</a:t>
            </a:r>
            <a:r>
              <a:rPr lang="ru-RU" dirty="0"/>
              <a:t> </a:t>
            </a:r>
            <a:r>
              <a:rPr lang="en-US" dirty="0"/>
              <a:t>Fortinet Secure SD-WAN</a:t>
            </a:r>
            <a:br>
              <a:rPr lang="en-US" sz="2800" dirty="0"/>
            </a:br>
            <a:endParaRPr lang="en-US" sz="2800" b="0" dirty="0">
              <a:highlight>
                <a:srgbClr val="800000"/>
              </a:highlight>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E4F8C4F7-E0AD-44C5-9D88-B4B9C116A1A5}"/>
              </a:ext>
            </a:extLst>
          </p:cNvPr>
          <p:cNvSpPr txBox="1"/>
          <p:nvPr/>
        </p:nvSpPr>
        <p:spPr>
          <a:xfrm>
            <a:off x="1844383" y="5001265"/>
            <a:ext cx="2615887" cy="584775"/>
          </a:xfrm>
          <a:prstGeom prst="rect">
            <a:avLst/>
          </a:prstGeom>
          <a:noFill/>
        </p:spPr>
        <p:txBody>
          <a:bodyPr wrap="square" rtlCol="0">
            <a:spAutoFit/>
          </a:bodyPr>
          <a:lstStyle/>
          <a:p>
            <a:r>
              <a:rPr lang="ru-RU" sz="1600" b="1" dirty="0" err="1">
                <a:latin typeface="+mj-lt"/>
              </a:rPr>
              <a:t>Ефективне</a:t>
            </a:r>
            <a:endParaRPr lang="ru-RU" sz="1600" b="1" dirty="0">
              <a:latin typeface="+mj-lt"/>
            </a:endParaRPr>
          </a:p>
          <a:p>
            <a:r>
              <a:rPr lang="ru-RU" sz="1600" b="1" dirty="0" err="1">
                <a:latin typeface="+mj-lt"/>
              </a:rPr>
              <a:t>керування</a:t>
            </a:r>
            <a:endParaRPr lang="en-US" sz="1600" b="1" dirty="0">
              <a:latin typeface="+mj-lt"/>
            </a:endParaRPr>
          </a:p>
        </p:txBody>
      </p:sp>
      <p:sp>
        <p:nvSpPr>
          <p:cNvPr id="11" name="TextBox 10">
            <a:extLst>
              <a:ext uri="{FF2B5EF4-FFF2-40B4-BE49-F238E27FC236}">
                <a16:creationId xmlns:a16="http://schemas.microsoft.com/office/drawing/2014/main" id="{A9B2DCB9-72F7-46E5-8F60-25D6C8EA50D4}"/>
              </a:ext>
            </a:extLst>
          </p:cNvPr>
          <p:cNvSpPr txBox="1"/>
          <p:nvPr/>
        </p:nvSpPr>
        <p:spPr>
          <a:xfrm>
            <a:off x="1844383" y="3177079"/>
            <a:ext cx="3450879" cy="1446550"/>
          </a:xfrm>
          <a:prstGeom prst="rect">
            <a:avLst/>
          </a:prstGeom>
          <a:noFill/>
        </p:spPr>
        <p:txBody>
          <a:bodyPr wrap="square" rtlCol="0">
            <a:spAutoFit/>
          </a:bodyPr>
          <a:lstStyle/>
          <a:p>
            <a:r>
              <a:rPr lang="ru-RU" sz="1600" b="1" dirty="0" err="1">
                <a:latin typeface="+mj-lt"/>
              </a:rPr>
              <a:t>Високопродуктивна</a:t>
            </a:r>
            <a:r>
              <a:rPr lang="ru-RU" sz="1600" b="1" dirty="0">
                <a:latin typeface="+mj-lt"/>
              </a:rPr>
              <a:t> </a:t>
            </a:r>
          </a:p>
          <a:p>
            <a:r>
              <a:rPr lang="ru-RU" sz="1600" b="1" dirty="0" err="1">
                <a:latin typeface="+mj-lt"/>
              </a:rPr>
              <a:t>конвергенція</a:t>
            </a:r>
            <a:endParaRPr lang="ru-RU" sz="1600" b="1" dirty="0">
              <a:latin typeface="+mj-lt"/>
            </a:endParaRPr>
          </a:p>
          <a:p>
            <a:r>
              <a:rPr lang="ru-RU" sz="1600" b="1" dirty="0" err="1">
                <a:latin typeface="+mj-lt"/>
              </a:rPr>
              <a:t>мережевих</a:t>
            </a:r>
            <a:r>
              <a:rPr lang="ru-RU" sz="1600" b="1" dirty="0">
                <a:latin typeface="+mj-lt"/>
              </a:rPr>
              <a:t> </a:t>
            </a:r>
            <a:r>
              <a:rPr lang="ru-RU" sz="1600" b="1" dirty="0" err="1">
                <a:latin typeface="+mj-lt"/>
              </a:rPr>
              <a:t>функцій</a:t>
            </a:r>
            <a:r>
              <a:rPr lang="ru-RU" sz="1600" b="1" dirty="0">
                <a:latin typeface="+mj-lt"/>
              </a:rPr>
              <a:t> і</a:t>
            </a:r>
          </a:p>
          <a:p>
            <a:r>
              <a:rPr lang="ru-RU" sz="1600" b="1" dirty="0" err="1">
                <a:latin typeface="+mj-lt"/>
              </a:rPr>
              <a:t>функцій</a:t>
            </a:r>
            <a:r>
              <a:rPr lang="ru-RU" sz="1600" b="1" dirty="0">
                <a:latin typeface="+mj-lt"/>
              </a:rPr>
              <a:t> </a:t>
            </a:r>
            <a:r>
              <a:rPr lang="ru-RU" sz="1600" b="1" dirty="0" err="1">
                <a:latin typeface="+mj-lt"/>
              </a:rPr>
              <a:t>безпеки</a:t>
            </a:r>
            <a:endParaRPr lang="ru-RU" sz="1600" b="1" dirty="0">
              <a:latin typeface="+mj-lt"/>
            </a:endParaRPr>
          </a:p>
          <a:p>
            <a:endParaRPr lang="en-US" sz="2400" b="1" dirty="0">
              <a:latin typeface="+mj-lt"/>
            </a:endParaRPr>
          </a:p>
        </p:txBody>
      </p:sp>
      <p:sp>
        <p:nvSpPr>
          <p:cNvPr id="12" name="TextBox 11">
            <a:extLst>
              <a:ext uri="{FF2B5EF4-FFF2-40B4-BE49-F238E27FC236}">
                <a16:creationId xmlns:a16="http://schemas.microsoft.com/office/drawing/2014/main" id="{DDDE6B69-799F-4E3B-B0C1-E1F4B5CD07FA}"/>
              </a:ext>
            </a:extLst>
          </p:cNvPr>
          <p:cNvSpPr txBox="1"/>
          <p:nvPr/>
        </p:nvSpPr>
        <p:spPr>
          <a:xfrm>
            <a:off x="1844383" y="1675427"/>
            <a:ext cx="2926728" cy="461665"/>
          </a:xfrm>
          <a:prstGeom prst="rect">
            <a:avLst/>
          </a:prstGeom>
          <a:noFill/>
        </p:spPr>
        <p:txBody>
          <a:bodyPr wrap="square" rtlCol="0">
            <a:spAutoFit/>
          </a:bodyPr>
          <a:lstStyle/>
          <a:p>
            <a:r>
              <a:rPr lang="ru-RU" sz="1600" b="1" dirty="0">
                <a:latin typeface="+mj-lt"/>
              </a:rPr>
              <a:t>Фокус</a:t>
            </a:r>
            <a:r>
              <a:rPr lang="ru-RU" sz="2400" b="1" dirty="0">
                <a:latin typeface="+mj-lt"/>
              </a:rPr>
              <a:t> </a:t>
            </a:r>
            <a:r>
              <a:rPr lang="ru-RU" sz="1600" b="1" dirty="0">
                <a:latin typeface="+mj-lt"/>
              </a:rPr>
              <a:t>на </a:t>
            </a:r>
            <a:r>
              <a:rPr lang="ru-RU" sz="1600" b="1" dirty="0" err="1">
                <a:latin typeface="+mj-lt"/>
              </a:rPr>
              <a:t>додатках</a:t>
            </a:r>
            <a:endParaRPr lang="en-US" sz="1600" b="1" dirty="0">
              <a:latin typeface="+mj-lt"/>
            </a:endParaRPr>
          </a:p>
        </p:txBody>
      </p:sp>
      <p:sp>
        <p:nvSpPr>
          <p:cNvPr id="15" name="Rectangle 14">
            <a:extLst>
              <a:ext uri="{FF2B5EF4-FFF2-40B4-BE49-F238E27FC236}">
                <a16:creationId xmlns:a16="http://schemas.microsoft.com/office/drawing/2014/main" id="{D9D81F5D-B5DC-4A42-9598-CF1FFA40DBA8}"/>
              </a:ext>
            </a:extLst>
          </p:cNvPr>
          <p:cNvSpPr/>
          <p:nvPr/>
        </p:nvSpPr>
        <p:spPr>
          <a:xfrm>
            <a:off x="6410127" y="1494210"/>
            <a:ext cx="4972841" cy="917687"/>
          </a:xfrm>
          <a:prstGeom prst="rect">
            <a:avLst/>
          </a:prstGeom>
        </p:spPr>
        <p:txBody>
          <a:bodyPr wrap="square">
            <a:spAutoFit/>
          </a:bodyPr>
          <a:lstStyle/>
          <a:p>
            <a:pPr algn="ctr">
              <a:lnSpc>
                <a:spcPct val="115000"/>
              </a:lnSpc>
            </a:pPr>
            <a:r>
              <a:rPr lang="ru-RU" sz="1600" dirty="0" err="1">
                <a:solidFill>
                  <a:schemeClr val="bg1"/>
                </a:solidFill>
                <a:latin typeface="Montserrat"/>
                <a:ea typeface="Montserrat"/>
                <a:cs typeface="Montserrat"/>
                <a:sym typeface="Montserrat"/>
              </a:rPr>
              <a:t>Широкі</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можливості</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ідентификації</a:t>
            </a:r>
            <a:r>
              <a:rPr lang="ru-RU" sz="1600" dirty="0">
                <a:solidFill>
                  <a:schemeClr val="bg1"/>
                </a:solidFill>
                <a:latin typeface="Montserrat"/>
                <a:ea typeface="Montserrat"/>
                <a:cs typeface="Montserrat"/>
                <a:sym typeface="Montserrat"/>
              </a:rPr>
              <a:t> і </a:t>
            </a:r>
            <a:r>
              <a:rPr lang="ru-RU" sz="1600" dirty="0" err="1">
                <a:solidFill>
                  <a:schemeClr val="bg1"/>
                </a:solidFill>
                <a:latin typeface="Montserrat"/>
                <a:ea typeface="Montserrat"/>
                <a:cs typeface="Montserrat"/>
                <a:sym typeface="Montserrat"/>
              </a:rPr>
              <a:t>направлення</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трафіку</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додатків</a:t>
            </a:r>
            <a:r>
              <a:rPr lang="ru-RU" sz="1600" dirty="0">
                <a:solidFill>
                  <a:schemeClr val="bg1"/>
                </a:solidFill>
                <a:latin typeface="Montserrat"/>
                <a:ea typeface="Montserrat"/>
                <a:cs typeface="Montserrat"/>
                <a:sym typeface="Montserrat"/>
              </a:rPr>
              <a:t> для </a:t>
            </a:r>
            <a:r>
              <a:rPr lang="ru-RU" sz="1600" dirty="0" err="1">
                <a:solidFill>
                  <a:schemeClr val="bg1"/>
                </a:solidFill>
                <a:latin typeface="Montserrat"/>
                <a:ea typeface="Montserrat"/>
                <a:cs typeface="Montserrat"/>
                <a:sym typeface="Montserrat"/>
              </a:rPr>
              <a:t>покращення</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досвіду</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користувачів</a:t>
            </a:r>
            <a:endParaRPr lang="en-US" sz="1600" dirty="0">
              <a:solidFill>
                <a:schemeClr val="bg1"/>
              </a:solidFill>
              <a:latin typeface="Montserrat"/>
              <a:ea typeface="Montserrat"/>
              <a:cs typeface="Montserrat"/>
              <a:sym typeface="Montserrat"/>
            </a:endParaRPr>
          </a:p>
        </p:txBody>
      </p:sp>
      <p:sp>
        <p:nvSpPr>
          <p:cNvPr id="23" name="Rectangle 22">
            <a:extLst>
              <a:ext uri="{FF2B5EF4-FFF2-40B4-BE49-F238E27FC236}">
                <a16:creationId xmlns:a16="http://schemas.microsoft.com/office/drawing/2014/main" id="{EC0D5B56-BCF2-F042-96CF-5D186331A092}"/>
              </a:ext>
            </a:extLst>
          </p:cNvPr>
          <p:cNvSpPr/>
          <p:nvPr/>
        </p:nvSpPr>
        <p:spPr>
          <a:xfrm>
            <a:off x="6240372" y="2974087"/>
            <a:ext cx="5312352" cy="921663"/>
          </a:xfrm>
          <a:prstGeom prst="rect">
            <a:avLst/>
          </a:prstGeom>
        </p:spPr>
        <p:txBody>
          <a:bodyPr wrap="square">
            <a:spAutoFit/>
          </a:bodyPr>
          <a:lstStyle/>
          <a:p>
            <a:pPr algn="ctr">
              <a:lnSpc>
                <a:spcPct val="115000"/>
              </a:lnSpc>
            </a:pPr>
            <a:r>
              <a:rPr lang="ru-RU" sz="1600" dirty="0" err="1">
                <a:solidFill>
                  <a:schemeClr val="bg1"/>
                </a:solidFill>
                <a:latin typeface="Montserrat"/>
                <a:ea typeface="Montserrat"/>
                <a:cs typeface="Montserrat"/>
                <a:sym typeface="Montserrat"/>
              </a:rPr>
              <a:t>Унікальні</a:t>
            </a:r>
            <a:r>
              <a:rPr lang="ru-RU" sz="1600" dirty="0">
                <a:solidFill>
                  <a:schemeClr val="bg1"/>
                </a:solidFill>
                <a:latin typeface="Montserrat"/>
                <a:ea typeface="Montserrat"/>
                <a:cs typeface="Montserrat"/>
                <a:sym typeface="Montserrat"/>
              </a:rPr>
              <a:t> в </a:t>
            </a:r>
            <a:r>
              <a:rPr lang="ru-RU" sz="1600" dirty="0" err="1">
                <a:solidFill>
                  <a:schemeClr val="bg1"/>
                </a:solidFill>
                <a:latin typeface="Montserrat"/>
                <a:ea typeface="Montserrat"/>
                <a:cs typeface="Montserrat"/>
                <a:sym typeface="Montserrat"/>
              </a:rPr>
              <a:t>індустрії</a:t>
            </a:r>
            <a:r>
              <a:rPr lang="en"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периметрові</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пристрої</a:t>
            </a:r>
            <a:r>
              <a:rPr lang="ru-RU" sz="1600" dirty="0">
                <a:solidFill>
                  <a:schemeClr val="bg1"/>
                </a:solidFill>
                <a:latin typeface="Montserrat"/>
                <a:ea typeface="Montserrat"/>
                <a:cs typeface="Montserrat"/>
                <a:sym typeface="Montserrat"/>
              </a:rPr>
              <a:t> на </a:t>
            </a:r>
            <a:r>
              <a:rPr lang="ru-RU" sz="1600" dirty="0" err="1">
                <a:solidFill>
                  <a:schemeClr val="bg1"/>
                </a:solidFill>
                <a:latin typeface="Montserrat"/>
                <a:ea typeface="Montserrat"/>
                <a:cs typeface="Montserrat"/>
                <a:sym typeface="Montserrat"/>
              </a:rPr>
              <a:t>основі</a:t>
            </a:r>
            <a:r>
              <a:rPr lang="ru-RU" sz="1600" dirty="0">
                <a:solidFill>
                  <a:schemeClr val="bg1"/>
                </a:solidFill>
                <a:latin typeface="Montserrat"/>
                <a:ea typeface="Montserrat"/>
                <a:cs typeface="Montserrat"/>
                <a:sym typeface="Montserrat"/>
              </a:rPr>
              <a:t> </a:t>
            </a:r>
            <a:r>
              <a:rPr lang="en" sz="1600" dirty="0">
                <a:solidFill>
                  <a:schemeClr val="bg1"/>
                </a:solidFill>
                <a:latin typeface="Montserrat"/>
                <a:ea typeface="Montserrat"/>
                <a:cs typeface="Montserrat"/>
                <a:sym typeface="Montserrat"/>
              </a:rPr>
              <a:t>SD-WAN ASIC </a:t>
            </a:r>
            <a:r>
              <a:rPr lang="ru-RU" sz="1600" dirty="0">
                <a:solidFill>
                  <a:schemeClr val="bg1"/>
                </a:solidFill>
                <a:latin typeface="Montserrat"/>
                <a:ea typeface="Montserrat"/>
                <a:cs typeface="Montserrat"/>
                <a:sym typeface="Montserrat"/>
              </a:rPr>
              <a:t>з </a:t>
            </a:r>
            <a:r>
              <a:rPr lang="ru-RU" sz="1600" dirty="0" err="1">
                <a:solidFill>
                  <a:schemeClr val="bg1"/>
                </a:solidFill>
                <a:latin typeface="Montserrat"/>
                <a:ea typeface="Montserrat"/>
                <a:cs typeface="Montserrat"/>
                <a:sym typeface="Montserrat"/>
              </a:rPr>
              <a:t>підтримкою</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розширеної</a:t>
            </a:r>
            <a:r>
              <a:rPr lang="ru-RU" sz="1600" dirty="0">
                <a:solidFill>
                  <a:schemeClr val="bg1"/>
                </a:solidFill>
                <a:latin typeface="Montserrat"/>
                <a:ea typeface="Montserrat"/>
                <a:cs typeface="Montserrat"/>
                <a:sym typeface="Montserrat"/>
              </a:rPr>
              <a:t> </a:t>
            </a:r>
            <a:r>
              <a:rPr lang="ru-RU" sz="1600" dirty="0" err="1">
                <a:solidFill>
                  <a:schemeClr val="bg1"/>
                </a:solidFill>
                <a:latin typeface="Montserrat"/>
                <a:ea typeface="Montserrat"/>
                <a:cs typeface="Montserrat"/>
                <a:sym typeface="Montserrat"/>
              </a:rPr>
              <a:t>маршрутизації</a:t>
            </a:r>
            <a:r>
              <a:rPr lang="en" sz="1600" dirty="0">
                <a:solidFill>
                  <a:schemeClr val="bg1"/>
                </a:solidFill>
                <a:latin typeface="Montserrat"/>
                <a:ea typeface="Montserrat"/>
                <a:cs typeface="Montserrat"/>
                <a:sym typeface="Montserrat"/>
              </a:rPr>
              <a:t>, SD-WAN </a:t>
            </a:r>
            <a:r>
              <a:rPr lang="ru-RU" sz="1600" dirty="0">
                <a:solidFill>
                  <a:schemeClr val="bg1"/>
                </a:solidFill>
                <a:latin typeface="Montserrat"/>
                <a:ea typeface="Montserrat"/>
                <a:cs typeface="Montserrat"/>
                <a:sym typeface="Montserrat"/>
              </a:rPr>
              <a:t>і</a:t>
            </a:r>
            <a:r>
              <a:rPr lang="en" sz="1600" dirty="0">
                <a:solidFill>
                  <a:schemeClr val="bg1"/>
                </a:solidFill>
                <a:latin typeface="Montserrat"/>
                <a:ea typeface="Montserrat"/>
                <a:cs typeface="Montserrat"/>
                <a:sym typeface="Montserrat"/>
              </a:rPr>
              <a:t> NGFW </a:t>
            </a:r>
          </a:p>
        </p:txBody>
      </p:sp>
      <p:sp>
        <p:nvSpPr>
          <p:cNvPr id="24" name="Rectangle 23">
            <a:extLst>
              <a:ext uri="{FF2B5EF4-FFF2-40B4-BE49-F238E27FC236}">
                <a16:creationId xmlns:a16="http://schemas.microsoft.com/office/drawing/2014/main" id="{2E4E0993-4419-A148-9279-BF7E9595FC01}"/>
              </a:ext>
            </a:extLst>
          </p:cNvPr>
          <p:cNvSpPr/>
          <p:nvPr/>
        </p:nvSpPr>
        <p:spPr>
          <a:xfrm>
            <a:off x="6096000" y="4958442"/>
            <a:ext cx="5766924" cy="1311128"/>
          </a:xfrm>
          <a:prstGeom prst="rect">
            <a:avLst/>
          </a:prstGeom>
        </p:spPr>
        <p:txBody>
          <a:bodyPr wrap="square">
            <a:spAutoFit/>
          </a:bodyPr>
          <a:lstStyle/>
          <a:p>
            <a:pPr lvl="0" algn="ctr">
              <a:lnSpc>
                <a:spcPct val="115000"/>
              </a:lnSpc>
            </a:pPr>
            <a:r>
              <a:rPr lang="ru-RU" sz="1600" dirty="0" err="1">
                <a:solidFill>
                  <a:srgbClr val="FFFFFF"/>
                </a:solidFill>
                <a:latin typeface="Montserrat"/>
                <a:ea typeface="Montserrat"/>
                <a:cs typeface="Montserrat"/>
                <a:sym typeface="Montserrat"/>
              </a:rPr>
              <a:t>Централізована</a:t>
            </a:r>
            <a:r>
              <a:rPr lang="ru-RU" sz="1600" dirty="0">
                <a:solidFill>
                  <a:srgbClr val="FFFFFF"/>
                </a:solidFill>
                <a:latin typeface="Montserrat"/>
                <a:ea typeface="Montserrat"/>
                <a:cs typeface="Montserrat"/>
                <a:sym typeface="Montserrat"/>
              </a:rPr>
              <a:t> </a:t>
            </a:r>
            <a:r>
              <a:rPr lang="ru-RU" sz="1600" dirty="0" err="1">
                <a:solidFill>
                  <a:srgbClr val="FFFFFF"/>
                </a:solidFill>
                <a:latin typeface="Montserrat"/>
                <a:ea typeface="Montserrat"/>
                <a:cs typeface="Montserrat"/>
                <a:sym typeface="Montserrat"/>
              </a:rPr>
              <a:t>оркестрація</a:t>
            </a:r>
            <a:r>
              <a:rPr lang="ru-RU" sz="1600" dirty="0">
                <a:solidFill>
                  <a:srgbClr val="FFFFFF"/>
                </a:solidFill>
                <a:latin typeface="Montserrat"/>
                <a:ea typeface="Montserrat"/>
                <a:cs typeface="Montserrat"/>
                <a:sym typeface="Montserrat"/>
              </a:rPr>
              <a:t> и </a:t>
            </a:r>
            <a:r>
              <a:rPr lang="ru-RU" sz="1600" dirty="0" err="1">
                <a:solidFill>
                  <a:srgbClr val="FFFFFF"/>
                </a:solidFill>
                <a:latin typeface="Montserrat"/>
                <a:ea typeface="Montserrat"/>
                <a:cs typeface="Montserrat"/>
                <a:sym typeface="Montserrat"/>
              </a:rPr>
              <a:t>аналітика</a:t>
            </a:r>
            <a:r>
              <a:rPr lang="ru-RU" sz="1600" dirty="0">
                <a:solidFill>
                  <a:srgbClr val="FFFFFF"/>
                </a:solidFill>
                <a:latin typeface="Montserrat"/>
                <a:ea typeface="Montserrat"/>
                <a:cs typeface="Montserrat"/>
                <a:sym typeface="Montserrat"/>
              </a:rPr>
              <a:t> для </a:t>
            </a:r>
            <a:r>
              <a:rPr lang="ru-RU" sz="1600" dirty="0" err="1">
                <a:solidFill>
                  <a:srgbClr val="FFFFFF"/>
                </a:solidFill>
                <a:latin typeface="Montserrat"/>
                <a:ea typeface="Montserrat"/>
                <a:cs typeface="Montserrat"/>
                <a:sym typeface="Montserrat"/>
              </a:rPr>
              <a:t>масштабованих</a:t>
            </a:r>
            <a:r>
              <a:rPr lang="ru-RU" sz="1600" dirty="0">
                <a:solidFill>
                  <a:srgbClr val="FFFFFF"/>
                </a:solidFill>
                <a:latin typeface="Montserrat"/>
                <a:ea typeface="Montserrat"/>
                <a:cs typeface="Montserrat"/>
                <a:sym typeface="Montserrat"/>
              </a:rPr>
              <a:t> </a:t>
            </a:r>
            <a:r>
              <a:rPr lang="ru-RU" sz="1600" dirty="0" err="1">
                <a:solidFill>
                  <a:srgbClr val="FFFFFF"/>
                </a:solidFill>
                <a:latin typeface="Montserrat"/>
                <a:ea typeface="Montserrat"/>
                <a:cs typeface="Montserrat"/>
                <a:sym typeface="Montserrat"/>
              </a:rPr>
              <a:t>розгортань</a:t>
            </a:r>
            <a:r>
              <a:rPr lang="en-US" sz="1600" dirty="0">
                <a:solidFill>
                  <a:srgbClr val="FFFFFF"/>
                </a:solidFill>
                <a:latin typeface="Montserrat"/>
                <a:ea typeface="Montserrat"/>
                <a:cs typeface="Montserrat"/>
                <a:sym typeface="Montserrat"/>
              </a:rPr>
              <a:t> SD-WAN </a:t>
            </a:r>
            <a:r>
              <a:rPr lang="ru-RU" sz="1600" dirty="0">
                <a:solidFill>
                  <a:srgbClr val="FFFFFF"/>
                </a:solidFill>
                <a:latin typeface="Montserrat"/>
                <a:ea typeface="Montserrat"/>
                <a:cs typeface="Montserrat"/>
                <a:sym typeface="Montserrat"/>
              </a:rPr>
              <a:t>і</a:t>
            </a:r>
            <a:r>
              <a:rPr lang="en-US" sz="1600" dirty="0">
                <a:solidFill>
                  <a:srgbClr val="FFFFFF"/>
                </a:solidFill>
                <a:latin typeface="Montserrat"/>
                <a:ea typeface="Montserrat"/>
                <a:cs typeface="Montserrat"/>
                <a:sym typeface="Montserrat"/>
              </a:rPr>
              <a:t> SD-Branch</a:t>
            </a:r>
          </a:p>
          <a:p>
            <a:pPr lvl="0" algn="ctr">
              <a:lnSpc>
                <a:spcPct val="115000"/>
              </a:lnSpc>
            </a:pPr>
            <a:r>
              <a:rPr lang="ru-RU" sz="1600" dirty="0">
                <a:solidFill>
                  <a:srgbClr val="FFFFFF"/>
                </a:solidFill>
                <a:latin typeface="Montserrat"/>
                <a:ea typeface="Montserrat"/>
                <a:cs typeface="Montserrat"/>
                <a:sym typeface="Montserrat"/>
              </a:rPr>
              <a:t> з </a:t>
            </a:r>
            <a:r>
              <a:rPr lang="ru-RU" sz="1600" dirty="0" err="1">
                <a:solidFill>
                  <a:srgbClr val="FFFFFF"/>
                </a:solidFill>
                <a:latin typeface="Montserrat"/>
                <a:ea typeface="Montserrat"/>
                <a:cs typeface="Montserrat"/>
                <a:sym typeface="Montserrat"/>
              </a:rPr>
              <a:t>мінімальною</a:t>
            </a:r>
            <a:r>
              <a:rPr lang="ru-RU" sz="1600" dirty="0">
                <a:solidFill>
                  <a:srgbClr val="FFFFFF"/>
                </a:solidFill>
                <a:latin typeface="Montserrat"/>
                <a:ea typeface="Montserrat"/>
                <a:cs typeface="Montserrat"/>
                <a:sym typeface="Montserrat"/>
              </a:rPr>
              <a:t> </a:t>
            </a:r>
            <a:r>
              <a:rPr lang="ru-RU" sz="1600" dirty="0" err="1">
                <a:solidFill>
                  <a:srgbClr val="FFFFFF"/>
                </a:solidFill>
                <a:latin typeface="Montserrat"/>
                <a:ea typeface="Montserrat"/>
                <a:cs typeface="Montserrat"/>
                <a:sym typeface="Montserrat"/>
              </a:rPr>
              <a:t>участю</a:t>
            </a:r>
            <a:r>
              <a:rPr lang="ru-RU" sz="1600" dirty="0">
                <a:solidFill>
                  <a:srgbClr val="FFFFFF"/>
                </a:solidFill>
                <a:latin typeface="Montserrat"/>
                <a:ea typeface="Montserrat"/>
                <a:cs typeface="Montserrat"/>
                <a:sym typeface="Montserrat"/>
              </a:rPr>
              <a:t> </a:t>
            </a:r>
            <a:r>
              <a:rPr lang="ru-RU" sz="1600" dirty="0" err="1">
                <a:solidFill>
                  <a:srgbClr val="FFFFFF"/>
                </a:solidFill>
                <a:latin typeface="Montserrat"/>
                <a:ea typeface="Montserrat"/>
                <a:cs typeface="Montserrat"/>
                <a:sym typeface="Montserrat"/>
              </a:rPr>
              <a:t>людини</a:t>
            </a:r>
            <a:r>
              <a:rPr lang="ru-RU" sz="1600" dirty="0">
                <a:solidFill>
                  <a:srgbClr val="FFFFFF"/>
                </a:solidFill>
                <a:latin typeface="Montserrat"/>
                <a:ea typeface="Montserrat"/>
                <a:cs typeface="Montserrat"/>
                <a:sym typeface="Montserrat"/>
              </a:rPr>
              <a:t> </a:t>
            </a:r>
            <a:r>
              <a:rPr lang="en-US" sz="1600" dirty="0">
                <a:solidFill>
                  <a:srgbClr val="FFFFFF"/>
                </a:solidFill>
                <a:latin typeface="Montserrat"/>
                <a:ea typeface="Montserrat"/>
                <a:cs typeface="Montserrat"/>
                <a:sym typeface="Montserrat"/>
              </a:rPr>
              <a:t>(ZTP)</a:t>
            </a:r>
          </a:p>
          <a:p>
            <a:pPr algn="ctr"/>
            <a:endParaRPr lang="en-US" sz="2400" dirty="0">
              <a:solidFill>
                <a:schemeClr val="bg2"/>
              </a:solidFill>
              <a:latin typeface="CiscoSansTT Condensed Light" panose="020B0506020200020303" pitchFamily="34" charset="0"/>
            </a:endParaRPr>
          </a:p>
        </p:txBody>
      </p:sp>
      <p:sp>
        <p:nvSpPr>
          <p:cNvPr id="3" name="Rectangle 2">
            <a:extLst>
              <a:ext uri="{FF2B5EF4-FFF2-40B4-BE49-F238E27FC236}">
                <a16:creationId xmlns:a16="http://schemas.microsoft.com/office/drawing/2014/main" id="{A280FABC-234D-E14C-9C9E-7AC11C635F75}"/>
              </a:ext>
            </a:extLst>
          </p:cNvPr>
          <p:cNvSpPr/>
          <p:nvPr/>
        </p:nvSpPr>
        <p:spPr>
          <a:xfrm>
            <a:off x="500350" y="1215669"/>
            <a:ext cx="11088416" cy="1945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rgbClr val="FDC60C"/>
              </a:solidFill>
            </a:endParaRPr>
          </a:p>
        </p:txBody>
      </p:sp>
      <p:sp>
        <p:nvSpPr>
          <p:cNvPr id="6" name="TextBox 5">
            <a:extLst>
              <a:ext uri="{FF2B5EF4-FFF2-40B4-BE49-F238E27FC236}">
                <a16:creationId xmlns:a16="http://schemas.microsoft.com/office/drawing/2014/main" id="{198A9DEF-8BCD-9640-8863-EAD570AC8CE6}"/>
              </a:ext>
            </a:extLst>
          </p:cNvPr>
          <p:cNvSpPr txBox="1"/>
          <p:nvPr/>
        </p:nvSpPr>
        <p:spPr>
          <a:xfrm>
            <a:off x="500336" y="1574524"/>
            <a:ext cx="1495719" cy="969496"/>
          </a:xfrm>
          <a:prstGeom prst="rect">
            <a:avLst/>
          </a:prstGeom>
          <a:noFill/>
        </p:spPr>
        <p:txBody>
          <a:bodyPr wrap="square" rtlCol="0">
            <a:spAutoFit/>
          </a:bodyPr>
          <a:lstStyle/>
          <a:p>
            <a:pPr algn="ctr" defTabSz="457189">
              <a:lnSpc>
                <a:spcPct val="95000"/>
              </a:lnSpc>
              <a:spcAft>
                <a:spcPts val="600"/>
              </a:spcAft>
            </a:pPr>
            <a:r>
              <a:rPr lang="en-US" sz="6000" b="1" dirty="0">
                <a:solidFill>
                  <a:schemeClr val="accent5"/>
                </a:solidFill>
                <a:cs typeface="Arial" panose="020B0604020202020204" pitchFamily="34" charset="0"/>
              </a:rPr>
              <a:t>01</a:t>
            </a:r>
          </a:p>
        </p:txBody>
      </p:sp>
      <p:sp>
        <p:nvSpPr>
          <p:cNvPr id="34" name="TextBox 33">
            <a:extLst>
              <a:ext uri="{FF2B5EF4-FFF2-40B4-BE49-F238E27FC236}">
                <a16:creationId xmlns:a16="http://schemas.microsoft.com/office/drawing/2014/main" id="{31B3CBA4-28AC-9D41-BC40-60F20B244C2C}"/>
              </a:ext>
            </a:extLst>
          </p:cNvPr>
          <p:cNvSpPr txBox="1"/>
          <p:nvPr/>
        </p:nvSpPr>
        <p:spPr>
          <a:xfrm>
            <a:off x="500337" y="3265646"/>
            <a:ext cx="1495719" cy="969496"/>
          </a:xfrm>
          <a:prstGeom prst="rect">
            <a:avLst/>
          </a:prstGeom>
          <a:noFill/>
        </p:spPr>
        <p:txBody>
          <a:bodyPr wrap="square" rtlCol="0">
            <a:spAutoFit/>
          </a:bodyPr>
          <a:lstStyle/>
          <a:p>
            <a:pPr algn="ctr" defTabSz="457189">
              <a:lnSpc>
                <a:spcPct val="95000"/>
              </a:lnSpc>
              <a:spcAft>
                <a:spcPts val="600"/>
              </a:spcAft>
            </a:pPr>
            <a:r>
              <a:rPr lang="en-US" sz="6000" b="1">
                <a:solidFill>
                  <a:schemeClr val="accent6">
                    <a:lumMod val="50000"/>
                  </a:schemeClr>
                </a:solidFill>
                <a:cs typeface="Arial" panose="020B0604020202020204" pitchFamily="34" charset="0"/>
              </a:rPr>
              <a:t>02</a:t>
            </a:r>
          </a:p>
        </p:txBody>
      </p:sp>
      <p:sp>
        <p:nvSpPr>
          <p:cNvPr id="26" name="Text Placeholder 3">
            <a:extLst>
              <a:ext uri="{FF2B5EF4-FFF2-40B4-BE49-F238E27FC236}">
                <a16:creationId xmlns:a16="http://schemas.microsoft.com/office/drawing/2014/main" id="{67F1212A-8700-8C48-B2E4-60D732F72440}"/>
              </a:ext>
            </a:extLst>
          </p:cNvPr>
          <p:cNvSpPr txBox="1">
            <a:spLocks/>
          </p:cNvSpPr>
          <p:nvPr/>
        </p:nvSpPr>
        <p:spPr>
          <a:xfrm>
            <a:off x="437062" y="730007"/>
            <a:ext cx="10841038" cy="4133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chemeClr val="bg1">
                  <a:lumMod val="50000"/>
                </a:schemeClr>
              </a:solidFill>
            </a:endParaRPr>
          </a:p>
        </p:txBody>
      </p:sp>
      <p:pic>
        <p:nvPicPr>
          <p:cNvPr id="27" name="Picture 26">
            <a:extLst>
              <a:ext uri="{FF2B5EF4-FFF2-40B4-BE49-F238E27FC236}">
                <a16:creationId xmlns:a16="http://schemas.microsoft.com/office/drawing/2014/main" id="{F710EE1B-7612-1E4B-86AF-504A7B036D2E}"/>
              </a:ext>
            </a:extLst>
          </p:cNvPr>
          <p:cNvPicPr>
            <a:picLocks noChangeAspect="1"/>
          </p:cNvPicPr>
          <p:nvPr/>
        </p:nvPicPr>
        <p:blipFill>
          <a:blip r:embed="rId3">
            <a:duotone>
              <a:prstClr val="black"/>
              <a:schemeClr val="tx2">
                <a:tint val="45000"/>
                <a:satMod val="400000"/>
              </a:schemeClr>
            </a:duotone>
            <a:lum bright="-40000" contrast="-40000"/>
          </a:blip>
          <a:stretch>
            <a:fillRect/>
          </a:stretch>
        </p:blipFill>
        <p:spPr>
          <a:xfrm>
            <a:off x="4934301" y="3308692"/>
            <a:ext cx="721922" cy="781825"/>
          </a:xfrm>
          <a:prstGeom prst="rect">
            <a:avLst/>
          </a:prstGeom>
        </p:spPr>
      </p:pic>
      <p:pic>
        <p:nvPicPr>
          <p:cNvPr id="39" name="Picture 38">
            <a:extLst>
              <a:ext uri="{FF2B5EF4-FFF2-40B4-BE49-F238E27FC236}">
                <a16:creationId xmlns:a16="http://schemas.microsoft.com/office/drawing/2014/main" id="{5353D149-7623-5F47-B058-6E746D0612F4}"/>
              </a:ext>
            </a:extLst>
          </p:cNvPr>
          <p:cNvPicPr>
            <a:picLocks noChangeAspect="1"/>
          </p:cNvPicPr>
          <p:nvPr/>
        </p:nvPicPr>
        <p:blipFill>
          <a:blip r:embed="rId4">
            <a:duotone>
              <a:prstClr val="black"/>
              <a:schemeClr val="tx2">
                <a:tint val="45000"/>
                <a:satMod val="400000"/>
              </a:schemeClr>
            </a:duotone>
            <a:lum bright="-40000" contrast="-40000"/>
          </a:blip>
          <a:stretch>
            <a:fillRect/>
          </a:stretch>
        </p:blipFill>
        <p:spPr>
          <a:xfrm>
            <a:off x="4894002" y="5047327"/>
            <a:ext cx="705054" cy="705054"/>
          </a:xfrm>
          <a:prstGeom prst="rect">
            <a:avLst/>
          </a:prstGeom>
        </p:spPr>
      </p:pic>
      <p:pic>
        <p:nvPicPr>
          <p:cNvPr id="40" name="Picture 189">
            <a:extLst>
              <a:ext uri="{FF2B5EF4-FFF2-40B4-BE49-F238E27FC236}">
                <a16:creationId xmlns:a16="http://schemas.microsoft.com/office/drawing/2014/main" id="{0FD652AF-21D0-DD42-8C84-1E9AFD1E10CE}"/>
              </a:ext>
            </a:extLst>
          </p:cNvPr>
          <p:cNvPicPr>
            <a:picLocks noChangeAspect="1"/>
          </p:cNvPicPr>
          <p:nvPr/>
        </p:nvPicPr>
        <p:blipFill>
          <a:blip r:embed="rId5">
            <a:lum bright="-40000" contrast="-40000"/>
            <a:extLst>
              <a:ext uri="{28A0092B-C50C-407E-A947-70E740481C1C}">
                <a14:useLocalDpi xmlns:a14="http://schemas.microsoft.com/office/drawing/2010/main" val="0"/>
              </a:ext>
            </a:extLst>
          </a:blip>
          <a:srcRect/>
          <a:stretch>
            <a:fillRect/>
          </a:stretch>
        </p:blipFill>
        <p:spPr bwMode="auto">
          <a:xfrm>
            <a:off x="4998587" y="1742767"/>
            <a:ext cx="626001" cy="64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13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err="1"/>
              <a:t>Консолідація</a:t>
            </a:r>
            <a:r>
              <a:rPr lang="ru-RU" dirty="0"/>
              <a:t> </a:t>
            </a:r>
            <a:r>
              <a:rPr lang="ru-RU" dirty="0" err="1"/>
              <a:t>сервісів</a:t>
            </a:r>
            <a:r>
              <a:rPr lang="ru-RU" dirty="0"/>
              <a:t> в </a:t>
            </a:r>
            <a:r>
              <a:rPr lang="en-US" dirty="0">
                <a:solidFill>
                  <a:srgbClr val="C00000"/>
                </a:solidFill>
              </a:rPr>
              <a:t>SD-Branch</a:t>
            </a:r>
            <a:endParaRPr lang="en-US" sz="3400" b="1" dirty="0">
              <a:solidFill>
                <a:srgbClr val="C00000"/>
              </a:solidFill>
            </a:endParaRPr>
          </a:p>
        </p:txBody>
      </p:sp>
      <p:sp>
        <p:nvSpPr>
          <p:cNvPr id="6" name="Text Placeholder 5">
            <a:extLst>
              <a:ext uri="{FF2B5EF4-FFF2-40B4-BE49-F238E27FC236}">
                <a16:creationId xmlns:a16="http://schemas.microsoft.com/office/drawing/2014/main" id="{F0B7B3E2-F9F3-4899-BC07-8E27FC85967B}"/>
              </a:ext>
            </a:extLst>
          </p:cNvPr>
          <p:cNvSpPr>
            <a:spLocks noGrp="1"/>
          </p:cNvSpPr>
          <p:nvPr>
            <p:ph type="body" sz="quarter" idx="15"/>
          </p:nvPr>
        </p:nvSpPr>
        <p:spPr/>
        <p:txBody>
          <a:bodyPr/>
          <a:lstStyle/>
          <a:p>
            <a:r>
              <a:rPr lang="ru-RU" dirty="0" err="1"/>
              <a:t>Єдина</a:t>
            </a:r>
            <a:r>
              <a:rPr lang="ru-RU" dirty="0"/>
              <a:t> консоль </a:t>
            </a:r>
            <a:r>
              <a:rPr lang="ru-RU" dirty="0" err="1"/>
              <a:t>управління</a:t>
            </a:r>
            <a:r>
              <a:rPr lang="ru-RU" dirty="0"/>
              <a:t> </a:t>
            </a:r>
            <a:r>
              <a:rPr lang="ru-RU" dirty="0" err="1"/>
              <a:t>безпекою</a:t>
            </a:r>
            <a:r>
              <a:rPr lang="ru-RU" dirty="0"/>
              <a:t> LAN та WAN</a:t>
            </a:r>
          </a:p>
        </p:txBody>
      </p:sp>
      <p:grpSp>
        <p:nvGrpSpPr>
          <p:cNvPr id="8" name="Group 7"/>
          <p:cNvGrpSpPr/>
          <p:nvPr/>
        </p:nvGrpSpPr>
        <p:grpSpPr>
          <a:xfrm>
            <a:off x="705342" y="4791190"/>
            <a:ext cx="1401631" cy="910482"/>
            <a:chOff x="3667759" y="3818653"/>
            <a:chExt cx="1401631" cy="910482"/>
          </a:xfrm>
        </p:grpSpPr>
        <p:cxnSp>
          <p:nvCxnSpPr>
            <p:cNvPr id="9" name="Straight Connector 8"/>
            <p:cNvCxnSpPr/>
            <p:nvPr/>
          </p:nvCxnSpPr>
          <p:spPr>
            <a:xfrm flipH="1">
              <a:off x="3667759" y="3818653"/>
              <a:ext cx="1177445" cy="727939"/>
            </a:xfrm>
            <a:prstGeom prst="line">
              <a:avLst/>
            </a:prstGeom>
            <a:ln w="317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778613" y="3896069"/>
              <a:ext cx="1177445" cy="727939"/>
            </a:xfrm>
            <a:prstGeom prst="line">
              <a:avLst/>
            </a:prstGeom>
            <a:ln w="317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3891945" y="4001196"/>
              <a:ext cx="1177445" cy="727939"/>
            </a:xfrm>
            <a:prstGeom prst="line">
              <a:avLst/>
            </a:prstGeom>
            <a:ln w="317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1051691" y="1462742"/>
            <a:ext cx="5706554" cy="4238931"/>
            <a:chOff x="2368060" y="1347011"/>
            <a:chExt cx="5706554" cy="4238931"/>
          </a:xfrm>
        </p:grpSpPr>
        <p:sp>
          <p:nvSpPr>
            <p:cNvPr id="13" name="Oval 12"/>
            <p:cNvSpPr/>
            <p:nvPr/>
          </p:nvSpPr>
          <p:spPr>
            <a:xfrm>
              <a:off x="2368060" y="1347011"/>
              <a:ext cx="5706554" cy="4238931"/>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3322730" y="3201984"/>
              <a:ext cx="2510115" cy="1607233"/>
            </a:xfrm>
            <a:prstGeom prst="line">
              <a:avLst/>
            </a:prstGeom>
            <a:ln w="317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465770" y="1439438"/>
              <a:ext cx="2272241" cy="523220"/>
            </a:xfrm>
            <a:prstGeom prst="rect">
              <a:avLst/>
            </a:prstGeom>
            <a:noFill/>
          </p:spPr>
          <p:txBody>
            <a:bodyPr wrap="square" rtlCol="0">
              <a:spAutoFit/>
            </a:bodyPr>
            <a:lstStyle/>
            <a:p>
              <a:r>
                <a:rPr lang="en-US" sz="2800" b="1" dirty="0">
                  <a:solidFill>
                    <a:srgbClr val="C00000"/>
                  </a:solidFill>
                </a:rPr>
                <a:t>SD- Branch</a:t>
              </a:r>
              <a:endParaRPr lang="en-US" sz="2800" dirty="0">
                <a:solidFill>
                  <a:srgbClr val="C00000"/>
                </a:solidFill>
              </a:endParaRPr>
            </a:p>
          </p:txBody>
        </p:sp>
        <p:cxnSp>
          <p:nvCxnSpPr>
            <p:cNvPr id="18" name="Straight Connector 17"/>
            <p:cNvCxnSpPr/>
            <p:nvPr/>
          </p:nvCxnSpPr>
          <p:spPr>
            <a:xfrm>
              <a:off x="4352073" y="2518827"/>
              <a:ext cx="1344818" cy="774554"/>
            </a:xfrm>
            <a:prstGeom prst="line">
              <a:avLst/>
            </a:prstGeom>
            <a:ln w="317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260406" y="1724425"/>
              <a:ext cx="1567038" cy="1274989"/>
              <a:chOff x="6563694" y="757239"/>
              <a:chExt cx="1567038" cy="1274989"/>
            </a:xfrm>
          </p:grpSpPr>
          <p:pic>
            <p:nvPicPr>
              <p:cNvPr id="37" name="Picture 23" descr="Generic_Server_Rack.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563694" y="1142815"/>
                <a:ext cx="325870" cy="64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950277" y="1025168"/>
                <a:ext cx="390069" cy="5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370487" y="757239"/>
                <a:ext cx="390069" cy="5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878870" y="1523654"/>
                <a:ext cx="390069" cy="5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304952" y="1279455"/>
                <a:ext cx="390069" cy="5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740663" y="1018347"/>
                <a:ext cx="390069" cy="5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p:cNvSpPr txBox="1"/>
            <p:nvPr/>
          </p:nvSpPr>
          <p:spPr>
            <a:xfrm>
              <a:off x="2717127" y="4015788"/>
              <a:ext cx="869149" cy="461665"/>
            </a:xfrm>
            <a:prstGeom prst="rect">
              <a:avLst/>
            </a:prstGeom>
            <a:noFill/>
          </p:spPr>
          <p:txBody>
            <a:bodyPr wrap="none" rtlCol="0">
              <a:spAutoFit/>
            </a:bodyPr>
            <a:lstStyle/>
            <a:p>
              <a:r>
                <a:rPr lang="en-US" sz="1200" b="1" err="1"/>
                <a:t>FortiGate</a:t>
              </a:r>
              <a:endParaRPr lang="en-US" sz="1200" b="1"/>
            </a:p>
            <a:p>
              <a:r>
                <a:rPr lang="en-US" sz="1200" b="1"/>
                <a:t> SDWAN </a:t>
              </a:r>
              <a:endParaRPr lang="en-US" sz="1200"/>
            </a:p>
          </p:txBody>
        </p:sp>
        <p:pic>
          <p:nvPicPr>
            <p:cNvPr id="21" name="Picture 5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63381" y="2871719"/>
              <a:ext cx="769492" cy="90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99150" y="4467109"/>
              <a:ext cx="1000010" cy="68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p:cNvCxnSpPr/>
            <p:nvPr/>
          </p:nvCxnSpPr>
          <p:spPr>
            <a:xfrm flipH="1">
              <a:off x="5836460" y="2869255"/>
              <a:ext cx="576643" cy="335402"/>
            </a:xfrm>
            <a:prstGeom prst="line">
              <a:avLst/>
            </a:prstGeom>
            <a:ln w="317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4" name="Picture 33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2178" y="2676425"/>
              <a:ext cx="592817" cy="429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6406208" y="2005665"/>
              <a:ext cx="479852" cy="51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6722865" y="2215270"/>
              <a:ext cx="479852" cy="51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7019102" y="2424073"/>
              <a:ext cx="479852" cy="51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32"/>
            <p:cNvSpPr txBox="1"/>
            <p:nvPr/>
          </p:nvSpPr>
          <p:spPr>
            <a:xfrm>
              <a:off x="6040509" y="3153117"/>
              <a:ext cx="925253" cy="338554"/>
            </a:xfrm>
            <a:prstGeom prst="rect">
              <a:avLst/>
            </a:prstGeom>
            <a:noFill/>
          </p:spPr>
          <p:txBody>
            <a:bodyPr wrap="none" rtlCol="0">
              <a:spAutoFit/>
            </a:bodyPr>
            <a:lstStyle/>
            <a:p>
              <a:r>
                <a:rPr lang="en-US" sz="1600" b="1" dirty="0" err="1">
                  <a:solidFill>
                    <a:srgbClr val="C00000"/>
                  </a:solidFill>
                </a:rPr>
                <a:t>FortiAP</a:t>
              </a:r>
              <a:endParaRPr lang="en-US" sz="1600" dirty="0">
                <a:solidFill>
                  <a:srgbClr val="C00000"/>
                </a:solidFill>
              </a:endParaRPr>
            </a:p>
          </p:txBody>
        </p:sp>
        <p:sp>
          <p:nvSpPr>
            <p:cNvPr id="34" name="TextBox 33"/>
            <p:cNvSpPr txBox="1"/>
            <p:nvPr/>
          </p:nvSpPr>
          <p:spPr>
            <a:xfrm>
              <a:off x="3752183" y="3100919"/>
              <a:ext cx="1303562" cy="338554"/>
            </a:xfrm>
            <a:prstGeom prst="rect">
              <a:avLst/>
            </a:prstGeom>
            <a:noFill/>
          </p:spPr>
          <p:txBody>
            <a:bodyPr wrap="none" rtlCol="0">
              <a:spAutoFit/>
            </a:bodyPr>
            <a:lstStyle/>
            <a:p>
              <a:r>
                <a:rPr lang="en-US" sz="1600" b="1" dirty="0" err="1">
                  <a:solidFill>
                    <a:srgbClr val="C00000"/>
                  </a:solidFill>
                </a:rPr>
                <a:t>FortiSwitch</a:t>
              </a:r>
              <a:endParaRPr lang="en-US" sz="1200" dirty="0">
                <a:solidFill>
                  <a:srgbClr val="C00000"/>
                </a:solidFill>
              </a:endParaRPr>
            </a:p>
          </p:txBody>
        </p:sp>
      </p:grpSp>
      <p:sp>
        <p:nvSpPr>
          <p:cNvPr id="43" name="TextBox 42"/>
          <p:cNvSpPr txBox="1"/>
          <p:nvPr/>
        </p:nvSpPr>
        <p:spPr>
          <a:xfrm>
            <a:off x="2689990" y="3973165"/>
            <a:ext cx="583814" cy="307777"/>
          </a:xfrm>
          <a:prstGeom prst="rect">
            <a:avLst/>
          </a:prstGeom>
          <a:noFill/>
        </p:spPr>
        <p:txBody>
          <a:bodyPr wrap="none" rtlCol="0">
            <a:spAutoFit/>
          </a:bodyPr>
          <a:lstStyle/>
          <a:p>
            <a:r>
              <a:rPr lang="en-US" sz="1400"/>
              <a:t>LAN </a:t>
            </a:r>
          </a:p>
        </p:txBody>
      </p:sp>
      <p:sp>
        <p:nvSpPr>
          <p:cNvPr id="44" name="TextBox 43"/>
          <p:cNvSpPr txBox="1"/>
          <p:nvPr/>
        </p:nvSpPr>
        <p:spPr>
          <a:xfrm>
            <a:off x="656499" y="4768557"/>
            <a:ext cx="662104" cy="369332"/>
          </a:xfrm>
          <a:prstGeom prst="rect">
            <a:avLst/>
          </a:prstGeom>
          <a:noFill/>
        </p:spPr>
        <p:txBody>
          <a:bodyPr wrap="none" rtlCol="0">
            <a:spAutoFit/>
          </a:bodyPr>
          <a:lstStyle/>
          <a:p>
            <a:r>
              <a:rPr lang="en-US" sz="1400"/>
              <a:t>WAN</a:t>
            </a:r>
            <a:r>
              <a:rPr lang="en-US"/>
              <a:t> </a:t>
            </a:r>
          </a:p>
        </p:txBody>
      </p:sp>
      <p:pic>
        <p:nvPicPr>
          <p:cNvPr id="46" name="Picture 10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3669" y="5303811"/>
            <a:ext cx="1123938" cy="99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25715" y="4681041"/>
            <a:ext cx="1612798" cy="738664"/>
          </a:xfrm>
          <a:prstGeom prst="rect">
            <a:avLst/>
          </a:prstGeom>
          <a:noFill/>
        </p:spPr>
        <p:txBody>
          <a:bodyPr wrap="square" rtlCol="0">
            <a:spAutoFit/>
          </a:bodyPr>
          <a:lstStyle/>
          <a:p>
            <a:r>
              <a:rPr lang="ru-RU" sz="1400" dirty="0" err="1">
                <a:solidFill>
                  <a:schemeClr val="accent6"/>
                </a:solidFill>
              </a:rPr>
              <a:t>Безпека</a:t>
            </a:r>
            <a:endParaRPr lang="en-US" sz="1400" dirty="0">
              <a:solidFill>
                <a:schemeClr val="accent6"/>
              </a:solidFill>
            </a:endParaRPr>
          </a:p>
          <a:p>
            <a:r>
              <a:rPr lang="ru-RU" sz="1400" dirty="0" err="1">
                <a:solidFill>
                  <a:schemeClr val="accent6"/>
                </a:solidFill>
              </a:rPr>
              <a:t>Маршрутизація</a:t>
            </a:r>
            <a:r>
              <a:rPr lang="en-US" sz="1400" dirty="0">
                <a:solidFill>
                  <a:schemeClr val="accent6"/>
                </a:solidFill>
              </a:rPr>
              <a:t> </a:t>
            </a:r>
          </a:p>
          <a:p>
            <a:r>
              <a:rPr lang="en-US" sz="1400" dirty="0">
                <a:solidFill>
                  <a:schemeClr val="accent6"/>
                </a:solidFill>
              </a:rPr>
              <a:t>SD-WAN</a:t>
            </a:r>
          </a:p>
        </p:txBody>
      </p:sp>
      <p:pic>
        <p:nvPicPr>
          <p:cNvPr id="47" name="Picture 3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76759" y="2638035"/>
            <a:ext cx="740908" cy="646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11599291" y="107553"/>
            <a:ext cx="534741" cy="534741"/>
          </a:xfrm>
          <a:prstGeom prst="rect">
            <a:avLst/>
          </a:prstGeom>
        </p:spPr>
      </p:pic>
      <p:sp>
        <p:nvSpPr>
          <p:cNvPr id="5" name="Rectangle 4">
            <a:extLst>
              <a:ext uri="{FF2B5EF4-FFF2-40B4-BE49-F238E27FC236}">
                <a16:creationId xmlns:a16="http://schemas.microsoft.com/office/drawing/2014/main" id="{F031BD6E-BEB9-414B-8917-630ABA4B7AE1}"/>
              </a:ext>
            </a:extLst>
          </p:cNvPr>
          <p:cNvSpPr/>
          <p:nvPr/>
        </p:nvSpPr>
        <p:spPr>
          <a:xfrm>
            <a:off x="6943537" y="1582414"/>
            <a:ext cx="5190496" cy="1200329"/>
          </a:xfrm>
          <a:prstGeom prst="rect">
            <a:avLst/>
          </a:prstGeom>
        </p:spPr>
        <p:txBody>
          <a:bodyPr wrap="square">
            <a:spAutoFit/>
          </a:bodyPr>
          <a:lstStyle/>
          <a:p>
            <a:pPr marL="285750" indent="-285750">
              <a:buFont typeface="Arial" panose="020B0604020202020204" pitchFamily="34" charset="0"/>
              <a:buChar char="•"/>
            </a:pPr>
            <a:r>
              <a:rPr lang="ru-RU" dirty="0" err="1"/>
              <a:t>Fortinet</a:t>
            </a:r>
            <a:r>
              <a:rPr lang="ru-RU" dirty="0"/>
              <a:t> </a:t>
            </a:r>
            <a:r>
              <a:rPr lang="ru-RU" dirty="0" err="1"/>
              <a:t>єдиний</a:t>
            </a:r>
            <a:r>
              <a:rPr lang="ru-RU" dirty="0"/>
              <a:t> вендор з </a:t>
            </a:r>
            <a:r>
              <a:rPr lang="ru-RU" dirty="0" err="1"/>
              <a:t>інтегрованими</a:t>
            </a:r>
            <a:r>
              <a:rPr lang="ru-RU" dirty="0"/>
              <a:t> </a:t>
            </a:r>
            <a:r>
              <a:rPr lang="ru-RU" dirty="0" err="1"/>
              <a:t>можливостями</a:t>
            </a:r>
            <a:r>
              <a:rPr lang="ru-RU" dirty="0"/>
              <a:t> з </a:t>
            </a:r>
            <a:r>
              <a:rPr lang="ru-RU" dirty="0" err="1"/>
              <a:t>управління</a:t>
            </a:r>
            <a:r>
              <a:rPr lang="ru-RU" dirty="0"/>
              <a:t> </a:t>
            </a:r>
            <a:r>
              <a:rPr lang="ru-RU" dirty="0" err="1"/>
              <a:t>комутаторами</a:t>
            </a:r>
            <a:r>
              <a:rPr lang="ru-RU" dirty="0"/>
              <a:t> та точками доступу</a:t>
            </a:r>
          </a:p>
          <a:p>
            <a:pPr marL="285750" indent="-285750">
              <a:buFont typeface="Arial" panose="020B0604020202020204" pitchFamily="34" charset="0"/>
              <a:buChar char="•"/>
            </a:pPr>
            <a:r>
              <a:rPr lang="ru-RU" dirty="0"/>
              <a:t>Не </a:t>
            </a:r>
            <a:r>
              <a:rPr lang="ru-RU" dirty="0" err="1"/>
              <a:t>вимагає</a:t>
            </a:r>
            <a:r>
              <a:rPr lang="ru-RU" dirty="0"/>
              <a:t> </a:t>
            </a:r>
            <a:r>
              <a:rPr lang="ru-RU" dirty="0" err="1"/>
              <a:t>ліцензування</a:t>
            </a:r>
            <a:r>
              <a:rPr lang="ru-RU" dirty="0"/>
              <a:t> у </a:t>
            </a:r>
            <a:r>
              <a:rPr lang="ru-RU" dirty="0" err="1"/>
              <a:t>FortiOS</a:t>
            </a:r>
            <a:endParaRPr lang="en-US" dirty="0"/>
          </a:p>
        </p:txBody>
      </p:sp>
      <p:pic>
        <p:nvPicPr>
          <p:cNvPr id="48" name="Picture 47" descr="Iso_FortiSwitch_1u-R.png">
            <a:extLst>
              <a:ext uri="{FF2B5EF4-FFF2-40B4-BE49-F238E27FC236}">
                <a16:creationId xmlns:a16="http://schemas.microsoft.com/office/drawing/2014/main" id="{E38A8444-E3BE-6946-94CD-379B0E605D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3840" y="2667267"/>
            <a:ext cx="868932" cy="604684"/>
          </a:xfrm>
          <a:prstGeom prst="rect">
            <a:avLst/>
          </a:prstGeom>
        </p:spPr>
      </p:pic>
      <p:grpSp>
        <p:nvGrpSpPr>
          <p:cNvPr id="50" name="Group 49">
            <a:extLst>
              <a:ext uri="{FF2B5EF4-FFF2-40B4-BE49-F238E27FC236}">
                <a16:creationId xmlns:a16="http://schemas.microsoft.com/office/drawing/2014/main" id="{C2FFB2CA-70F1-40AF-8AED-55FE7F4EB01C}"/>
              </a:ext>
            </a:extLst>
          </p:cNvPr>
          <p:cNvGrpSpPr/>
          <p:nvPr/>
        </p:nvGrpSpPr>
        <p:grpSpPr>
          <a:xfrm>
            <a:off x="7666267" y="3115145"/>
            <a:ext cx="3314159" cy="3215441"/>
            <a:chOff x="1516140" y="1865376"/>
            <a:chExt cx="3611880" cy="3608832"/>
          </a:xfrm>
        </p:grpSpPr>
        <p:sp>
          <p:nvSpPr>
            <p:cNvPr id="51" name="Oval 50">
              <a:extLst>
                <a:ext uri="{FF2B5EF4-FFF2-40B4-BE49-F238E27FC236}">
                  <a16:creationId xmlns:a16="http://schemas.microsoft.com/office/drawing/2014/main" id="{32DA9501-DB5D-42DD-BAFB-49163FE08398}"/>
                </a:ext>
              </a:extLst>
            </p:cNvPr>
            <p:cNvSpPr/>
            <p:nvPr/>
          </p:nvSpPr>
          <p:spPr bwMode="invGray">
            <a:xfrm>
              <a:off x="1516140" y="1865376"/>
              <a:ext cx="3611880" cy="3608832"/>
            </a:xfrm>
            <a:prstGeom prst="ellipse">
              <a:avLst/>
            </a:prstGeom>
            <a:ln w="38100" cmpd="sng">
              <a:headEnd/>
              <a:tailEn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endParaRPr lang="en-US">
                <a:solidFill>
                  <a:schemeClr val="bg1"/>
                </a:solidFill>
              </a:endParaRPr>
            </a:p>
          </p:txBody>
        </p:sp>
        <p:sp>
          <p:nvSpPr>
            <p:cNvPr id="53" name="Oval 52">
              <a:extLst>
                <a:ext uri="{FF2B5EF4-FFF2-40B4-BE49-F238E27FC236}">
                  <a16:creationId xmlns:a16="http://schemas.microsoft.com/office/drawing/2014/main" id="{1A0A525B-77DC-4F1F-B037-DBAEF12401E2}"/>
                </a:ext>
              </a:extLst>
            </p:cNvPr>
            <p:cNvSpPr/>
            <p:nvPr/>
          </p:nvSpPr>
          <p:spPr bwMode="invGray">
            <a:xfrm>
              <a:off x="1964197" y="2755392"/>
              <a:ext cx="2715768" cy="2718816"/>
            </a:xfrm>
            <a:prstGeom prst="ellipse">
              <a:avLst/>
            </a:prstGeom>
            <a:ln w="38100" cmpd="sng">
              <a:headEnd/>
              <a:tailEn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r>
                <a:rPr lang="ru-RU" dirty="0" err="1">
                  <a:solidFill>
                    <a:schemeClr val="bg1"/>
                  </a:solidFill>
                </a:rPr>
                <a:t>Безпечний</a:t>
              </a:r>
              <a:r>
                <a:rPr lang="en-US" dirty="0">
                  <a:solidFill>
                    <a:schemeClr val="bg1"/>
                  </a:solidFill>
                </a:rPr>
                <a:t>           SD-WAN</a:t>
              </a:r>
            </a:p>
          </p:txBody>
        </p:sp>
        <p:sp>
          <p:nvSpPr>
            <p:cNvPr id="54" name="Oval 53">
              <a:extLst>
                <a:ext uri="{FF2B5EF4-FFF2-40B4-BE49-F238E27FC236}">
                  <a16:creationId xmlns:a16="http://schemas.microsoft.com/office/drawing/2014/main" id="{3AAE4D9C-E557-409A-8EDE-B62F5BACAD3D}"/>
                </a:ext>
              </a:extLst>
            </p:cNvPr>
            <p:cNvSpPr/>
            <p:nvPr/>
          </p:nvSpPr>
          <p:spPr bwMode="invGray">
            <a:xfrm>
              <a:off x="2517409" y="3864864"/>
              <a:ext cx="1674180" cy="1609344"/>
            </a:xfrm>
            <a:prstGeom prst="ellipse">
              <a:avLst/>
            </a:prstGeom>
            <a:ln w="38100" cmpd="sng">
              <a:headEnd/>
              <a:tailEn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r>
                <a:rPr lang="en-US" sz="1600" dirty="0">
                  <a:solidFill>
                    <a:schemeClr val="bg1"/>
                  </a:solidFill>
                </a:rPr>
                <a:t>SD-WAN</a:t>
              </a:r>
            </a:p>
          </p:txBody>
        </p:sp>
        <p:sp>
          <p:nvSpPr>
            <p:cNvPr id="55" name="TextBox 54">
              <a:extLst>
                <a:ext uri="{FF2B5EF4-FFF2-40B4-BE49-F238E27FC236}">
                  <a16:creationId xmlns:a16="http://schemas.microsoft.com/office/drawing/2014/main" id="{9B923827-77C3-478C-9757-16613312CB06}"/>
                </a:ext>
              </a:extLst>
            </p:cNvPr>
            <p:cNvSpPr txBox="1"/>
            <p:nvPr/>
          </p:nvSpPr>
          <p:spPr>
            <a:xfrm>
              <a:off x="2472964" y="2194561"/>
              <a:ext cx="1718624" cy="415476"/>
            </a:xfrm>
            <a:prstGeom prst="rect">
              <a:avLst/>
            </a:prstGeom>
            <a:noFill/>
          </p:spPr>
          <p:txBody>
            <a:bodyPr wrap="square" lIns="121899" tIns="60949" rIns="121899" bIns="60949" rtlCol="0">
              <a:spAutoFit/>
            </a:bodyPr>
            <a:lstStyle/>
            <a:p>
              <a:pPr algn="ctr"/>
              <a:r>
                <a:rPr lang="en-US">
                  <a:solidFill>
                    <a:schemeClr val="bg1"/>
                  </a:solidFill>
                </a:rPr>
                <a:t>SD-Branch</a:t>
              </a:r>
            </a:p>
          </p:txBody>
        </p:sp>
      </p:grpSp>
    </p:spTree>
    <p:extLst>
      <p:ext uri="{BB962C8B-B14F-4D97-AF65-F5344CB8AC3E}">
        <p14:creationId xmlns:p14="http://schemas.microsoft.com/office/powerpoint/2010/main" val="327684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Fortinet Colors 2021">
      <a:dk1>
        <a:srgbClr val="000000"/>
      </a:dk1>
      <a:lt1>
        <a:srgbClr val="FFFFFF"/>
      </a:lt1>
      <a:dk2>
        <a:srgbClr val="B3B3B3"/>
      </a:dk2>
      <a:lt2>
        <a:srgbClr val="F0F0F0"/>
      </a:lt2>
      <a:accent1>
        <a:srgbClr val="48D597"/>
      </a:accent1>
      <a:accent2>
        <a:srgbClr val="2CCCD3"/>
      </a:accent2>
      <a:accent3>
        <a:srgbClr val="307FE2"/>
      </a:accent3>
      <a:accent4>
        <a:srgbClr val="9063CD"/>
      </a:accent4>
      <a:accent5>
        <a:srgbClr val="A2B2C8"/>
      </a:accent5>
      <a:accent6>
        <a:srgbClr val="DA29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rtinet Theme">
  <a:themeElements>
    <a:clrScheme name="Fortinet-2021">
      <a:dk1>
        <a:srgbClr val="000000"/>
      </a:dk1>
      <a:lt1>
        <a:srgbClr val="FFFFFF"/>
      </a:lt1>
      <a:dk2>
        <a:srgbClr val="B3B3B3"/>
      </a:dk2>
      <a:lt2>
        <a:srgbClr val="E6E6E6"/>
      </a:lt2>
      <a:accent1>
        <a:srgbClr val="48D597"/>
      </a:accent1>
      <a:accent2>
        <a:srgbClr val="2CCCD3"/>
      </a:accent2>
      <a:accent3>
        <a:srgbClr val="307FE2"/>
      </a:accent3>
      <a:accent4>
        <a:srgbClr val="9063CD"/>
      </a:accent4>
      <a:accent5>
        <a:srgbClr val="A2B2C8"/>
      </a:accent5>
      <a:accent6>
        <a:srgbClr val="DA28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defTabSz="457189">
          <a:lnSpc>
            <a:spcPct val="90000"/>
          </a:lnSpc>
          <a:spcBef>
            <a:spcPts val="300"/>
          </a:spcBef>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1" id="{86012727-3669-D840-BBED-A253FB9ADA7E}" vid="{DE50D8D1-BA42-1D45-9534-DA29143D84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B97060DB309B4DAF5BE30ABC0CA0EB" ma:contentTypeVersion="2" ma:contentTypeDescription="Create a new document." ma:contentTypeScope="" ma:versionID="0a8bc382cc0f93ec8471e07f7ba38245">
  <xsd:schema xmlns:xsd="http://www.w3.org/2001/XMLSchema" xmlns:xs="http://www.w3.org/2001/XMLSchema" xmlns:p="http://schemas.microsoft.com/office/2006/metadata/properties" xmlns:ns2="7694a969-3fd8-4c93-8323-93b9d5cded9c" targetNamespace="http://schemas.microsoft.com/office/2006/metadata/properties" ma:root="true" ma:fieldsID="505249cd77deb112ec368fbf4871479b" ns2:_="">
    <xsd:import namespace="7694a969-3fd8-4c93-8323-93b9d5cded9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4a969-3fd8-4c93-8323-93b9d5cded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201B56-7FA5-4D17-9E58-A7EC649F41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35E5463-9E3D-437D-9C4E-DC7E090AC6E6}">
  <ds:schemaRefs>
    <ds:schemaRef ds:uri="http://schemas.microsoft.com/sharepoint/v3/contenttype/forms"/>
  </ds:schemaRefs>
</ds:datastoreItem>
</file>

<file path=customXml/itemProps3.xml><?xml version="1.0" encoding="utf-8"?>
<ds:datastoreItem xmlns:ds="http://schemas.openxmlformats.org/officeDocument/2006/customXml" ds:itemID="{FBC04305-63C5-43BB-8A19-AF5E5834ED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94a969-3fd8-4c93-8323-93b9d5cded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26303</TotalTime>
  <Words>7119</Words>
  <Application>Microsoft Macintosh PowerPoint</Application>
  <PresentationFormat>Widescreen</PresentationFormat>
  <Paragraphs>1500</Paragraphs>
  <Slides>66</Slides>
  <Notes>33</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82" baseType="lpstr">
      <vt:lpstr>Abadi Extra Light</vt:lpstr>
      <vt:lpstr>Arial</vt:lpstr>
      <vt:lpstr>Calibri</vt:lpstr>
      <vt:lpstr>CiscoSansTT Condensed Light</vt:lpstr>
      <vt:lpstr>Consolas</vt:lpstr>
      <vt:lpstr>Courier New</vt:lpstr>
      <vt:lpstr>Gill Sans</vt:lpstr>
      <vt:lpstr>Inter</vt:lpstr>
      <vt:lpstr>Montserrat</vt:lpstr>
      <vt:lpstr>RobotoMono</vt:lpstr>
      <vt:lpstr>Times New Roman</vt:lpstr>
      <vt:lpstr>Verdana</vt:lpstr>
      <vt:lpstr>Wingdings</vt:lpstr>
      <vt:lpstr>Office Theme</vt:lpstr>
      <vt:lpstr>Fortinet Theme</vt:lpstr>
      <vt:lpstr>think-cell Slide</vt:lpstr>
      <vt:lpstr>ПРИНЦИПи ПОБУДОВИ ТА АРХіТЕКТУРА  безпечної мережі SD-WAN від Fortinet</vt:lpstr>
      <vt:lpstr>                           ЗМІСТ</vt:lpstr>
      <vt:lpstr>Огляд рішення Fortinet Secure SD-WAN </vt:lpstr>
      <vt:lpstr>Gartner: Що таке SD-WAN ?</vt:lpstr>
      <vt:lpstr>SD-WAN  від Fortinet (Secure SD-WAN) одним слайдом</vt:lpstr>
      <vt:lpstr>Переваги використання SD-WAN для бізнесу </vt:lpstr>
      <vt:lpstr>(Gartner)  Архітектури безпеки для SD-WAN </vt:lpstr>
      <vt:lpstr>Переваги рішення Fortinet Secure SD-WAN </vt:lpstr>
      <vt:lpstr>Консолідація сервісів в SD-Branch</vt:lpstr>
      <vt:lpstr>Висновки:</vt:lpstr>
      <vt:lpstr>Компоненти рішення Secure SD-WAN </vt:lpstr>
      <vt:lpstr>#1. FortiGate NGFW з інтегрованим SD-WAN</vt:lpstr>
      <vt:lpstr>#1 FortiGate – широкий вибір пристроїв</vt:lpstr>
      <vt:lpstr>Еволюція Fortinet Security Processor</vt:lpstr>
      <vt:lpstr>PowerPoint Presentation</vt:lpstr>
      <vt:lpstr>#2 Fabric Management Center (FortiManager, FortiAnalyzer, FortiZTP)</vt:lpstr>
      <vt:lpstr>Приклади використання Fortinet Secure SD-WAN </vt:lpstr>
      <vt:lpstr>Приклад SD-WAN #1</vt:lpstr>
      <vt:lpstr>Приклад SD-WAN #2</vt:lpstr>
      <vt:lpstr>Приклад SD-WAN #3</vt:lpstr>
      <vt:lpstr>Сприйняття індустрією Fortinet Secure SD-WAN</vt:lpstr>
      <vt:lpstr>PowerPoint Presentation</vt:lpstr>
      <vt:lpstr>Fortinet is a Recognized Leader for Network Firewall</vt:lpstr>
      <vt:lpstr>FortiOS Secure SD-WAN</vt:lpstr>
      <vt:lpstr>Базові кроки налаштування Fortinet Secure SD-WAN</vt:lpstr>
      <vt:lpstr>Методи конфігурування SD-WAN</vt:lpstr>
      <vt:lpstr>PowerPoint Presentation</vt:lpstr>
      <vt:lpstr>Метод «FortiManager (Managed SD-WAN)»</vt:lpstr>
      <vt:lpstr>Meta Fields</vt:lpstr>
      <vt:lpstr>Device groups</vt:lpstr>
      <vt:lpstr>Templates</vt:lpstr>
      <vt:lpstr>Jinja CLI templates</vt:lpstr>
      <vt:lpstr>SD-WAN  Zones</vt:lpstr>
      <vt:lpstr>SD-WAN  Performance SLA </vt:lpstr>
      <vt:lpstr>SD-WAN Rules</vt:lpstr>
      <vt:lpstr>SD-WAN Rules—Manual  </vt:lpstr>
      <vt:lpstr>SD-WAN Rules—Best Quality</vt:lpstr>
      <vt:lpstr>SD-WAN Rules—Lowest Cost (SLA) </vt:lpstr>
      <vt:lpstr>SD-WAN Strategies – Maximize Bandwidth</vt:lpstr>
      <vt:lpstr>Firewall policies</vt:lpstr>
      <vt:lpstr>Deploying sites</vt:lpstr>
      <vt:lpstr>Deploying sites</vt:lpstr>
      <vt:lpstr>Deploying sites</vt:lpstr>
      <vt:lpstr>Deploying sites</vt:lpstr>
      <vt:lpstr>Deploying sites</vt:lpstr>
      <vt:lpstr>What is FortiZTP?</vt:lpstr>
      <vt:lpstr>How does FortiZTP Work?</vt:lpstr>
      <vt:lpstr>FAQs:</vt:lpstr>
      <vt:lpstr>PowerPoint Presentation</vt:lpstr>
      <vt:lpstr>PowerPoint Presentation</vt:lpstr>
      <vt:lpstr>BGP per SD-WAN Overlay</vt:lpstr>
      <vt:lpstr>SD-WAN BGP on Loopback</vt:lpstr>
      <vt:lpstr>PowerPoint Presentation</vt:lpstr>
      <vt:lpstr>Signaling SLA to the Hub</vt:lpstr>
      <vt:lpstr>Signaling SLA to the Hub</vt:lpstr>
      <vt:lpstr>Signaling SLA to the Hub</vt:lpstr>
      <vt:lpstr>Hub-side Steering</vt:lpstr>
      <vt:lpstr>Hub-side Steering</vt:lpstr>
      <vt:lpstr>Hub-side Steering</vt:lpstr>
      <vt:lpstr>Hub-side Steering</vt:lpstr>
      <vt:lpstr>Signaling SLA to the Hub</vt:lpstr>
      <vt:lpstr>Signaling SLA to the Hub</vt:lpstr>
      <vt:lpstr>Hub-side Steering</vt:lpstr>
      <vt:lpstr>Hub-side Steering</vt:lpstr>
      <vt:lpstr>Hub-side Steering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Galloway</dc:creator>
  <cp:lastModifiedBy>Hanna Lakhman</cp:lastModifiedBy>
  <cp:revision>395</cp:revision>
  <dcterms:created xsi:type="dcterms:W3CDTF">2021-02-09T18:31:17Z</dcterms:created>
  <dcterms:modified xsi:type="dcterms:W3CDTF">2023-04-20T11:08:28Z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0x01010073B97060DB309B4DAF5BE30ABC0CA0EB</vt:lpwstr>
  </property>
</Properties>
</file>